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98" r:id="rId2"/>
  </p:sldMasterIdLst>
  <p:notesMasterIdLst>
    <p:notesMasterId r:id="rId38"/>
  </p:notesMasterIdLst>
  <p:handoutMasterIdLst>
    <p:handoutMasterId r:id="rId39"/>
  </p:handoutMasterIdLst>
  <p:sldIdLst>
    <p:sldId id="256" r:id="rId3"/>
    <p:sldId id="259" r:id="rId4"/>
    <p:sldId id="273" r:id="rId5"/>
    <p:sldId id="277" r:id="rId6"/>
    <p:sldId id="271" r:id="rId7"/>
    <p:sldId id="261" r:id="rId8"/>
    <p:sldId id="284" r:id="rId9"/>
    <p:sldId id="285" r:id="rId10"/>
    <p:sldId id="286" r:id="rId11"/>
    <p:sldId id="288" r:id="rId12"/>
    <p:sldId id="278" r:id="rId13"/>
    <p:sldId id="289" r:id="rId14"/>
    <p:sldId id="292" r:id="rId15"/>
    <p:sldId id="275" r:id="rId16"/>
    <p:sldId id="274" r:id="rId17"/>
    <p:sldId id="325" r:id="rId18"/>
    <p:sldId id="326" r:id="rId19"/>
    <p:sldId id="316" r:id="rId20"/>
    <p:sldId id="317" r:id="rId21"/>
    <p:sldId id="318" r:id="rId22"/>
    <p:sldId id="320" r:id="rId23"/>
    <p:sldId id="323" r:id="rId24"/>
    <p:sldId id="327" r:id="rId25"/>
    <p:sldId id="324" r:id="rId26"/>
    <p:sldId id="328" r:id="rId27"/>
    <p:sldId id="315" r:id="rId28"/>
    <p:sldId id="302" r:id="rId29"/>
    <p:sldId id="297" r:id="rId30"/>
    <p:sldId id="298" r:id="rId31"/>
    <p:sldId id="293" r:id="rId32"/>
    <p:sldId id="299" r:id="rId33"/>
    <p:sldId id="300" r:id="rId34"/>
    <p:sldId id="301" r:id="rId35"/>
    <p:sldId id="329" r:id="rId36"/>
    <p:sldId id="258" r:id="rId37"/>
  </p:sldIdLst>
  <p:sldSz cx="9144000" cy="6858000" type="screen4x3"/>
  <p:notesSz cx="6946900" cy="9220200"/>
  <p:embeddedFontLst>
    <p:embeddedFont>
      <p:font typeface="Calibri" pitchFamily="34" charset="0"/>
      <p:regular r:id="rId40"/>
      <p:bold r:id="rId41"/>
      <p:italic r:id="rId42"/>
      <p:boldItalic r:id="rId43"/>
    </p:embeddedFont>
    <p:embeddedFont>
      <p:font typeface="新細明體" charset="-120"/>
      <p:regular r:id="rId44"/>
    </p:embeddedFont>
    <p:embeddedFont>
      <p:font typeface="Arial Black" pitchFamily="34" charset="0"/>
      <p:bold r:id="rId45"/>
    </p:embeddedFont>
    <p:embeddedFont>
      <p:font typeface="Garamond" pitchFamily="18" charset="0"/>
      <p:regular r:id="rId46"/>
      <p:bold r:id="rId47"/>
      <p:italic r:id="rId48"/>
    </p:embeddedFont>
    <p:embeddedFont>
      <p:font typeface="Arial Unicode MS" pitchFamily="34" charset="-128"/>
      <p:regular r:id="rId49"/>
    </p:embeddedFont>
    <p:embeddedFont>
      <p:font typeface="Helvetica" pitchFamily="34" charset="0"/>
      <p:regular r:id="rId50"/>
      <p:bold r:id="rId51"/>
      <p:italic r:id="rId52"/>
      <p:boldItalic r:id="rId53"/>
    </p:embeddedFont>
    <p:embeddedFont>
      <p:font typeface="Franklin Gothic Demi" pitchFamily="34" charset="0"/>
      <p:regular r:id="rId54"/>
      <p:italic r:id="rId55"/>
    </p:embeddedFont>
  </p:embeddedFontLst>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3F"/>
    <a:srgbClr val="3366CC"/>
    <a:srgbClr val="003399"/>
    <a:srgbClr val="0066CC"/>
    <a:srgbClr val="0066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645" autoAdjust="0"/>
  </p:normalViewPr>
  <p:slideViewPr>
    <p:cSldViewPr snapToGrid="0">
      <p:cViewPr varScale="1">
        <p:scale>
          <a:sx n="79" d="100"/>
          <a:sy n="79" d="100"/>
        </p:scale>
        <p:origin x="-16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1836" y="-90"/>
      </p:cViewPr>
      <p:guideLst>
        <p:guide orient="horz" pos="2904"/>
        <p:guide pos="218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defTabSz="923925">
              <a:defRPr sz="1200"/>
            </a:lvl1pPr>
          </a:lstStyle>
          <a:p>
            <a:pPr>
              <a:defRPr/>
            </a:pPr>
            <a:endParaRPr lang="en-US"/>
          </a:p>
        </p:txBody>
      </p:sp>
      <p:sp>
        <p:nvSpPr>
          <p:cNvPr id="8195" name="Rectangle 3"/>
          <p:cNvSpPr>
            <a:spLocks noGrp="1" noChangeArrowheads="1"/>
          </p:cNvSpPr>
          <p:nvPr>
            <p:ph type="dt" sz="quarter" idx="1"/>
          </p:nvPr>
        </p:nvSpPr>
        <p:spPr bwMode="auto">
          <a:xfrm>
            <a:off x="3935413" y="0"/>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algn="r" defTabSz="923925">
              <a:defRPr sz="1200"/>
            </a:lvl1pPr>
          </a:lstStyle>
          <a:p>
            <a:pPr>
              <a:defRPr/>
            </a:pPr>
            <a:endParaRPr lang="en-US"/>
          </a:p>
        </p:txBody>
      </p:sp>
      <p:sp>
        <p:nvSpPr>
          <p:cNvPr id="8196" name="Rectangle 4"/>
          <p:cNvSpPr>
            <a:spLocks noGrp="1" noChangeArrowheads="1"/>
          </p:cNvSpPr>
          <p:nvPr>
            <p:ph type="ftr" sz="quarter" idx="2"/>
          </p:nvPr>
        </p:nvSpPr>
        <p:spPr bwMode="auto">
          <a:xfrm>
            <a:off x="0" y="8758238"/>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defTabSz="923925">
              <a:defRPr sz="1200"/>
            </a:lvl1pPr>
          </a:lstStyle>
          <a:p>
            <a:pPr>
              <a:defRPr/>
            </a:pPr>
            <a:endParaRPr lang="en-US"/>
          </a:p>
        </p:txBody>
      </p:sp>
      <p:sp>
        <p:nvSpPr>
          <p:cNvPr id="8197" name="Rectangle 5"/>
          <p:cNvSpPr>
            <a:spLocks noGrp="1" noChangeArrowheads="1"/>
          </p:cNvSpPr>
          <p:nvPr>
            <p:ph type="sldNum" sz="quarter" idx="3"/>
          </p:nvPr>
        </p:nvSpPr>
        <p:spPr bwMode="auto">
          <a:xfrm>
            <a:off x="3935413" y="8758238"/>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algn="r" defTabSz="923925">
              <a:defRPr sz="1200"/>
            </a:lvl1pPr>
          </a:lstStyle>
          <a:p>
            <a:pPr>
              <a:defRPr/>
            </a:pPr>
            <a:fld id="{79DF3D19-D464-4611-A7F1-4FD185E405F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defTabSz="923925">
              <a:defRPr sz="1200"/>
            </a:lvl1pPr>
          </a:lstStyle>
          <a:p>
            <a:pPr>
              <a:defRPr/>
            </a:pPr>
            <a:endParaRPr lang="en-US"/>
          </a:p>
        </p:txBody>
      </p:sp>
      <p:sp>
        <p:nvSpPr>
          <p:cNvPr id="11267" name="Rectangle 3"/>
          <p:cNvSpPr>
            <a:spLocks noGrp="1" noChangeArrowheads="1"/>
          </p:cNvSpPr>
          <p:nvPr>
            <p:ph type="dt" idx="1"/>
          </p:nvPr>
        </p:nvSpPr>
        <p:spPr bwMode="auto">
          <a:xfrm>
            <a:off x="3935413" y="0"/>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algn="r" defTabSz="923925">
              <a:defRPr sz="1200"/>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68400" y="692150"/>
            <a:ext cx="4610100" cy="3457575"/>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695325" y="4379913"/>
            <a:ext cx="5556250" cy="414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758238"/>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defTabSz="923925">
              <a:defRPr sz="1200"/>
            </a:lvl1pPr>
          </a:lstStyle>
          <a:p>
            <a:pPr>
              <a:defRPr/>
            </a:pPr>
            <a:endParaRPr lang="en-US"/>
          </a:p>
        </p:txBody>
      </p:sp>
      <p:sp>
        <p:nvSpPr>
          <p:cNvPr id="11271" name="Rectangle 7"/>
          <p:cNvSpPr>
            <a:spLocks noGrp="1" noChangeArrowheads="1"/>
          </p:cNvSpPr>
          <p:nvPr>
            <p:ph type="sldNum" sz="quarter" idx="5"/>
          </p:nvPr>
        </p:nvSpPr>
        <p:spPr bwMode="auto">
          <a:xfrm>
            <a:off x="3935413" y="8758238"/>
            <a:ext cx="30099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algn="r" defTabSz="923925">
              <a:defRPr sz="1200"/>
            </a:lvl1pPr>
          </a:lstStyle>
          <a:p>
            <a:pPr>
              <a:defRPr/>
            </a:pPr>
            <a:fld id="{02E491DD-BD09-4872-8916-B87027833FE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p:spPr>
        <p:txBody>
          <a:bodyPr/>
          <a:lstStyle/>
          <a:p>
            <a:r>
              <a:rPr lang="en-US" sz="1400" dirty="0" smtClean="0"/>
              <a:t>The Great Lakes Water Quality Agreement coordinates the actions of Canada and the United States in restoring and protecting the water quality of the Great Lakes.</a:t>
            </a:r>
            <a:endParaRPr lang="en-CA" sz="1400" dirty="0" smtClean="0"/>
          </a:p>
          <a:p>
            <a:r>
              <a:rPr lang="en-US" sz="1400" dirty="0" smtClean="0"/>
              <a:t> </a:t>
            </a:r>
            <a:endParaRPr lang="en-CA" sz="1400" dirty="0" smtClean="0"/>
          </a:p>
          <a:p>
            <a:r>
              <a:rPr lang="en-US" sz="1400" dirty="0" smtClean="0"/>
              <a:t>At the time of the of signing, the first Great Lakes Water Quality Agreement in 1972, Prime Minister Trudeau described the state of the Great Lakes as a disgrace. Even Dr. Seuss couldn’t resist making a comment on the levels of pollution in Lake Erie.</a:t>
            </a:r>
            <a:endParaRPr lang="en-CA" sz="1400" dirty="0" smtClean="0"/>
          </a:p>
          <a:p>
            <a:endParaRPr lang="en-US" sz="1400" dirty="0" smtClean="0"/>
          </a:p>
          <a:p>
            <a:endParaRPr lang="en-US" sz="1400" dirty="0" smtClean="0"/>
          </a:p>
          <a:p>
            <a:r>
              <a:rPr lang="en-US" sz="1400" dirty="0" smtClean="0"/>
              <a:t>.</a:t>
            </a:r>
            <a:endParaRPr lang="en-CA" sz="1400" dirty="0" smtClean="0"/>
          </a:p>
          <a:p>
            <a:pPr eaLnBrk="1" hangingPunct="1">
              <a:lnSpc>
                <a:spcPct val="80000"/>
              </a:lnSpc>
            </a:pPr>
            <a:endParaRPr lang="en-US" sz="1400" dirty="0" smtClean="0"/>
          </a:p>
          <a:p>
            <a:pPr eaLnBrk="1" hangingPunct="1">
              <a:lnSpc>
                <a:spcPct val="80000"/>
              </a:lnSpc>
            </a:pPr>
            <a:endParaRPr lang="en-CA" sz="1400" i="1" dirty="0" smtClean="0"/>
          </a:p>
          <a:p>
            <a:pPr eaLnBrk="1" hangingPunct="1">
              <a:lnSpc>
                <a:spcPct val="80000"/>
              </a:lnSpc>
            </a:pPr>
            <a:endParaRPr lang="en-CA" sz="1400" dirty="0" smtClean="0"/>
          </a:p>
        </p:txBody>
      </p:sp>
      <p:sp>
        <p:nvSpPr>
          <p:cNvPr id="20483" name="Slide Number Placeholder 3"/>
          <p:cNvSpPr>
            <a:spLocks noGrp="1"/>
          </p:cNvSpPr>
          <p:nvPr>
            <p:ph type="sldNum" sz="quarter" idx="5"/>
          </p:nvPr>
        </p:nvSpPr>
        <p:spPr>
          <a:noFill/>
        </p:spPr>
        <p:txBody>
          <a:bodyPr/>
          <a:lstStyle/>
          <a:p>
            <a:fld id="{969DC0C1-F4F9-4AE1-9180-83374209FDBA}" type="slidenum">
              <a:rPr lang="en-US" smtClean="0"/>
              <a:pPr/>
              <a:t>4</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smtClean="0"/>
              <a:t>After being largely absent in the late 1980s and early 1990s, harmful algal blooms have been reappearing in locations throughout the Great Lakes with the exception of Lake Superior. Lake Erie is the most severely impacted as shown here in an image from last fall. </a:t>
            </a:r>
          </a:p>
          <a:p>
            <a:endParaRPr lang="en-CA" smtClean="0"/>
          </a:p>
          <a:p>
            <a:r>
              <a:rPr lang="en-CA" smtClean="0"/>
              <a:t>Harmful algal blooms are those floating out in the water that produce toxins implicated in human illnesses.  There is some relief knowing that these toxins are eliminated by municipal water treatment facilities. </a:t>
            </a:r>
          </a:p>
          <a:p>
            <a:endParaRPr lang="en-CA" smtClean="0"/>
          </a:p>
          <a:p>
            <a:endParaRPr lang="en-CA" smtClean="0"/>
          </a:p>
        </p:txBody>
      </p:sp>
      <p:sp>
        <p:nvSpPr>
          <p:cNvPr id="4" name="Slide Number Placeholder 3"/>
          <p:cNvSpPr>
            <a:spLocks noGrp="1"/>
          </p:cNvSpPr>
          <p:nvPr>
            <p:ph type="sldNum" sz="quarter" idx="5"/>
          </p:nvPr>
        </p:nvSpPr>
        <p:spPr/>
        <p:txBody>
          <a:bodyPr/>
          <a:lstStyle/>
          <a:p>
            <a:pPr>
              <a:defRPr/>
            </a:pPr>
            <a:fld id="{59EEFEA7-D692-4B6A-BD89-A6AE5DFE8173}" type="slidenum">
              <a:rPr lang="en-US">
                <a:solidFill>
                  <a:prstClr val="black"/>
                </a:solidFill>
              </a:rPr>
              <a:pPr>
                <a:defRPr/>
              </a:pPr>
              <a:t>23</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6039C-43F4-486A-A128-33CCD3FE2607}" type="slidenum">
              <a:rPr lang="en-US"/>
              <a:pPr/>
              <a:t>24</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Areas of Lake Erie have been experiencing anoxic conditions as far back as the 1930s. The concern though, is the increase in total area and duration of these zones in the last decade. </a:t>
            </a:r>
          </a:p>
          <a:p>
            <a:endParaRPr lang="en-US" smtClean="0"/>
          </a:p>
          <a:p>
            <a:r>
              <a:rPr lang="en-US" smtClean="0"/>
              <a:t>The average dissolved oxygen concentrations in the bottom waters of the Central basin may reach less than 1 milligram/liter. This is a concern because few species can tolerate such low levels. At these concentrations, some people call it a “dead zone” shown in black. </a:t>
            </a:r>
          </a:p>
          <a:p>
            <a:endParaRPr lang="en-CA" smtClean="0"/>
          </a:p>
          <a:p>
            <a:endParaRPr lang="en-US" smtClean="0"/>
          </a:p>
        </p:txBody>
      </p:sp>
      <p:sp>
        <p:nvSpPr>
          <p:cNvPr id="4" name="Slide Number Placeholder 3"/>
          <p:cNvSpPr>
            <a:spLocks noGrp="1"/>
          </p:cNvSpPr>
          <p:nvPr>
            <p:ph type="sldNum" sz="quarter" idx="5"/>
          </p:nvPr>
        </p:nvSpPr>
        <p:spPr/>
        <p:txBody>
          <a:bodyPr/>
          <a:lstStyle/>
          <a:p>
            <a:pPr>
              <a:defRPr/>
            </a:pPr>
            <a:fld id="{9ADF5FEF-1ABE-4597-9A09-2813607B27D0}" type="slidenum">
              <a:rPr lang="en-US" smtClean="0"/>
              <a:pPr>
                <a:defRPr/>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B592F7-5063-4A8D-971A-844B7ABD7621}" type="slidenum">
              <a:rPr lang="en-US"/>
              <a:pPr fontAlgn="base">
                <a:spcBef>
                  <a:spcPct val="0"/>
                </a:spcBef>
                <a:spcAft>
                  <a:spcPct val="0"/>
                </a:spcAft>
              </a:pPr>
              <a:t>26</a:t>
            </a:fld>
            <a:endParaRPr lang="en-US"/>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A041E-AE7D-43E7-BF40-20D899E196D1}" type="slidenum">
              <a:rPr lang="en-US"/>
              <a:pPr/>
              <a:t>34</a:t>
            </a:fld>
            <a:endParaRPr lang="en-US"/>
          </a:p>
        </p:txBody>
      </p:sp>
      <p:sp>
        <p:nvSpPr>
          <p:cNvPr id="235522" name="Rectangle 2"/>
          <p:cNvSpPr>
            <a:spLocks noChangeArrowheads="1" noTextEdit="1"/>
          </p:cNvSpPr>
          <p:nvPr>
            <p:ph type="sldImg"/>
          </p:nvPr>
        </p:nvSpPr>
        <p:spPr>
          <a:xfrm>
            <a:off x="1154113" y="717550"/>
            <a:ext cx="4643437" cy="3482975"/>
          </a:xfrm>
          <a:ln/>
        </p:spPr>
      </p:sp>
      <p:sp>
        <p:nvSpPr>
          <p:cNvPr id="235523" name="Rectangle 3"/>
          <p:cNvSpPr>
            <a:spLocks noGrp="1" noChangeArrowheads="1"/>
          </p:cNvSpPr>
          <p:nvPr>
            <p:ph type="body" idx="1"/>
          </p:nvPr>
        </p:nvSpPr>
        <p:spPr>
          <a:xfrm>
            <a:off x="908566" y="4405207"/>
            <a:ext cx="5129771" cy="4097867"/>
          </a:xfrm>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xfrm>
            <a:off x="192088" y="182563"/>
            <a:ext cx="1425575" cy="1069975"/>
          </a:xfrm>
          <a:ln/>
        </p:spPr>
      </p:sp>
      <p:sp>
        <p:nvSpPr>
          <p:cNvPr id="31746" name="Notes Placeholder 2"/>
          <p:cNvSpPr>
            <a:spLocks noGrp="1"/>
          </p:cNvSpPr>
          <p:nvPr>
            <p:ph type="body" idx="1"/>
          </p:nvPr>
        </p:nvSpPr>
        <p:spPr>
          <a:xfrm>
            <a:off x="190348" y="1324145"/>
            <a:ext cx="6636995" cy="7713415"/>
          </a:xfrm>
          <a:noFill/>
          <a:ln/>
        </p:spPr>
        <p:txBody>
          <a:bodyPr/>
          <a:lstStyle/>
          <a:p>
            <a:r>
              <a:rPr lang="en-US" sz="1100" dirty="0" smtClean="0"/>
              <a:t>New commitments have also been added in relation to toxic and nuisance algae, which fouls beaches, degrades fish and wildlife habitat, makes water unsafe for drinking and swimming, and can even clog water intakes and force plant shutdowns as occurred in 2007 at Ontario Power Generation’s Pickering Nuclear </a:t>
            </a:r>
            <a:r>
              <a:rPr lang="en-CA" sz="1100" dirty="0" smtClean="0"/>
              <a:t>Generating Station. </a:t>
            </a:r>
          </a:p>
          <a:p>
            <a:r>
              <a:rPr lang="en-US" sz="1100" dirty="0" smtClean="0"/>
              <a:t> </a:t>
            </a:r>
            <a:endParaRPr lang="en-CA" sz="1100" dirty="0" smtClean="0"/>
          </a:p>
          <a:p>
            <a:r>
              <a:rPr lang="en-US" sz="1100" dirty="0" smtClean="0"/>
              <a:t>Algae was a problem which threatened Great Lakes water quality in the 1960s and 70s, and which was successfully brought under control through bans on phosphorus in detergents, through investments in wastewater treatment, and through improved agricultural management practices.  </a:t>
            </a:r>
          </a:p>
          <a:p>
            <a:endParaRPr lang="en-US" sz="1100" dirty="0" smtClean="0"/>
          </a:p>
          <a:p>
            <a:r>
              <a:rPr lang="en-US" sz="1100" dirty="0" smtClean="0"/>
              <a:t>But the problem has returned in many </a:t>
            </a:r>
            <a:r>
              <a:rPr lang="en-US" sz="1100" dirty="0" err="1" smtClean="0"/>
              <a:t>nearshore</a:t>
            </a:r>
            <a:r>
              <a:rPr lang="en-US" sz="1100" dirty="0" smtClean="0"/>
              <a:t> areas of Lakes Ontario, Huron and Michigan, and is most severe in both </a:t>
            </a:r>
            <a:r>
              <a:rPr lang="en-US" sz="1100" dirty="0" err="1" smtClean="0"/>
              <a:t>nearshore</a:t>
            </a:r>
            <a:r>
              <a:rPr lang="en-US" sz="1100" dirty="0" smtClean="0"/>
              <a:t> and open waters of Lake Erie.  </a:t>
            </a:r>
          </a:p>
          <a:p>
            <a:endParaRPr lang="en-US" sz="1100" dirty="0" smtClean="0"/>
          </a:p>
          <a:p>
            <a:r>
              <a:rPr lang="en-US" sz="1100" dirty="0" smtClean="0"/>
              <a:t>So why has the problem returned?  Well more people living in the Great Lakes basin and contributing their waste to the lakes is one reason.  So too is agricultural intensification.  But other factors are also believed to play a role.  Climate change contributes to algae growth through warmer water temperatures and longer growing seasons.  And even aquatic Invasive Species are also believed to play a role. By filtering particulates out of the water, zebra mussels contribute to increased water clarity allowing increased penetration of sunlight, and because the zebra mussel is predominantly found in shallow waters, that filtering action traps phosphorus as it enters the lakes, and holds it in the </a:t>
            </a:r>
            <a:r>
              <a:rPr lang="en-US" sz="1100" dirty="0" err="1" smtClean="0"/>
              <a:t>nearshore</a:t>
            </a:r>
            <a:r>
              <a:rPr lang="en-US" sz="1100" dirty="0" smtClean="0"/>
              <a:t> zone, enriching these waters and promoting large scale algae growth. </a:t>
            </a:r>
          </a:p>
          <a:p>
            <a:r>
              <a:rPr lang="en-US" sz="1100" dirty="0" smtClean="0"/>
              <a:t> </a:t>
            </a:r>
          </a:p>
          <a:p>
            <a:r>
              <a:rPr lang="en-US" sz="1100" dirty="0" smtClean="0"/>
              <a:t>We believe that we can once again control the growth of algae by limiting the inflow of phosphorus.  But by how much?   Too much of a reduction and we could reduce the productivity of the lakes, adversely impacting fish populations.  And how much of a reduction should each country contribute to the solution? And further, within each country how much of that reduction should come from urban sources such as lawn fertilizers – from municipal wastewater treatment plants – or from agricultural practices?  And what are the best means of achieving these reductions?</a:t>
            </a:r>
          </a:p>
          <a:p>
            <a:r>
              <a:rPr lang="en-US" sz="1100" dirty="0" smtClean="0"/>
              <a:t> </a:t>
            </a:r>
          </a:p>
          <a:p>
            <a:r>
              <a:rPr lang="en-US" sz="1100" dirty="0" smtClean="0"/>
              <a:t>The Amended GLWQA commits Canada and the United States to new science to understand the algae issue and to develop new targets for reduction of toxic and nuisance algae through the control of phosphorus discharges.  Emphasis is being placed first on Lake Erie where the problem is greatest.  New targets will be developed for other Great Lakes as required.</a:t>
            </a:r>
          </a:p>
          <a:p>
            <a:r>
              <a:rPr lang="en-US" sz="1100" dirty="0" smtClean="0"/>
              <a:t> </a:t>
            </a:r>
          </a:p>
          <a:p>
            <a:r>
              <a:rPr lang="en-US" sz="1100" dirty="0" smtClean="0"/>
              <a:t>The Government of Canada has launched the Great Lakes Nutrient Initiative which provides $16 million over four years to develop new phosphorus reduction targets and to assess the options for achieving phosphorus reductions in an equitable and cost effective manner.</a:t>
            </a:r>
          </a:p>
          <a:p>
            <a:r>
              <a:rPr lang="en-US" sz="1100" dirty="0" smtClean="0"/>
              <a:t> </a:t>
            </a:r>
          </a:p>
          <a:p>
            <a:r>
              <a:rPr lang="en-US" sz="1100" dirty="0" smtClean="0"/>
              <a:t>It has also renewed the $29 million Lake Simcoe Clean-up Fund. </a:t>
            </a:r>
            <a:r>
              <a:rPr lang="en-CA" sz="1100" i="1" dirty="0" smtClean="0"/>
              <a:t>This fund supports community based initiatives which demonstrate the effectiveness of on the ground actions to reduce phosphorus discharges. </a:t>
            </a:r>
          </a:p>
          <a:p>
            <a:endParaRPr lang="en-CA" sz="1100" dirty="0" smtClean="0"/>
          </a:p>
        </p:txBody>
      </p:sp>
      <p:sp>
        <p:nvSpPr>
          <p:cNvPr id="31747" name="Slide Number Placeholder 3"/>
          <p:cNvSpPr>
            <a:spLocks noGrp="1"/>
          </p:cNvSpPr>
          <p:nvPr>
            <p:ph type="sldNum" sz="quarter" idx="5"/>
          </p:nvPr>
        </p:nvSpPr>
        <p:spPr>
          <a:noFill/>
        </p:spPr>
        <p:txBody>
          <a:bodyPr/>
          <a:lstStyle/>
          <a:p>
            <a:fld id="{67DD82F1-49EF-414D-A637-B992690D3388}" type="slidenum">
              <a:rPr lang="en-US" smtClean="0"/>
              <a:pPr/>
              <a:t>11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BBBE6F-8EA9-4DB5-BEB9-9A81F1DD0F13}" type="slidenum">
              <a:rPr lang="en-US"/>
              <a:pPr/>
              <a:t>14</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sz="1100" dirty="0"/>
              <a:t>Efforts in the 1970s to reduce phosphorus loadings were largely successful.  However, apparent increases in </a:t>
            </a:r>
            <a:r>
              <a:rPr lang="en-US" sz="1100" dirty="0" err="1"/>
              <a:t>bioavailable</a:t>
            </a:r>
            <a:r>
              <a:rPr lang="en-US" sz="1100" dirty="0"/>
              <a:t> phosphorus have led to a re-emergence of excessive algae and </a:t>
            </a:r>
            <a:r>
              <a:rPr lang="en-US" sz="1100" dirty="0" err="1"/>
              <a:t>cyanobacteria</a:t>
            </a:r>
            <a:r>
              <a:rPr lang="en-US" sz="1100" dirty="0"/>
              <a:t> blooms in the Great Lakes and </a:t>
            </a:r>
            <a:r>
              <a:rPr lang="en-CA" sz="1100" dirty="0"/>
              <a:t>there is corresponding concern about the algae’s potential to produce toxins, foul beaches and clog water intakes.</a:t>
            </a:r>
            <a:r>
              <a:rPr lang="en-US" sz="1100" dirty="0"/>
              <a:t> </a:t>
            </a:r>
          </a:p>
          <a:p>
            <a:endParaRPr lang="en-CA" sz="1100" dirty="0"/>
          </a:p>
          <a:p>
            <a:r>
              <a:rPr lang="en-CA" sz="1100" dirty="0"/>
              <a:t>In addition zebra and </a:t>
            </a:r>
            <a:r>
              <a:rPr lang="en-CA" sz="1100" dirty="0" err="1"/>
              <a:t>quagga</a:t>
            </a:r>
            <a:r>
              <a:rPr lang="en-CA" sz="1100" dirty="0"/>
              <a:t> mussels have significantly changed the cycling of nutrients and food web dynamics in the lakes.  There is evidence that  less </a:t>
            </a:r>
            <a:r>
              <a:rPr lang="en-CA" sz="1100" dirty="0" err="1"/>
              <a:t>bioavailable</a:t>
            </a:r>
            <a:r>
              <a:rPr lang="en-CA" sz="1100" dirty="0"/>
              <a:t> forms of </a:t>
            </a:r>
            <a:r>
              <a:rPr lang="en-CA" sz="1100" b="1" dirty="0"/>
              <a:t>phosphorus</a:t>
            </a:r>
            <a:r>
              <a:rPr lang="en-CA" sz="1100" dirty="0"/>
              <a:t> entering the lakes are being converted to ones that increases the growing ability of algae.</a:t>
            </a:r>
          </a:p>
          <a:p>
            <a:endParaRPr lang="en-CA" sz="1100" dirty="0"/>
          </a:p>
          <a:p>
            <a:r>
              <a:rPr lang="en-CA" sz="1100" dirty="0"/>
              <a:t>In addition, </a:t>
            </a:r>
            <a:r>
              <a:rPr lang="en-CA" sz="1100" b="1" dirty="0"/>
              <a:t>Water temperatures</a:t>
            </a:r>
            <a:r>
              <a:rPr lang="en-CA" sz="1100" dirty="0"/>
              <a:t> have increased and, there has been a reduction in the extent and duration of </a:t>
            </a:r>
            <a:r>
              <a:rPr lang="en-CA" sz="1100" b="1" dirty="0"/>
              <a:t>ice cover</a:t>
            </a:r>
            <a:r>
              <a:rPr lang="en-CA" sz="1100" dirty="0"/>
              <a:t> over the past 50 years.  Warm water and high P concentrations have been shown to favour the growth of toxic forms of algae in the western basin of Lake Erie </a:t>
            </a:r>
          </a:p>
          <a:p>
            <a:endParaRPr lang="en-CA" sz="1100" dirty="0"/>
          </a:p>
          <a:p>
            <a:r>
              <a:rPr lang="en-CA" sz="1100" dirty="0"/>
              <a:t>There are ongoing science investigations to determine how these changes are interacting and contributing to the re-emergence of algal blooms in locations throughout the Great Lakes Basin.</a:t>
            </a:r>
            <a:r>
              <a:rPr lang="en-US" sz="1100" dirty="0"/>
              <a:t> </a:t>
            </a:r>
          </a:p>
          <a:p>
            <a:r>
              <a:rPr lang="en-US" sz="1100" dirty="0" err="1"/>
              <a:t>Cladophora</a:t>
            </a:r>
            <a:r>
              <a:rPr lang="en-US" sz="1100" dirty="0"/>
              <a:t> blooms have been widely reported in all lakes, except Lake Superior where substrate, light, temperature and nutrient conditions are suitable.</a:t>
            </a:r>
          </a:p>
          <a:p>
            <a:pPr>
              <a:buFontTx/>
              <a:buChar char="•"/>
            </a:pPr>
            <a:endParaRPr lang="en-US" sz="1100" dirty="0"/>
          </a:p>
          <a:p>
            <a:endParaRPr lang="en-US" sz="1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7D2C20-30EC-466D-8051-E19B19B54071}" type="slidenum">
              <a:rPr lang="en-US"/>
              <a:pPr/>
              <a:t>15</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lnSpc>
                <a:spcPct val="90000"/>
              </a:lnSpc>
            </a:pPr>
            <a:r>
              <a:rPr lang="en-US" sz="1000" b="1" dirty="0"/>
              <a:t>Phosphorus Concentrations and Loadings</a:t>
            </a:r>
          </a:p>
          <a:p>
            <a:pPr>
              <a:lnSpc>
                <a:spcPct val="90000"/>
              </a:lnSpc>
            </a:pPr>
            <a:r>
              <a:rPr lang="en-US" sz="1000" dirty="0"/>
              <a:t>Excessive inputs of </a:t>
            </a:r>
            <a:r>
              <a:rPr lang="en-US" sz="1000" b="1" dirty="0"/>
              <a:t>phosphorus </a:t>
            </a:r>
            <a:r>
              <a:rPr lang="en-US" sz="1000" dirty="0"/>
              <a:t>to the lakes from detergents, sewage treatment plants, agricultural runoff, and industrial discharges can result in nuisance algae growth. Efforts that began in the 1970s to reduce phosphorus loadings have been largely successful. However, in some locations, phosphorus loads may be increasing again, and an increasing proportion of the phosphorus is a dissolved form that is biologically available to fuel </a:t>
            </a:r>
            <a:r>
              <a:rPr lang="en-US" sz="1000" dirty="0" err="1"/>
              <a:t>nearshore</a:t>
            </a:r>
            <a:r>
              <a:rPr lang="en-US" sz="1000" dirty="0"/>
              <a:t> algal blooms. </a:t>
            </a:r>
          </a:p>
          <a:p>
            <a:pPr>
              <a:lnSpc>
                <a:spcPct val="90000"/>
              </a:lnSpc>
            </a:pPr>
            <a:r>
              <a:rPr lang="en-US" sz="1000" dirty="0"/>
              <a:t>The goals of phosphorus control are to maintain an </a:t>
            </a:r>
            <a:r>
              <a:rPr lang="en-US" sz="1000" dirty="0" err="1"/>
              <a:t>oligotrophic</a:t>
            </a:r>
            <a:r>
              <a:rPr lang="en-US" sz="1000" dirty="0"/>
              <a:t> state in Lake Superior, Lake Huron and Lake Michigan; to maintain algal biomass below that of a nuisance condition in Lakes Erie and Lake Ontario; and to eliminate algal nuisance growth in bays and in other areas wherever they occur (Great Lakes Water Quality Agreement (GLWQA) Annex 3, United States and Canada 1987). </a:t>
            </a:r>
          </a:p>
          <a:p>
            <a:pPr>
              <a:lnSpc>
                <a:spcPct val="90000"/>
              </a:lnSpc>
            </a:pPr>
            <a:endParaRPr lang="en-US" sz="1000" dirty="0"/>
          </a:p>
          <a:p>
            <a:pPr>
              <a:lnSpc>
                <a:spcPct val="90000"/>
              </a:lnSpc>
            </a:pPr>
            <a:r>
              <a:rPr lang="en-US" sz="1000" dirty="0"/>
              <a:t>The status and trends of phosphorus can be quite different in the </a:t>
            </a:r>
            <a:r>
              <a:rPr lang="en-US" sz="1000" dirty="0" err="1"/>
              <a:t>nearshore</a:t>
            </a:r>
            <a:r>
              <a:rPr lang="en-US" sz="1000" dirty="0"/>
              <a:t> waters compared to the offshore waters of each lake.</a:t>
            </a:r>
          </a:p>
          <a:p>
            <a:pPr>
              <a:lnSpc>
                <a:spcPct val="90000"/>
              </a:lnSpc>
            </a:pPr>
            <a:r>
              <a:rPr lang="en-US" sz="1000" dirty="0"/>
              <a:t>Superior: </a:t>
            </a:r>
            <a:r>
              <a:rPr lang="en-US" sz="1000" dirty="0" err="1"/>
              <a:t>Nearshore</a:t>
            </a:r>
            <a:r>
              <a:rPr lang="en-US" sz="1000" dirty="0"/>
              <a:t> areas were not assessed, but the open water areas remain at or below expected levels.</a:t>
            </a:r>
          </a:p>
          <a:p>
            <a:pPr>
              <a:lnSpc>
                <a:spcPct val="90000"/>
              </a:lnSpc>
            </a:pPr>
            <a:r>
              <a:rPr lang="en-US" sz="1000" dirty="0"/>
              <a:t>Michigan: Phosphorus Concentrations may exceed guidelines in </a:t>
            </a:r>
            <a:r>
              <a:rPr lang="en-US" sz="1000" dirty="0" err="1"/>
              <a:t>nearshore</a:t>
            </a:r>
            <a:r>
              <a:rPr lang="en-US" sz="1000" dirty="0"/>
              <a:t> waters for at least part of the growing season. </a:t>
            </a:r>
          </a:p>
          <a:p>
            <a:pPr>
              <a:lnSpc>
                <a:spcPct val="90000"/>
              </a:lnSpc>
            </a:pPr>
            <a:r>
              <a:rPr lang="en-US" sz="1000" dirty="0"/>
              <a:t>Huron AND Ontario: Most offshore waters meet the desired guideline, but some </a:t>
            </a:r>
            <a:r>
              <a:rPr lang="en-US" sz="1000" dirty="0" err="1"/>
              <a:t>nearshore</a:t>
            </a:r>
            <a:r>
              <a:rPr lang="en-US" sz="1000" dirty="0"/>
              <a:t> areas and </a:t>
            </a:r>
            <a:r>
              <a:rPr lang="en-US" sz="1000" dirty="0" err="1"/>
              <a:t>embayments</a:t>
            </a:r>
            <a:r>
              <a:rPr lang="en-US" sz="1000" dirty="0"/>
              <a:t> experience elevated levels which likely contribute to nuisance algae growths such as the attached green algae, </a:t>
            </a:r>
            <a:r>
              <a:rPr lang="en-US" sz="1000" i="1" dirty="0" err="1"/>
              <a:t>Cladophora</a:t>
            </a:r>
            <a:r>
              <a:rPr lang="en-US" sz="1000" dirty="0"/>
              <a:t>, and toxic </a:t>
            </a:r>
            <a:r>
              <a:rPr lang="en-US" sz="1000" dirty="0" err="1"/>
              <a:t>cyanophytes</a:t>
            </a:r>
            <a:r>
              <a:rPr lang="en-US" sz="1000" dirty="0"/>
              <a:t> such as </a:t>
            </a:r>
            <a:r>
              <a:rPr lang="en-US" sz="1000" i="1" dirty="0" err="1"/>
              <a:t>Microcystis</a:t>
            </a:r>
            <a:r>
              <a:rPr lang="en-US" sz="1000" dirty="0"/>
              <a:t>. </a:t>
            </a:r>
          </a:p>
          <a:p>
            <a:pPr>
              <a:lnSpc>
                <a:spcPct val="90000"/>
              </a:lnSpc>
            </a:pPr>
            <a:r>
              <a:rPr lang="en-US" sz="1000" dirty="0"/>
              <a:t>Erie: Phosphorus concentrations in the three basins of Lake Erie fluctuate from year to year and frequently exceed target concentrations. Extensive lawns of </a:t>
            </a:r>
            <a:r>
              <a:rPr lang="en-US" sz="1000" i="1" dirty="0" err="1"/>
              <a:t>Cladophora</a:t>
            </a:r>
            <a:r>
              <a:rPr lang="en-US" sz="1000" i="1" dirty="0"/>
              <a:t> </a:t>
            </a:r>
            <a:r>
              <a:rPr lang="en-US" sz="1000" dirty="0"/>
              <a:t>are common place over the </a:t>
            </a:r>
            <a:r>
              <a:rPr lang="en-US" sz="1000" dirty="0" err="1"/>
              <a:t>nearshore</a:t>
            </a:r>
            <a:r>
              <a:rPr lang="en-US" sz="1000" dirty="0"/>
              <a:t> lakebed in parts of Eastern Lake Erie and are suggestive of phosphorus levels supportive of nuisance levels of algal growth. </a:t>
            </a:r>
          </a:p>
          <a:p>
            <a:pPr>
              <a:lnSpc>
                <a:spcPct val="90000"/>
              </a:lnSpc>
            </a:pPr>
            <a:endParaRPr lang="en-US"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D182A7-F634-4E7E-91FA-E06EDA3CE5B0}" type="slidenum">
              <a:rPr lang="nb-NO"/>
              <a:pPr/>
              <a:t>16</a:t>
            </a:fld>
            <a:endParaRPr lang="nb-NO"/>
          </a:p>
        </p:txBody>
      </p:sp>
      <p:sp>
        <p:nvSpPr>
          <p:cNvPr id="67586" name="Rectangle 2"/>
          <p:cNvSpPr>
            <a:spLocks noGrp="1" noRot="1" noChangeAspect="1" noChangeArrowheads="1" noTextEdit="1"/>
          </p:cNvSpPr>
          <p:nvPr>
            <p:ph type="sldImg"/>
          </p:nvPr>
        </p:nvSpPr>
        <p:spPr>
          <a:xfrm>
            <a:off x="1177925" y="696913"/>
            <a:ext cx="4592638" cy="3444875"/>
          </a:xfrm>
          <a:ln/>
        </p:spPr>
      </p:sp>
      <p:sp>
        <p:nvSpPr>
          <p:cNvPr id="67587" name="Rectangle 3"/>
          <p:cNvSpPr>
            <a:spLocks noGrp="1" noChangeArrowheads="1"/>
          </p:cNvSpPr>
          <p:nvPr>
            <p:ph type="body" idx="1"/>
          </p:nvPr>
        </p:nvSpPr>
        <p:spPr>
          <a:xfrm>
            <a:off x="926569" y="4380225"/>
            <a:ext cx="5093764" cy="4148776"/>
          </a:xfrm>
          <a:ln/>
        </p:spPr>
        <p:txBody>
          <a:bodyPr lIns="91405" tIns="44901" rIns="91405" bIns="44901"/>
          <a:lstStyle/>
          <a:p>
            <a:r>
              <a:rPr lang="en-US"/>
              <a:t>Effects happen at distinct spatial scales. Dreissena are filter feeders, increase water clarity, increase light penetration, can enhance benthic algal growth. Neashore shunt states that Dreissena are responsible for nearshore habitat modification in Great Lakes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286BA1-E9CF-4975-8992-A080AD96530A}" type="slidenum">
              <a:rPr lang="en-US"/>
              <a:pPr/>
              <a:t>19</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6235F9-36FD-45AF-B72C-DBE5ADFF6625}" type="slidenum">
              <a:rPr lang="en-US"/>
              <a:pPr fontAlgn="base">
                <a:spcBef>
                  <a:spcPct val="0"/>
                </a:spcBef>
                <a:spcAft>
                  <a:spcPct val="0"/>
                </a:spcAft>
              </a:pPr>
              <a:t>20</a:t>
            </a:fld>
            <a:endParaRPr lang="en-US"/>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345A78-AFAB-4A87-93D4-ECA452F104C3}" type="slidenum">
              <a:rPr lang="en-US"/>
              <a:pPr/>
              <a:t>21</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90B1C3-7A42-4FD0-BC63-5529A3A899FB}" type="slidenum">
              <a:rPr lang="en-US"/>
              <a:pPr/>
              <a:t>22</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87E16C1-57C7-4161-8E62-06465A34F79E}" type="datetime1">
              <a:rPr lang="en-US"/>
              <a:pPr>
                <a:defRPr/>
              </a:pPr>
              <a:t>3/20/2013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zh-TW"/>
              <a:t>Page </a:t>
            </a:r>
            <a:fld id="{8774BBDA-FB9F-4005-9DAF-8FB0C605B812}"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F63CEB60-933B-4991-AB27-3511C89EB78B}" type="datetime1">
              <a:rPr lang="en-US"/>
              <a:pPr>
                <a:defRPr/>
              </a:pPr>
              <a:t>3/20/2013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zh-TW"/>
              <a:t>Page </a:t>
            </a:r>
            <a:fld id="{5E538C63-7CBC-4698-B506-53B72A40E282}"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1656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516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C5584BF9-7DEC-4D72-AE96-3A0F25FD2571}" type="datetime1">
              <a:rPr lang="en-US"/>
              <a:pPr>
                <a:defRPr/>
              </a:pPr>
              <a:t>3/20/2013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zh-TW"/>
              <a:t>Page </a:t>
            </a:r>
            <a:fld id="{D37B5C1E-1969-4675-8564-5B1555C9E8E9}"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CCF611A7-3ED0-4A9D-8925-F7A5C3D3E88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smtClean="0"/>
            </a:lvl1pPr>
          </a:lstStyle>
          <a:p>
            <a:pPr>
              <a:defRPr/>
            </a:pPr>
            <a:endParaRPr 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F9982B75-D2DB-4881-A297-6DBED426C9F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CA"/>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041E69B-531C-4FF5-8CD1-01A7E3C3D2B9}"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4AD81E5-7173-4C7D-8232-B16D609C7E1E}"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56D02F5-FD5B-41D4-907D-21AC9F464DFD}"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779CCE-439A-4F58-A4F3-653BD7A42F3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9ACF2B-15A7-4198-BBEF-4FDEB97C5FE4}"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7890F4-3339-4C5E-982D-EFECDFC3A82F}"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43400E-944A-4724-9C1B-5142CC0459D6}"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BDF5FD-043C-4E08-A274-0D8E68BF321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21D7C4-85C3-4B86-8369-832852CB52A4}"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310880-79D5-4686-A306-57124E1B130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9B8FF228-9F47-4C89-92FA-66DDA180C04F}" type="datetime1">
              <a:rPr lang="en-US"/>
              <a:pPr>
                <a:defRPr/>
              </a:pPr>
              <a:t>3/20/2013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zh-TW"/>
              <a:t>Page </a:t>
            </a:r>
            <a:fld id="{BC688AE7-A7F2-4402-A019-1C9C21F35837}" type="slidenum">
              <a:rPr lang="en-US" altLang="zh-TW"/>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FB00062-F147-4950-8A97-EFB2A9270178}"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F1D4F5C-1392-4A67-8796-9A6A060E578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79646"/>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84AA443-8ACB-44F2-B543-D888CF4A1B0A}"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51FF418-C6A4-4F5B-80F7-F4FBDAEDD1A1}"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A03FE5-B78C-4C49-81A5-41805EBFDD94}"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8419AEF-36CA-4252-9DD2-505B4018E407}"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15858C-BE60-45B5-878C-DAD4921C1561}"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809337-0EDD-4D99-A049-2D0BAF98400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C714E1-9F28-402C-AEEE-C79B805E7A26}"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DDE2EF-1C63-4902-BB57-DBE803A2CE8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D603D4-611D-4A65-AFD3-8B1CB9A0601B}"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CC57DD-05D9-4AD9-B34D-6DBD29D9ECA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F79843-7EC6-4803-8DC8-F6E84F26653D}" type="datetimeFigureOut">
              <a:rPr lang="en-US">
                <a:solidFill>
                  <a:prstClr val="black">
                    <a:tint val="75000"/>
                  </a:prstClr>
                </a:solidFill>
              </a:rPr>
              <a:pPr>
                <a:defRPr/>
              </a:pPr>
              <a:t>3/20/2013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5AB94-BCDD-457F-B669-29B920AFB417}"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A3341A5-65BC-4194-AD59-DC8702CE3824}" type="datetime1">
              <a:rPr lang="en-US"/>
              <a:pPr>
                <a:defRPr/>
              </a:pPr>
              <a:t>3/20/2013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zh-TW"/>
              <a:t>Page </a:t>
            </a:r>
            <a:fld id="{CBC959A9-D49F-4DC2-8174-D40E8CE2F3E1}"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ftr"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5"/>
          <p:cNvSpPr>
            <a:spLocks noGrp="1" noChangeArrowheads="1"/>
          </p:cNvSpPr>
          <p:nvPr>
            <p:ph type="ftr"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5"/>
          <p:cNvSpPr>
            <a:spLocks noGrp="1" noChangeArrowheads="1"/>
          </p:cNvSpPr>
          <p:nvPr>
            <p:ph type="ftr"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381000" y="5943600"/>
            <a:ext cx="12954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100"/>
            </a:lvl1pPr>
          </a:lstStyle>
          <a:p>
            <a:pPr>
              <a:defRPr/>
            </a:pPr>
            <a:fld id="{44927A67-BED9-49E6-BCB4-D4D9C8F5E436}" type="datetime1">
              <a:rPr lang="en-US"/>
              <a:pPr>
                <a:defRPr/>
              </a:pPr>
              <a:t>3/20/2013</a:t>
            </a:fld>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4038600" y="5943600"/>
            <a:ext cx="1066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00"/>
            </a:lvl1pPr>
          </a:lstStyle>
          <a:p>
            <a:pPr>
              <a:defRPr/>
            </a:pPr>
            <a:r>
              <a:rPr lang="en-US" altLang="zh-TW"/>
              <a:t>Page </a:t>
            </a:r>
            <a:fld id="{5D2408D0-5229-489A-8BD8-F2C8731EB09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8" r:id="rId4"/>
    <p:sldLayoutId id="2147483689" r:id="rId5"/>
    <p:sldLayoutId id="2147483690" r:id="rId6"/>
    <p:sldLayoutId id="2147483691" r:id="rId7"/>
    <p:sldLayoutId id="2147483692" r:id="rId8"/>
    <p:sldLayoutId id="2147483693" r:id="rId9"/>
    <p:sldLayoutId id="2147483686" r:id="rId10"/>
    <p:sldLayoutId id="2147483687" r:id="rId11"/>
    <p:sldLayoutId id="2147483694" r:id="rId12"/>
    <p:sldLayoutId id="2147483695" r:id="rId13"/>
    <p:sldLayoutId id="2147483696" r:id="rId14"/>
    <p:sldLayoutId id="2147483697" r:id="rId15"/>
  </p:sldLayoutIdLst>
  <p:hf hdr="0" ftr="0"/>
  <p:txStyles>
    <p:titleStyle>
      <a:lvl1pPr algn="l" rtl="0" eaLnBrk="0" fontAlgn="base" hangingPunct="0">
        <a:spcBef>
          <a:spcPct val="0"/>
        </a:spcBef>
        <a:spcAft>
          <a:spcPct val="0"/>
        </a:spcAft>
        <a:defRPr kumimoji="1" sz="3600">
          <a:solidFill>
            <a:srgbClr val="3366CC"/>
          </a:solidFill>
          <a:latin typeface="+mj-lt"/>
          <a:ea typeface="+mj-ea"/>
          <a:cs typeface="+mj-cs"/>
        </a:defRPr>
      </a:lvl1pPr>
      <a:lvl2pPr algn="l" rtl="0" eaLnBrk="0" fontAlgn="base" hangingPunct="0">
        <a:spcBef>
          <a:spcPct val="0"/>
        </a:spcBef>
        <a:spcAft>
          <a:spcPct val="0"/>
        </a:spcAft>
        <a:defRPr kumimoji="1" sz="3600">
          <a:solidFill>
            <a:srgbClr val="3366CC"/>
          </a:solidFill>
          <a:latin typeface="Calibri" pitchFamily="34" charset="0"/>
          <a:ea typeface="新細明體" pitchFamily="18" charset="-120"/>
        </a:defRPr>
      </a:lvl2pPr>
      <a:lvl3pPr algn="l" rtl="0" eaLnBrk="0" fontAlgn="base" hangingPunct="0">
        <a:spcBef>
          <a:spcPct val="0"/>
        </a:spcBef>
        <a:spcAft>
          <a:spcPct val="0"/>
        </a:spcAft>
        <a:defRPr kumimoji="1" sz="3600">
          <a:solidFill>
            <a:srgbClr val="3366CC"/>
          </a:solidFill>
          <a:latin typeface="Calibri" pitchFamily="34" charset="0"/>
          <a:ea typeface="新細明體" pitchFamily="18" charset="-120"/>
        </a:defRPr>
      </a:lvl3pPr>
      <a:lvl4pPr algn="l" rtl="0" eaLnBrk="0" fontAlgn="base" hangingPunct="0">
        <a:spcBef>
          <a:spcPct val="0"/>
        </a:spcBef>
        <a:spcAft>
          <a:spcPct val="0"/>
        </a:spcAft>
        <a:defRPr kumimoji="1" sz="3600">
          <a:solidFill>
            <a:srgbClr val="3366CC"/>
          </a:solidFill>
          <a:latin typeface="Calibri" pitchFamily="34" charset="0"/>
          <a:ea typeface="新細明體" pitchFamily="18" charset="-120"/>
        </a:defRPr>
      </a:lvl4pPr>
      <a:lvl5pPr algn="l" rtl="0" eaLnBrk="0" fontAlgn="base" hangingPunct="0">
        <a:spcBef>
          <a:spcPct val="0"/>
        </a:spcBef>
        <a:spcAft>
          <a:spcPct val="0"/>
        </a:spcAft>
        <a:defRPr kumimoji="1" sz="3600">
          <a:solidFill>
            <a:srgbClr val="3366CC"/>
          </a:solidFill>
          <a:latin typeface="Calibri" pitchFamily="34" charset="0"/>
          <a:ea typeface="新細明體" pitchFamily="18" charset="-120"/>
        </a:defRPr>
      </a:lvl5pPr>
      <a:lvl6pPr marL="457200" algn="l" rtl="0" fontAlgn="base">
        <a:spcBef>
          <a:spcPct val="0"/>
        </a:spcBef>
        <a:spcAft>
          <a:spcPct val="0"/>
        </a:spcAft>
        <a:defRPr kumimoji="1" sz="3600">
          <a:solidFill>
            <a:srgbClr val="3366CC"/>
          </a:solidFill>
          <a:latin typeface="Franklin Gothic Demi" pitchFamily="34" charset="0"/>
          <a:ea typeface="新細明體" pitchFamily="18" charset="-120"/>
        </a:defRPr>
      </a:lvl6pPr>
      <a:lvl7pPr marL="914400" algn="l" rtl="0" fontAlgn="base">
        <a:spcBef>
          <a:spcPct val="0"/>
        </a:spcBef>
        <a:spcAft>
          <a:spcPct val="0"/>
        </a:spcAft>
        <a:defRPr kumimoji="1" sz="3600">
          <a:solidFill>
            <a:srgbClr val="3366CC"/>
          </a:solidFill>
          <a:latin typeface="Franklin Gothic Demi" pitchFamily="34" charset="0"/>
          <a:ea typeface="新細明體" pitchFamily="18" charset="-120"/>
        </a:defRPr>
      </a:lvl7pPr>
      <a:lvl8pPr marL="1371600" algn="l" rtl="0" fontAlgn="base">
        <a:spcBef>
          <a:spcPct val="0"/>
        </a:spcBef>
        <a:spcAft>
          <a:spcPct val="0"/>
        </a:spcAft>
        <a:defRPr kumimoji="1" sz="3600">
          <a:solidFill>
            <a:srgbClr val="3366CC"/>
          </a:solidFill>
          <a:latin typeface="Franklin Gothic Demi" pitchFamily="34" charset="0"/>
          <a:ea typeface="新細明體" pitchFamily="18" charset="-120"/>
        </a:defRPr>
      </a:lvl8pPr>
      <a:lvl9pPr marL="1828800" algn="l" rtl="0" fontAlgn="base">
        <a:spcBef>
          <a:spcPct val="0"/>
        </a:spcBef>
        <a:spcAft>
          <a:spcPct val="0"/>
        </a:spcAft>
        <a:defRPr kumimoji="1" sz="3600">
          <a:solidFill>
            <a:srgbClr val="3366CC"/>
          </a:solidFill>
          <a:latin typeface="Franklin Gothic Demi"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600">
          <a:solidFill>
            <a:schemeClr val="tx1"/>
          </a:solidFill>
          <a:latin typeface="+mn-lt"/>
          <a:ea typeface="+mn-ea"/>
        </a:defRPr>
      </a:lvl3pPr>
      <a:lvl4pPr marL="1600200" indent="-228600" algn="l" rtl="0" eaLnBrk="0" fontAlgn="base" hangingPunct="0">
        <a:spcBef>
          <a:spcPct val="20000"/>
        </a:spcBef>
        <a:spcAft>
          <a:spcPct val="0"/>
        </a:spcAft>
        <a:buChar char="–"/>
        <a:defRPr kumimoji="1" sz="22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0F88DD8-6D6D-4818-A234-4389497C1BA2}" type="datetimeFigureOut">
              <a:rPr kumimoji="0" lang="en-US">
                <a:solidFill>
                  <a:prstClr val="black">
                    <a:tint val="75000"/>
                  </a:prstClr>
                </a:solidFill>
                <a:ea typeface="+mn-ea"/>
              </a:rPr>
              <a:pPr>
                <a:defRPr/>
              </a:pPr>
              <a:t>3/20/2013</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kumimoji="0"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8140B3B-7668-4117-8FBC-4F2609F8F4F7}" type="slidenum">
              <a:rPr kumimoji="0" lang="en-US">
                <a:solidFill>
                  <a:prstClr val="black">
                    <a:tint val="75000"/>
                  </a:prstClr>
                </a:solidFill>
                <a:ea typeface="+mn-ea"/>
              </a:rPr>
              <a:pPr>
                <a:defRPr/>
              </a:pPr>
              <a:t>‹#›</a:t>
            </a:fld>
            <a:endParaRPr kumimoji="0" lang="en-US" dirty="0">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b="1" kern="1200">
          <a:solidFill>
            <a:srgbClr val="F79646"/>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79646"/>
          </a:solidFill>
          <a:latin typeface="Helvetica"/>
        </a:defRPr>
      </a:lvl2pPr>
      <a:lvl3pPr algn="ctr" rtl="0" eaLnBrk="0" fontAlgn="base" hangingPunct="0">
        <a:spcBef>
          <a:spcPct val="0"/>
        </a:spcBef>
        <a:spcAft>
          <a:spcPct val="0"/>
        </a:spcAft>
        <a:defRPr sz="4400" b="1">
          <a:solidFill>
            <a:srgbClr val="F79646"/>
          </a:solidFill>
          <a:latin typeface="Helvetica"/>
        </a:defRPr>
      </a:lvl3pPr>
      <a:lvl4pPr algn="ctr" rtl="0" eaLnBrk="0" fontAlgn="base" hangingPunct="0">
        <a:spcBef>
          <a:spcPct val="0"/>
        </a:spcBef>
        <a:spcAft>
          <a:spcPct val="0"/>
        </a:spcAft>
        <a:defRPr sz="4400" b="1">
          <a:solidFill>
            <a:srgbClr val="F79646"/>
          </a:solidFill>
          <a:latin typeface="Helvetica"/>
        </a:defRPr>
      </a:lvl4pPr>
      <a:lvl5pPr algn="ctr" rtl="0" eaLnBrk="0" fontAlgn="base" hangingPunct="0">
        <a:spcBef>
          <a:spcPct val="0"/>
        </a:spcBef>
        <a:spcAft>
          <a:spcPct val="0"/>
        </a:spcAft>
        <a:defRPr sz="4400" b="1">
          <a:solidFill>
            <a:srgbClr val="F79646"/>
          </a:solidFill>
          <a:latin typeface="Helvetica"/>
        </a:defRPr>
      </a:lvl5pPr>
      <a:lvl6pPr marL="457200" algn="ctr" rtl="0" fontAlgn="base">
        <a:spcBef>
          <a:spcPct val="0"/>
        </a:spcBef>
        <a:spcAft>
          <a:spcPct val="0"/>
        </a:spcAft>
        <a:defRPr sz="4400">
          <a:solidFill>
            <a:schemeClr val="tx1"/>
          </a:solidFill>
          <a:latin typeface="Helvetica"/>
        </a:defRPr>
      </a:lvl6pPr>
      <a:lvl7pPr marL="914400" algn="ctr" rtl="0" fontAlgn="base">
        <a:spcBef>
          <a:spcPct val="0"/>
        </a:spcBef>
        <a:spcAft>
          <a:spcPct val="0"/>
        </a:spcAft>
        <a:defRPr sz="4400">
          <a:solidFill>
            <a:schemeClr val="tx1"/>
          </a:solidFill>
          <a:latin typeface="Helvetica"/>
        </a:defRPr>
      </a:lvl7pPr>
      <a:lvl8pPr marL="1371600" algn="ctr" rtl="0" fontAlgn="base">
        <a:spcBef>
          <a:spcPct val="0"/>
        </a:spcBef>
        <a:spcAft>
          <a:spcPct val="0"/>
        </a:spcAft>
        <a:defRPr sz="4400">
          <a:solidFill>
            <a:schemeClr val="tx1"/>
          </a:solidFill>
          <a:latin typeface="Helvetica"/>
        </a:defRPr>
      </a:lvl8pPr>
      <a:lvl9pPr marL="1828800" algn="ctr" rtl="0" fontAlgn="base">
        <a:spcBef>
          <a:spcPct val="0"/>
        </a:spcBef>
        <a:spcAft>
          <a:spcPct val="0"/>
        </a:spcAft>
        <a:defRPr sz="4400">
          <a:solidFill>
            <a:schemeClr val="tx1"/>
          </a:solidFill>
          <a:latin typeface="Helvetica"/>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22430" y="2821577"/>
            <a:ext cx="5867400" cy="685800"/>
          </a:xfrm>
        </p:spPr>
        <p:txBody>
          <a:bodyPr/>
          <a:lstStyle/>
          <a:p>
            <a:pPr eaLnBrk="1" hangingPunct="1">
              <a:defRPr/>
            </a:pPr>
            <a:r>
              <a:rPr lang="en-US" sz="5200" dirty="0" smtClean="0"/>
              <a:t/>
            </a:r>
            <a:br>
              <a:rPr lang="en-US" sz="5200" dirty="0" smtClean="0"/>
            </a:br>
            <a:r>
              <a:rPr lang="en-US" sz="5200" dirty="0"/>
              <a:t/>
            </a:r>
            <a:br>
              <a:rPr lang="en-US" sz="5200" dirty="0"/>
            </a:br>
            <a:r>
              <a:rPr lang="en-US" sz="2800" dirty="0" smtClean="0"/>
              <a:t>Great Lakes Nutrient Initiative </a:t>
            </a:r>
            <a:r>
              <a:rPr lang="en-US" sz="2800" cap="small" dirty="0" smtClean="0"/>
              <a:t>(GLNI)</a:t>
            </a:r>
            <a:r>
              <a:rPr lang="en-US" sz="4000" dirty="0" smtClean="0"/>
              <a:t/>
            </a:r>
            <a:br>
              <a:rPr lang="en-US" sz="4000" dirty="0" smtClean="0"/>
            </a:br>
            <a:r>
              <a:rPr lang="en-US" sz="800" dirty="0" smtClean="0"/>
              <a:t/>
            </a:r>
            <a:br>
              <a:rPr lang="en-US" sz="800" dirty="0" smtClean="0"/>
            </a:br>
            <a:r>
              <a:rPr lang="en-US" sz="800" dirty="0" smtClean="0"/>
              <a:t/>
            </a:r>
            <a:br>
              <a:rPr lang="en-US" sz="800" dirty="0" smtClean="0"/>
            </a:br>
            <a:r>
              <a:rPr lang="en-US" sz="800" dirty="0"/>
              <a:t/>
            </a:r>
            <a:br>
              <a:rPr lang="en-US" sz="800" dirty="0"/>
            </a:br>
            <a:r>
              <a:rPr lang="en-US" sz="800" dirty="0" smtClean="0"/>
              <a:t/>
            </a:r>
            <a:br>
              <a:rPr lang="en-US" sz="800" dirty="0" smtClean="0"/>
            </a:br>
            <a:r>
              <a:rPr lang="en-US" sz="800" dirty="0"/>
              <a:t/>
            </a:r>
            <a:br>
              <a:rPr lang="en-US" sz="800" dirty="0"/>
            </a:br>
            <a:r>
              <a:rPr lang="en-US" sz="800" dirty="0" smtClean="0"/>
              <a:t/>
            </a:r>
            <a:br>
              <a:rPr lang="en-US" sz="800" dirty="0" smtClean="0"/>
            </a:br>
            <a:r>
              <a:rPr lang="en-US" sz="800" dirty="0"/>
              <a:t/>
            </a:r>
            <a:br>
              <a:rPr lang="en-US" sz="800" dirty="0"/>
            </a:br>
            <a:endParaRPr lang="en-US" altLang="zh-TW" sz="2800" b="1" dirty="0" smtClean="0"/>
          </a:p>
        </p:txBody>
      </p:sp>
      <p:sp>
        <p:nvSpPr>
          <p:cNvPr id="8195" name="Text Box 7"/>
          <p:cNvSpPr txBox="1">
            <a:spLocks noChangeArrowheads="1"/>
          </p:cNvSpPr>
          <p:nvPr/>
        </p:nvSpPr>
        <p:spPr bwMode="auto">
          <a:xfrm>
            <a:off x="261257" y="4124325"/>
            <a:ext cx="8412479" cy="1661993"/>
          </a:xfrm>
          <a:prstGeom prst="rect">
            <a:avLst/>
          </a:prstGeom>
          <a:noFill/>
          <a:ln w="9525">
            <a:noFill/>
            <a:miter lim="800000"/>
            <a:headEnd/>
            <a:tailEnd/>
          </a:ln>
          <a:effectLst/>
        </p:spPr>
        <p:txBody>
          <a:bodyPr wrap="square">
            <a:spAutoFit/>
          </a:bodyPr>
          <a:lstStyle/>
          <a:p>
            <a:r>
              <a:rPr lang="en-US" sz="2400" b="1" dirty="0" smtClean="0">
                <a:solidFill>
                  <a:srgbClr val="00923F"/>
                </a:solidFill>
              </a:rPr>
              <a:t>Lake Erie Millennium Network Urban Effects Workshop</a:t>
            </a:r>
          </a:p>
          <a:p>
            <a:endParaRPr kumimoji="0" lang="en-US" sz="2400" b="1" dirty="0">
              <a:solidFill>
                <a:srgbClr val="00923F"/>
              </a:solidFill>
            </a:endParaRPr>
          </a:p>
          <a:p>
            <a:r>
              <a:rPr kumimoji="0" lang="en-US" dirty="0" smtClean="0"/>
              <a:t>Brad Bass</a:t>
            </a:r>
            <a:endParaRPr kumimoji="0" lang="en-US" dirty="0"/>
          </a:p>
          <a:p>
            <a:r>
              <a:rPr kumimoji="0" lang="en-US" dirty="0"/>
              <a:t>RDG Office </a:t>
            </a:r>
            <a:r>
              <a:rPr kumimoji="0" lang="en-US" dirty="0" smtClean="0"/>
              <a:t>– Ontario, Environment Canada</a:t>
            </a:r>
            <a:endParaRPr kumimoji="0" lang="en-US" dirty="0"/>
          </a:p>
          <a:p>
            <a:r>
              <a:rPr kumimoji="0" lang="en-US" dirty="0" smtClean="0"/>
              <a:t>March  </a:t>
            </a:r>
            <a:r>
              <a:rPr kumimoji="0" lang="en-US" dirty="0"/>
              <a:t>2013</a:t>
            </a:r>
            <a:endParaRPr kumimoji="0" lang="en-US" altLang="zh-TW" dirty="0"/>
          </a:p>
        </p:txBody>
      </p:sp>
      <p:sp>
        <p:nvSpPr>
          <p:cNvPr id="8196" name="Rectangle 19"/>
          <p:cNvSpPr>
            <a:spLocks noChangeArrowheads="1"/>
          </p:cNvSpPr>
          <p:nvPr/>
        </p:nvSpPr>
        <p:spPr bwMode="auto">
          <a:xfrm>
            <a:off x="0" y="-39688"/>
            <a:ext cx="2370138" cy="427038"/>
          </a:xfrm>
          <a:prstGeom prst="rect">
            <a:avLst/>
          </a:prstGeom>
          <a:noFill/>
          <a:ln w="9525">
            <a:noFill/>
            <a:miter lim="800000"/>
            <a:headEnd/>
            <a:tailEnd/>
          </a:ln>
          <a:effectLst/>
        </p:spPr>
        <p:txBody>
          <a:bodyPr wrap="none">
            <a:spAutoFit/>
          </a:bodyPr>
          <a:lstStyle/>
          <a:p>
            <a:r>
              <a:rPr lang="en-US" altLang="zh-TW" sz="2200">
                <a:solidFill>
                  <a:schemeClr val="bg1"/>
                </a:solidFill>
                <a:latin typeface="Arial Black" pitchFamily="34" charset="0"/>
              </a:rPr>
              <a:t>www.ec.gc.ca</a:t>
            </a:r>
          </a:p>
        </p:txBody>
      </p:sp>
      <p:pic>
        <p:nvPicPr>
          <p:cNvPr id="8197" name="Picture 20" descr="ec_logo_e_bw"/>
          <p:cNvPicPr>
            <a:picLocks noChangeAspect="1" noChangeArrowheads="1"/>
          </p:cNvPicPr>
          <p:nvPr/>
        </p:nvPicPr>
        <p:blipFill>
          <a:blip r:embed="rId3" cstate="print"/>
          <a:srcRect/>
          <a:stretch>
            <a:fillRect/>
          </a:stretch>
        </p:blipFill>
        <p:spPr bwMode="auto">
          <a:xfrm>
            <a:off x="228600" y="6361113"/>
            <a:ext cx="2405063" cy="369887"/>
          </a:xfrm>
          <a:prstGeom prst="rect">
            <a:avLst/>
          </a:prstGeom>
          <a:noFill/>
          <a:ln w="9525">
            <a:noFill/>
            <a:miter lim="800000"/>
            <a:headEnd/>
            <a:tailEnd/>
          </a:ln>
        </p:spPr>
      </p:pic>
      <p:pic>
        <p:nvPicPr>
          <p:cNvPr id="8198" name="Picture 21" descr="wordmark_bw"/>
          <p:cNvPicPr>
            <a:picLocks noChangeAspect="1" noChangeArrowheads="1"/>
          </p:cNvPicPr>
          <p:nvPr/>
        </p:nvPicPr>
        <p:blipFill>
          <a:blip r:embed="rId4" cstate="print"/>
          <a:srcRect/>
          <a:stretch>
            <a:fillRect/>
          </a:stretch>
        </p:blipFill>
        <p:spPr bwMode="auto">
          <a:xfrm>
            <a:off x="7366000" y="6221413"/>
            <a:ext cx="1536700" cy="484187"/>
          </a:xfrm>
          <a:prstGeom prst="rect">
            <a:avLst/>
          </a:prstGeom>
          <a:noFill/>
          <a:ln w="9525">
            <a:noFill/>
            <a:miter lim="800000"/>
            <a:headEnd/>
            <a:tailEnd/>
          </a:ln>
        </p:spPr>
      </p:pic>
      <p:sp>
        <p:nvSpPr>
          <p:cNvPr id="7" name="TextBox 6"/>
          <p:cNvSpPr txBox="1"/>
          <p:nvPr/>
        </p:nvSpPr>
        <p:spPr>
          <a:xfrm>
            <a:off x="481263" y="744583"/>
            <a:ext cx="8061158" cy="2123658"/>
          </a:xfrm>
          <a:prstGeom prst="rect">
            <a:avLst/>
          </a:prstGeom>
          <a:noFill/>
        </p:spPr>
        <p:txBody>
          <a:bodyPr wrap="square" rtlCol="0">
            <a:spAutoFit/>
          </a:bodyPr>
          <a:lstStyle/>
          <a:p>
            <a:r>
              <a:rPr lang="en-CA" sz="4400" dirty="0" smtClean="0"/>
              <a:t>The Phosphorus – </a:t>
            </a:r>
            <a:r>
              <a:rPr lang="en-CA" sz="4400" dirty="0" smtClean="0"/>
              <a:t>Algae – </a:t>
            </a:r>
            <a:r>
              <a:rPr lang="en-CA" sz="4400" dirty="0" smtClean="0"/>
              <a:t>Eutrophication Linkage in Lake Erie: The Urban Contribution(?)</a:t>
            </a:r>
            <a:endParaRPr lang="en-CA"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Including in our Urban Drainage</a:t>
            </a:r>
            <a:endParaRPr lang="en-CA" dirty="0"/>
          </a:p>
        </p:txBody>
      </p:sp>
      <p:sp>
        <p:nvSpPr>
          <p:cNvPr id="5" name="Content Placeholder 4"/>
          <p:cNvSpPr>
            <a:spLocks noGrp="1"/>
          </p:cNvSpPr>
          <p:nvPr>
            <p:ph sz="half" idx="1"/>
          </p:nvPr>
        </p:nvSpPr>
        <p:spPr/>
        <p:txBody>
          <a:bodyPr/>
          <a:lstStyle/>
          <a:p>
            <a:r>
              <a:rPr lang="en-CA" sz="2400" dirty="0" err="1" smtClean="0"/>
              <a:t>Struvite</a:t>
            </a:r>
            <a:r>
              <a:rPr lang="en-CA" sz="2400" dirty="0" smtClean="0"/>
              <a:t> – inorganic fertilizer rich in P</a:t>
            </a:r>
          </a:p>
          <a:p>
            <a:r>
              <a:rPr lang="en-CA" sz="2400" dirty="0" smtClean="0"/>
              <a:t>Forms as solid matrix in many biological WWTPs</a:t>
            </a:r>
          </a:p>
          <a:p>
            <a:r>
              <a:rPr lang="en-CA" sz="2400" dirty="0" smtClean="0"/>
              <a:t>Resulting in plugging of pipes and pumps</a:t>
            </a:r>
            <a:endParaRPr lang="en-CA" sz="2400" dirty="0"/>
          </a:p>
        </p:txBody>
      </p:sp>
      <p:sp>
        <p:nvSpPr>
          <p:cNvPr id="4" name="TextBox 3"/>
          <p:cNvSpPr txBox="1"/>
          <p:nvPr/>
        </p:nvSpPr>
        <p:spPr>
          <a:xfrm>
            <a:off x="2928395" y="6308202"/>
            <a:ext cx="3339376" cy="369332"/>
          </a:xfrm>
          <a:prstGeom prst="rect">
            <a:avLst/>
          </a:prstGeom>
          <a:noFill/>
        </p:spPr>
        <p:txBody>
          <a:bodyPr wrap="none" rtlCol="0">
            <a:spAutoFit/>
          </a:bodyPr>
          <a:lstStyle/>
          <a:p>
            <a:r>
              <a:rPr lang="en-CA" dirty="0" smtClean="0"/>
              <a:t>Courtesy of D.S. </a:t>
            </a:r>
            <a:r>
              <a:rPr lang="en-CA" dirty="0" err="1" smtClean="0"/>
              <a:t>Mavinic</a:t>
            </a:r>
            <a:r>
              <a:rPr lang="en-CA" dirty="0" smtClean="0"/>
              <a:t>, UBC</a:t>
            </a:r>
            <a:endParaRPr lang="en-CA" dirty="0"/>
          </a:p>
        </p:txBody>
      </p:sp>
      <p:pic>
        <p:nvPicPr>
          <p:cNvPr id="2051" name="Picture 3"/>
          <p:cNvPicPr>
            <a:picLocks noChangeAspect="1" noChangeArrowheads="1"/>
          </p:cNvPicPr>
          <p:nvPr/>
        </p:nvPicPr>
        <p:blipFill>
          <a:blip r:embed="rId2" cstate="print"/>
          <a:srcRect/>
          <a:stretch>
            <a:fillRect/>
          </a:stretch>
        </p:blipFill>
        <p:spPr bwMode="auto">
          <a:xfrm>
            <a:off x="3042334" y="3900669"/>
            <a:ext cx="2872330" cy="2372810"/>
          </a:xfrm>
          <a:prstGeom prst="rect">
            <a:avLst/>
          </a:prstGeom>
          <a:noFill/>
          <a:ln w="9525">
            <a:noFill/>
            <a:miter lim="800000"/>
            <a:headEnd/>
            <a:tailEnd/>
          </a:ln>
        </p:spPr>
      </p:pic>
      <p:pic>
        <p:nvPicPr>
          <p:cNvPr id="2050" name="Picture 2"/>
          <p:cNvPicPr>
            <a:picLocks noGrp="1" noChangeAspect="1" noChangeArrowheads="1"/>
          </p:cNvPicPr>
          <p:nvPr>
            <p:ph sz="half" idx="2"/>
          </p:nvPr>
        </p:nvPicPr>
        <p:blipFill>
          <a:blip r:embed="rId3" cstate="print"/>
          <a:srcRect/>
          <a:stretch>
            <a:fillRect/>
          </a:stretch>
        </p:blipFill>
        <p:spPr bwMode="auto">
          <a:xfrm>
            <a:off x="5497974" y="1147260"/>
            <a:ext cx="3646026" cy="345198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z="3200" dirty="0" smtClean="0"/>
              <a:t>Phosphorus </a:t>
            </a:r>
            <a:r>
              <a:rPr lang="en-US" sz="3200" i="1" dirty="0" smtClean="0"/>
              <a:t>–</a:t>
            </a:r>
            <a:r>
              <a:rPr lang="en-CA" sz="3200" dirty="0" smtClean="0"/>
              <a:t>increases aquatic plant growth</a:t>
            </a:r>
            <a:r>
              <a:rPr lang="en-US" sz="3200" i="1" dirty="0" smtClean="0"/>
              <a:t> </a:t>
            </a:r>
            <a:endParaRPr lang="en-CA" sz="3200" i="1" dirty="0" smtClean="0"/>
          </a:p>
        </p:txBody>
      </p:sp>
      <p:pic>
        <p:nvPicPr>
          <p:cNvPr id="30722" name="Picture 2" descr="http://coastwatch.glerl.noaa.gov/modis/data/2011/jpg/t1.11228.1545.LakeErie.143.250m.jpg"/>
          <p:cNvPicPr>
            <a:picLocks noChangeAspect="1" noChangeArrowheads="1"/>
          </p:cNvPicPr>
          <p:nvPr/>
        </p:nvPicPr>
        <p:blipFill>
          <a:blip r:embed="rId3" cstate="print"/>
          <a:srcRect/>
          <a:stretch>
            <a:fillRect/>
          </a:stretch>
        </p:blipFill>
        <p:spPr bwMode="auto">
          <a:xfrm>
            <a:off x="1029423" y="1439562"/>
            <a:ext cx="2447925" cy="1987550"/>
          </a:xfrm>
          <a:prstGeom prst="rect">
            <a:avLst/>
          </a:prstGeom>
          <a:noFill/>
          <a:ln w="9525">
            <a:noFill/>
            <a:miter lim="800000"/>
            <a:headEnd/>
            <a:tailEnd/>
          </a:ln>
        </p:spPr>
      </p:pic>
      <p:pic>
        <p:nvPicPr>
          <p:cNvPr id="30723" name="Picture 3"/>
          <p:cNvPicPr>
            <a:picLocks noChangeAspect="1" noChangeArrowheads="1"/>
          </p:cNvPicPr>
          <p:nvPr/>
        </p:nvPicPr>
        <p:blipFill>
          <a:blip r:embed="rId4" cstate="print"/>
          <a:srcRect/>
          <a:stretch>
            <a:fillRect/>
          </a:stretch>
        </p:blipFill>
        <p:spPr bwMode="auto">
          <a:xfrm>
            <a:off x="3533112" y="1406425"/>
            <a:ext cx="2638425" cy="1989137"/>
          </a:xfrm>
          <a:prstGeom prst="rect">
            <a:avLst/>
          </a:prstGeom>
          <a:noFill/>
          <a:ln w="9525">
            <a:noFill/>
            <a:miter lim="800000"/>
            <a:headEnd/>
            <a:tailEnd/>
          </a:ln>
        </p:spPr>
      </p:pic>
      <p:pic>
        <p:nvPicPr>
          <p:cNvPr id="30724" name="Picture 4"/>
          <p:cNvPicPr>
            <a:picLocks noChangeAspect="1" noChangeArrowheads="1"/>
          </p:cNvPicPr>
          <p:nvPr/>
        </p:nvPicPr>
        <p:blipFill>
          <a:blip r:embed="rId5" cstate="print"/>
          <a:srcRect/>
          <a:stretch>
            <a:fillRect/>
          </a:stretch>
        </p:blipFill>
        <p:spPr bwMode="auto">
          <a:xfrm>
            <a:off x="6204613" y="1394850"/>
            <a:ext cx="2681287" cy="1989137"/>
          </a:xfrm>
          <a:prstGeom prst="rect">
            <a:avLst/>
          </a:prstGeom>
          <a:noFill/>
          <a:ln w="9525">
            <a:noFill/>
            <a:miter lim="800000"/>
            <a:headEnd/>
            <a:tailEnd/>
          </a:ln>
        </p:spPr>
      </p:pic>
      <p:pic>
        <p:nvPicPr>
          <p:cNvPr id="30725" name="Picture 2"/>
          <p:cNvPicPr>
            <a:picLocks noChangeAspect="1" noChangeArrowheads="1"/>
          </p:cNvPicPr>
          <p:nvPr/>
        </p:nvPicPr>
        <p:blipFill>
          <a:blip r:embed="rId6" cstate="print"/>
          <a:srcRect/>
          <a:stretch>
            <a:fillRect/>
          </a:stretch>
        </p:blipFill>
        <p:spPr bwMode="auto">
          <a:xfrm>
            <a:off x="994699" y="3517137"/>
            <a:ext cx="2447925" cy="1982788"/>
          </a:xfrm>
          <a:prstGeom prst="rect">
            <a:avLst/>
          </a:prstGeom>
          <a:noFill/>
          <a:ln w="9525">
            <a:noFill/>
            <a:miter lim="800000"/>
            <a:headEnd/>
            <a:tailEnd/>
          </a:ln>
        </p:spPr>
      </p:pic>
      <p:pic>
        <p:nvPicPr>
          <p:cNvPr id="30726" name="Picture 3"/>
          <p:cNvPicPr>
            <a:picLocks noChangeAspect="1" noChangeArrowheads="1"/>
          </p:cNvPicPr>
          <p:nvPr/>
        </p:nvPicPr>
        <p:blipFill>
          <a:blip r:embed="rId7" cstate="print"/>
          <a:srcRect l="2982"/>
          <a:stretch>
            <a:fillRect/>
          </a:stretch>
        </p:blipFill>
        <p:spPr bwMode="auto">
          <a:xfrm>
            <a:off x="3486814" y="3493987"/>
            <a:ext cx="2638425" cy="1995488"/>
          </a:xfrm>
          <a:prstGeom prst="rect">
            <a:avLst/>
          </a:prstGeom>
          <a:noFill/>
          <a:ln w="9525">
            <a:noFill/>
            <a:miter lim="800000"/>
            <a:headEnd/>
            <a:tailEnd/>
          </a:ln>
        </p:spPr>
      </p:pic>
      <p:pic>
        <p:nvPicPr>
          <p:cNvPr id="30727" name="Picture 4"/>
          <p:cNvPicPr>
            <a:picLocks noChangeAspect="1" noChangeArrowheads="1"/>
          </p:cNvPicPr>
          <p:nvPr/>
        </p:nvPicPr>
        <p:blipFill>
          <a:blip r:embed="rId8" cstate="print"/>
          <a:srcRect/>
          <a:stretch>
            <a:fillRect/>
          </a:stretch>
        </p:blipFill>
        <p:spPr bwMode="auto">
          <a:xfrm>
            <a:off x="6181464" y="3517136"/>
            <a:ext cx="2670175" cy="1982788"/>
          </a:xfrm>
          <a:prstGeom prst="rect">
            <a:avLst/>
          </a:prstGeom>
          <a:noFill/>
          <a:ln w="9525">
            <a:noFill/>
            <a:miter lim="800000"/>
            <a:headEnd/>
            <a:tailEnd/>
          </a:ln>
        </p:spPr>
      </p:pic>
      <p:sp>
        <p:nvSpPr>
          <p:cNvPr id="30728" name="TextBox 3"/>
          <p:cNvSpPr txBox="1">
            <a:spLocks noChangeArrowheads="1"/>
          </p:cNvSpPr>
          <p:nvPr/>
        </p:nvSpPr>
        <p:spPr bwMode="auto">
          <a:xfrm>
            <a:off x="4733925" y="6581775"/>
            <a:ext cx="425450" cy="276225"/>
          </a:xfrm>
          <a:prstGeom prst="rect">
            <a:avLst/>
          </a:prstGeom>
          <a:noFill/>
          <a:ln w="9525">
            <a:noFill/>
            <a:miter lim="800000"/>
            <a:headEnd/>
            <a:tailEnd/>
          </a:ln>
        </p:spPr>
        <p:txBody>
          <a:bodyPr wrap="none">
            <a:spAutoFit/>
          </a:bodyPr>
          <a:lstStyle/>
          <a:p>
            <a:pPr algn="ctr"/>
            <a:r>
              <a:rPr lang="en-CA" sz="1200" b="1">
                <a:solidFill>
                  <a:srgbClr val="3A601B"/>
                </a:solidFill>
                <a:latin typeface="Calibri" pitchFamily="34" charset="0"/>
              </a:rPr>
              <a:t>- 6 -</a:t>
            </a:r>
          </a:p>
        </p:txBody>
      </p:sp>
      <p:sp>
        <p:nvSpPr>
          <p:cNvPr id="10" name="TextBox 9"/>
          <p:cNvSpPr txBox="1"/>
          <p:nvPr/>
        </p:nvSpPr>
        <p:spPr>
          <a:xfrm>
            <a:off x="1284790" y="5683170"/>
            <a:ext cx="6434069" cy="523220"/>
          </a:xfrm>
          <a:prstGeom prst="rect">
            <a:avLst/>
          </a:prstGeom>
          <a:noFill/>
        </p:spPr>
        <p:txBody>
          <a:bodyPr wrap="none" rtlCol="0">
            <a:spAutoFit/>
          </a:bodyPr>
          <a:lstStyle/>
          <a:p>
            <a:r>
              <a:rPr lang="en-US" sz="2800" i="1" dirty="0" smtClean="0">
                <a:latin typeface="+mn-lt"/>
              </a:rPr>
              <a:t>too much leads to </a:t>
            </a:r>
            <a:r>
              <a:rPr lang="en-US" sz="2800" i="1" kern="0" dirty="0" smtClean="0">
                <a:solidFill>
                  <a:srgbClr val="3366CC"/>
                </a:solidFill>
                <a:latin typeface="Calibri"/>
                <a:ea typeface="+mj-ea"/>
                <a:cs typeface="+mj-cs"/>
              </a:rPr>
              <a:t>toxic and nuisance algae</a:t>
            </a:r>
            <a:endParaRPr lang="en-CA"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GLWQA Annual Phosphorus Targets Met</a:t>
            </a:r>
            <a:endParaRPr lang="en-CA" dirty="0"/>
          </a:p>
        </p:txBody>
      </p:sp>
      <p:pic>
        <p:nvPicPr>
          <p:cNvPr id="4" name="Content Placeholder 6" descr="P loading_LErie.tiff"/>
          <p:cNvPicPr>
            <a:picLocks noChangeAspect="1"/>
          </p:cNvPicPr>
          <p:nvPr/>
        </p:nvPicPr>
        <p:blipFill>
          <a:blip r:embed="rId2" cstate="print"/>
          <a:stretch>
            <a:fillRect/>
          </a:stretch>
        </p:blipFill>
        <p:spPr bwMode="auto">
          <a:xfrm rot="5400000">
            <a:off x="2235872" y="376477"/>
            <a:ext cx="4753276" cy="6724892"/>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P.tiff"/>
          <p:cNvPicPr>
            <a:picLocks noGrp="1" noChangeAspect="1"/>
          </p:cNvPicPr>
          <p:nvPr>
            <p:ph idx="4294967295"/>
          </p:nvPr>
        </p:nvPicPr>
        <p:blipFill>
          <a:blip r:embed="rId2" cstate="print"/>
          <a:stretch>
            <a:fillRect/>
          </a:stretch>
        </p:blipFill>
        <p:spPr>
          <a:xfrm rot="5400000">
            <a:off x="1273211" y="-1273208"/>
            <a:ext cx="6157742" cy="8704161"/>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152400" y="2667000"/>
            <a:ext cx="5029200" cy="4191000"/>
          </a:xfrm>
        </p:spPr>
        <p:txBody>
          <a:bodyPr/>
          <a:lstStyle/>
          <a:p>
            <a:pPr>
              <a:lnSpc>
                <a:spcPct val="80000"/>
              </a:lnSpc>
            </a:pPr>
            <a:r>
              <a:rPr lang="en-US" sz="1800" dirty="0"/>
              <a:t>The increasing proportion of the total phosphorus is dissolved and thus biologically available to fuel </a:t>
            </a:r>
            <a:r>
              <a:rPr lang="en-US" sz="1800" dirty="0" err="1"/>
              <a:t>nearshore</a:t>
            </a:r>
            <a:r>
              <a:rPr lang="en-US" sz="1800" dirty="0"/>
              <a:t> algal blooms.</a:t>
            </a:r>
          </a:p>
          <a:p>
            <a:pPr>
              <a:lnSpc>
                <a:spcPct val="80000"/>
              </a:lnSpc>
              <a:spcBef>
                <a:spcPct val="40000"/>
              </a:spcBef>
            </a:pPr>
            <a:r>
              <a:rPr lang="en-US" sz="1800" i="1" dirty="0" err="1"/>
              <a:t>Cladophora</a:t>
            </a:r>
            <a:r>
              <a:rPr lang="en-US" sz="1800" dirty="0"/>
              <a:t> fouling of shoreline has been reported for Lakes Huron, Michigan, Erie and Huron.</a:t>
            </a:r>
          </a:p>
          <a:p>
            <a:pPr>
              <a:lnSpc>
                <a:spcPct val="80000"/>
              </a:lnSpc>
              <a:spcBef>
                <a:spcPct val="40000"/>
              </a:spcBef>
            </a:pPr>
            <a:r>
              <a:rPr lang="en-US" sz="1800" dirty="0" err="1"/>
              <a:t>Cyanobacteria</a:t>
            </a:r>
            <a:r>
              <a:rPr lang="en-US" sz="1800" dirty="0"/>
              <a:t> blooms occurring in Lakes Michigan, Huron, Erie, and Ontario.</a:t>
            </a:r>
          </a:p>
          <a:p>
            <a:pPr>
              <a:lnSpc>
                <a:spcPct val="80000"/>
              </a:lnSpc>
              <a:spcBef>
                <a:spcPct val="40000"/>
              </a:spcBef>
            </a:pPr>
            <a:r>
              <a:rPr lang="en-US" sz="1800" i="1" dirty="0" err="1"/>
              <a:t>Plectoma</a:t>
            </a:r>
            <a:r>
              <a:rPr lang="en-US" sz="1800" i="1" dirty="0"/>
              <a:t> </a:t>
            </a:r>
            <a:r>
              <a:rPr lang="en-US" sz="1800" i="1" dirty="0" err="1"/>
              <a:t>Lyngbya</a:t>
            </a:r>
            <a:r>
              <a:rPr lang="en-US" sz="1800" dirty="0"/>
              <a:t> blooms identified in the western basin of Lake Erie.</a:t>
            </a:r>
          </a:p>
          <a:p>
            <a:pPr>
              <a:lnSpc>
                <a:spcPct val="80000"/>
              </a:lnSpc>
              <a:spcBef>
                <a:spcPct val="40000"/>
              </a:spcBef>
              <a:buNone/>
            </a:pPr>
            <a:endParaRPr lang="en-US" sz="1800" dirty="0"/>
          </a:p>
          <a:p>
            <a:pPr>
              <a:lnSpc>
                <a:spcPct val="80000"/>
              </a:lnSpc>
            </a:pPr>
            <a:endParaRPr lang="en-US" sz="1800" dirty="0"/>
          </a:p>
        </p:txBody>
      </p:sp>
      <p:pic>
        <p:nvPicPr>
          <p:cNvPr id="24579" name="Picture 3" descr="cladophora"/>
          <p:cNvPicPr>
            <a:picLocks noGrp="1" noChangeAspect="1" noChangeArrowheads="1"/>
          </p:cNvPicPr>
          <p:nvPr>
            <p:ph sz="half" idx="2"/>
          </p:nvPr>
        </p:nvPicPr>
        <p:blipFill>
          <a:blip r:embed="rId3" cstate="print"/>
          <a:srcRect/>
          <a:stretch>
            <a:fillRect/>
          </a:stretch>
        </p:blipFill>
        <p:spPr>
          <a:xfrm>
            <a:off x="7669213" y="838200"/>
            <a:ext cx="1474787" cy="2286000"/>
          </a:xfrm>
          <a:noFill/>
          <a:ln/>
        </p:spPr>
      </p:pic>
      <p:sp>
        <p:nvSpPr>
          <p:cNvPr id="24580" name="Text Box 4"/>
          <p:cNvSpPr txBox="1">
            <a:spLocks noChangeArrowheads="1"/>
          </p:cNvSpPr>
          <p:nvPr/>
        </p:nvSpPr>
        <p:spPr bwMode="auto">
          <a:xfrm flipH="1" flipV="1">
            <a:off x="6499225" y="2082800"/>
            <a:ext cx="184150" cy="336550"/>
          </a:xfrm>
          <a:prstGeom prst="rect">
            <a:avLst/>
          </a:prstGeom>
          <a:noFill/>
          <a:ln w="9525">
            <a:noFill/>
            <a:miter lim="800000"/>
            <a:headEnd/>
            <a:tailEnd/>
          </a:ln>
          <a:effectLst/>
        </p:spPr>
        <p:txBody>
          <a:bodyPr rot="10800000">
            <a:spAutoFit/>
          </a:bodyPr>
          <a:lstStyle/>
          <a:p>
            <a:endParaRPr lang="en-CA" sz="1600"/>
          </a:p>
        </p:txBody>
      </p:sp>
      <p:sp>
        <p:nvSpPr>
          <p:cNvPr id="24581" name="Text Box 5"/>
          <p:cNvSpPr txBox="1">
            <a:spLocks noChangeArrowheads="1"/>
          </p:cNvSpPr>
          <p:nvPr/>
        </p:nvSpPr>
        <p:spPr bwMode="auto">
          <a:xfrm>
            <a:off x="5622925" y="6129338"/>
            <a:ext cx="1331913" cy="274637"/>
          </a:xfrm>
          <a:prstGeom prst="rect">
            <a:avLst/>
          </a:prstGeom>
          <a:noFill/>
          <a:ln w="9525">
            <a:noFill/>
            <a:miter lim="800000"/>
            <a:headEnd/>
            <a:tailEnd/>
          </a:ln>
          <a:effectLst/>
        </p:spPr>
        <p:txBody>
          <a:bodyPr wrap="none">
            <a:spAutoFit/>
          </a:bodyPr>
          <a:lstStyle/>
          <a:p>
            <a:r>
              <a:rPr lang="en-US" sz="1200"/>
              <a:t>Rondeau Bay LE</a:t>
            </a:r>
          </a:p>
        </p:txBody>
      </p:sp>
      <p:pic>
        <p:nvPicPr>
          <p:cNvPr id="24582" name="Picture 5" descr="Figure 2a from Cladophora paper"/>
          <p:cNvPicPr>
            <a:picLocks noChangeAspect="1" noChangeArrowheads="1"/>
          </p:cNvPicPr>
          <p:nvPr/>
        </p:nvPicPr>
        <p:blipFill>
          <a:blip r:embed="rId4" cstate="print">
            <a:lum contrast="-36000"/>
          </a:blip>
          <a:srcRect/>
          <a:stretch>
            <a:fillRect/>
          </a:stretch>
        </p:blipFill>
        <p:spPr bwMode="auto">
          <a:xfrm>
            <a:off x="0" y="5562600"/>
            <a:ext cx="9144000" cy="1295400"/>
          </a:xfrm>
          <a:prstGeom prst="rect">
            <a:avLst/>
          </a:prstGeom>
          <a:noFill/>
          <a:ln w="9525">
            <a:noFill/>
            <a:miter lim="800000"/>
            <a:headEnd/>
            <a:tailEnd/>
          </a:ln>
        </p:spPr>
      </p:pic>
      <p:sp>
        <p:nvSpPr>
          <p:cNvPr id="24583" name="Text Box 7"/>
          <p:cNvSpPr txBox="1">
            <a:spLocks noChangeArrowheads="1"/>
          </p:cNvSpPr>
          <p:nvPr/>
        </p:nvSpPr>
        <p:spPr bwMode="auto">
          <a:xfrm>
            <a:off x="7924800" y="6629400"/>
            <a:ext cx="1219200" cy="244475"/>
          </a:xfrm>
          <a:prstGeom prst="rect">
            <a:avLst/>
          </a:prstGeom>
          <a:noFill/>
          <a:ln w="9525">
            <a:noFill/>
            <a:miter lim="800000"/>
            <a:headEnd/>
            <a:tailEnd/>
          </a:ln>
          <a:effectLst/>
        </p:spPr>
        <p:txBody>
          <a:bodyPr>
            <a:spAutoFit/>
          </a:bodyPr>
          <a:lstStyle/>
          <a:p>
            <a:r>
              <a:rPr lang="en-US" sz="1000"/>
              <a:t>Scott Higgins</a:t>
            </a:r>
          </a:p>
        </p:txBody>
      </p:sp>
      <p:sp>
        <p:nvSpPr>
          <p:cNvPr id="24584" name="Text Box 8"/>
          <p:cNvSpPr txBox="1">
            <a:spLocks noChangeArrowheads="1"/>
          </p:cNvSpPr>
          <p:nvPr/>
        </p:nvSpPr>
        <p:spPr bwMode="auto">
          <a:xfrm>
            <a:off x="8256588" y="2819400"/>
            <a:ext cx="887412" cy="244475"/>
          </a:xfrm>
          <a:prstGeom prst="rect">
            <a:avLst/>
          </a:prstGeom>
          <a:noFill/>
          <a:ln w="9525">
            <a:noFill/>
            <a:miter lim="800000"/>
            <a:headEnd/>
            <a:tailEnd/>
          </a:ln>
          <a:effectLst/>
        </p:spPr>
        <p:txBody>
          <a:bodyPr wrap="none">
            <a:spAutoFit/>
          </a:bodyPr>
          <a:lstStyle/>
          <a:p>
            <a:r>
              <a:rPr lang="en-US" sz="1000"/>
              <a:t>Todd Howell</a:t>
            </a:r>
          </a:p>
        </p:txBody>
      </p:sp>
      <p:sp>
        <p:nvSpPr>
          <p:cNvPr id="24585" name="Text Box 9"/>
          <p:cNvSpPr txBox="1">
            <a:spLocks noChangeArrowheads="1"/>
          </p:cNvSpPr>
          <p:nvPr/>
        </p:nvSpPr>
        <p:spPr bwMode="auto">
          <a:xfrm>
            <a:off x="228600" y="1295400"/>
            <a:ext cx="7239000" cy="1311275"/>
          </a:xfrm>
          <a:prstGeom prst="rect">
            <a:avLst/>
          </a:prstGeom>
          <a:noFill/>
          <a:ln w="9525">
            <a:noFill/>
            <a:miter lim="800000"/>
            <a:headEnd/>
            <a:tailEnd/>
          </a:ln>
          <a:effectLst/>
        </p:spPr>
        <p:txBody>
          <a:bodyPr>
            <a:spAutoFit/>
          </a:bodyPr>
          <a:lstStyle/>
          <a:p>
            <a:pPr eaLnBrk="0" hangingPunct="0"/>
            <a:r>
              <a:rPr lang="en-US" sz="2000" b="1">
                <a:solidFill>
                  <a:schemeClr val="hlink"/>
                </a:solidFill>
                <a:latin typeface="Garamond" pitchFamily="18" charset="0"/>
              </a:rPr>
              <a:t>Efforts in the 1970s to reduce phosphorus loadings were largely successful.  However, an increase in dissolved phosphorus has led to a re-emergence of excessive algae and cyanobacteria blooms in the Great Lakes.</a:t>
            </a:r>
            <a:endParaRPr lang="en-US" sz="2400">
              <a:latin typeface="Garamond" pitchFamily="18" charset="0"/>
            </a:endParaRPr>
          </a:p>
        </p:txBody>
      </p:sp>
      <p:sp>
        <p:nvSpPr>
          <p:cNvPr id="24586" name="Rectangle 10"/>
          <p:cNvSpPr>
            <a:spLocks noGrp="1" noRot="1" noChangeArrowheads="1"/>
          </p:cNvSpPr>
          <p:nvPr>
            <p:ph type="title"/>
          </p:nvPr>
        </p:nvSpPr>
        <p:spPr>
          <a:xfrm>
            <a:off x="381000" y="152400"/>
            <a:ext cx="8229600" cy="1143000"/>
          </a:xfrm>
          <a:noFill/>
          <a:ln/>
        </p:spPr>
        <p:txBody>
          <a:bodyPr/>
          <a:lstStyle/>
          <a:p>
            <a:pPr marL="838200" indent="-838200"/>
            <a:r>
              <a:rPr lang="en-US"/>
              <a:t>Excessive Nutrients </a:t>
            </a:r>
          </a:p>
        </p:txBody>
      </p:sp>
      <p:pic>
        <p:nvPicPr>
          <p:cNvPr id="24587" name="Picture 11" descr="ZEBRA"/>
          <p:cNvPicPr>
            <a:picLocks noChangeAspect="1" noChangeArrowheads="1"/>
          </p:cNvPicPr>
          <p:nvPr/>
        </p:nvPicPr>
        <p:blipFill>
          <a:blip r:embed="rId5" cstate="print"/>
          <a:srcRect/>
          <a:stretch>
            <a:fillRect/>
          </a:stretch>
        </p:blipFill>
        <p:spPr bwMode="auto">
          <a:xfrm>
            <a:off x="5181600" y="3124200"/>
            <a:ext cx="3124200" cy="213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Excessive Phosphorus </a:t>
            </a:r>
          </a:p>
        </p:txBody>
      </p:sp>
      <p:pic>
        <p:nvPicPr>
          <p:cNvPr id="70659" name="Picture 3" descr="Figure 17 - Phosphorus 090302 no trend info"/>
          <p:cNvPicPr>
            <a:picLocks noGrp="1" noChangeAspect="1" noChangeArrowheads="1"/>
          </p:cNvPicPr>
          <p:nvPr>
            <p:ph type="body" idx="1"/>
          </p:nvPr>
        </p:nvPicPr>
        <p:blipFill>
          <a:blip r:embed="rId3" cstate="print"/>
          <a:srcRect/>
          <a:stretch>
            <a:fillRect/>
          </a:stretch>
        </p:blipFill>
        <p:spPr>
          <a:xfrm>
            <a:off x="4572000" y="1752600"/>
            <a:ext cx="4419600" cy="4052888"/>
          </a:xfrm>
          <a:noFill/>
          <a:ln/>
        </p:spPr>
      </p:pic>
      <p:sp>
        <p:nvSpPr>
          <p:cNvPr id="70660" name="Rectangle 4"/>
          <p:cNvSpPr>
            <a:spLocks noChangeArrowheads="1"/>
          </p:cNvSpPr>
          <p:nvPr/>
        </p:nvSpPr>
        <p:spPr bwMode="auto">
          <a:xfrm>
            <a:off x="5029200" y="5257800"/>
            <a:ext cx="914400" cy="381000"/>
          </a:xfrm>
          <a:prstGeom prst="rect">
            <a:avLst/>
          </a:prstGeom>
          <a:solidFill>
            <a:srgbClr val="459B31"/>
          </a:solidFill>
          <a:ln w="9525">
            <a:solidFill>
              <a:schemeClr val="tx1"/>
            </a:solidFill>
            <a:miter lim="800000"/>
            <a:headEnd/>
            <a:tailEnd/>
          </a:ln>
          <a:effectLst/>
        </p:spPr>
        <p:txBody>
          <a:bodyPr wrap="none" anchor="ctr"/>
          <a:lstStyle/>
          <a:p>
            <a:pPr algn="ctr"/>
            <a:r>
              <a:rPr kumimoji="1" lang="en-CA">
                <a:ea typeface="Arial Unicode MS" pitchFamily="34" charset="-128"/>
                <a:cs typeface="Arial Unicode MS" pitchFamily="34" charset="-128"/>
              </a:rPr>
              <a:t>Good</a:t>
            </a:r>
            <a:endParaRPr kumimoji="1" lang="en-US">
              <a:ea typeface="Arial Unicode MS" pitchFamily="34" charset="-128"/>
              <a:cs typeface="Arial Unicode MS" pitchFamily="34" charset="-128"/>
            </a:endParaRPr>
          </a:p>
        </p:txBody>
      </p:sp>
      <p:sp>
        <p:nvSpPr>
          <p:cNvPr id="70661" name="Rectangle 5"/>
          <p:cNvSpPr>
            <a:spLocks noChangeArrowheads="1"/>
          </p:cNvSpPr>
          <p:nvPr/>
        </p:nvSpPr>
        <p:spPr bwMode="auto">
          <a:xfrm>
            <a:off x="6019800" y="5257800"/>
            <a:ext cx="914400" cy="381000"/>
          </a:xfrm>
          <a:prstGeom prst="rect">
            <a:avLst/>
          </a:prstGeom>
          <a:solidFill>
            <a:srgbClr val="FFFF00"/>
          </a:solidFill>
          <a:ln w="9525">
            <a:solidFill>
              <a:schemeClr val="tx1"/>
            </a:solidFill>
            <a:miter lim="800000"/>
            <a:headEnd/>
            <a:tailEnd/>
          </a:ln>
          <a:effectLst/>
        </p:spPr>
        <p:txBody>
          <a:bodyPr wrap="none" anchor="ctr"/>
          <a:lstStyle/>
          <a:p>
            <a:pPr algn="ctr"/>
            <a:r>
              <a:rPr kumimoji="1" lang="en-CA">
                <a:ea typeface="Arial Unicode MS" pitchFamily="34" charset="-128"/>
                <a:cs typeface="Arial Unicode MS" pitchFamily="34" charset="-128"/>
              </a:rPr>
              <a:t>Fair</a:t>
            </a:r>
            <a:endParaRPr kumimoji="1" lang="en-US">
              <a:ea typeface="Arial Unicode MS" pitchFamily="34" charset="-128"/>
              <a:cs typeface="Arial Unicode MS" pitchFamily="34" charset="-128"/>
            </a:endParaRPr>
          </a:p>
        </p:txBody>
      </p:sp>
      <p:sp>
        <p:nvSpPr>
          <p:cNvPr id="70662" name="Rectangle 6"/>
          <p:cNvSpPr>
            <a:spLocks noChangeArrowheads="1"/>
          </p:cNvSpPr>
          <p:nvPr/>
        </p:nvSpPr>
        <p:spPr bwMode="auto">
          <a:xfrm>
            <a:off x="7010400" y="5257800"/>
            <a:ext cx="914400" cy="381000"/>
          </a:xfrm>
          <a:prstGeom prst="rect">
            <a:avLst/>
          </a:prstGeom>
          <a:solidFill>
            <a:srgbClr val="FF0000"/>
          </a:solidFill>
          <a:ln w="9525">
            <a:solidFill>
              <a:schemeClr val="tx1"/>
            </a:solidFill>
            <a:miter lim="800000"/>
            <a:headEnd/>
            <a:tailEnd/>
          </a:ln>
          <a:effectLst/>
        </p:spPr>
        <p:txBody>
          <a:bodyPr wrap="none" anchor="ctr"/>
          <a:lstStyle/>
          <a:p>
            <a:pPr algn="ctr"/>
            <a:r>
              <a:rPr kumimoji="1" lang="en-CA">
                <a:ea typeface="Arial Unicode MS" pitchFamily="34" charset="-128"/>
                <a:cs typeface="Arial Unicode MS" pitchFamily="34" charset="-128"/>
              </a:rPr>
              <a:t>Poor</a:t>
            </a:r>
            <a:endParaRPr kumimoji="1" lang="en-US">
              <a:ea typeface="Arial Unicode MS" pitchFamily="34" charset="-128"/>
              <a:cs typeface="Arial Unicode MS" pitchFamily="34" charset="-128"/>
            </a:endParaRPr>
          </a:p>
        </p:txBody>
      </p:sp>
      <p:sp>
        <p:nvSpPr>
          <p:cNvPr id="70663" name="Rectangle 7"/>
          <p:cNvSpPr>
            <a:spLocks noChangeArrowheads="1"/>
          </p:cNvSpPr>
          <p:nvPr/>
        </p:nvSpPr>
        <p:spPr bwMode="auto">
          <a:xfrm>
            <a:off x="8077200" y="5257800"/>
            <a:ext cx="914400" cy="381000"/>
          </a:xfrm>
          <a:prstGeom prst="rect">
            <a:avLst/>
          </a:prstGeom>
          <a:solidFill>
            <a:srgbClr val="C0C0C0"/>
          </a:solidFill>
          <a:ln w="9525">
            <a:solidFill>
              <a:schemeClr val="tx1"/>
            </a:solidFill>
            <a:miter lim="800000"/>
            <a:headEnd/>
            <a:tailEnd/>
          </a:ln>
          <a:effectLst/>
        </p:spPr>
        <p:txBody>
          <a:bodyPr wrap="none" anchor="ctr"/>
          <a:lstStyle/>
          <a:p>
            <a:pPr algn="ctr"/>
            <a:r>
              <a:rPr kumimoji="1" lang="en-CA" sz="1200">
                <a:ea typeface="Arial Unicode MS" pitchFamily="34" charset="-128"/>
                <a:cs typeface="Arial Unicode MS" pitchFamily="34" charset="-128"/>
              </a:rPr>
              <a:t>not assessed</a:t>
            </a:r>
            <a:endParaRPr kumimoji="1" lang="en-US" sz="1200">
              <a:ea typeface="Arial Unicode MS" pitchFamily="34" charset="-128"/>
              <a:cs typeface="Arial Unicode MS" pitchFamily="34" charset="-128"/>
            </a:endParaRPr>
          </a:p>
        </p:txBody>
      </p:sp>
      <p:sp>
        <p:nvSpPr>
          <p:cNvPr id="70664" name="Text Box 8"/>
          <p:cNvSpPr txBox="1">
            <a:spLocks noChangeArrowheads="1"/>
          </p:cNvSpPr>
          <p:nvPr/>
        </p:nvSpPr>
        <p:spPr bwMode="auto">
          <a:xfrm>
            <a:off x="838200" y="2438400"/>
            <a:ext cx="3825875" cy="3716338"/>
          </a:xfrm>
          <a:prstGeom prst="rect">
            <a:avLst/>
          </a:prstGeom>
          <a:noFill/>
          <a:ln w="9525">
            <a:noFill/>
            <a:miter lim="800000"/>
            <a:headEnd/>
            <a:tailEnd/>
          </a:ln>
          <a:effectLst/>
        </p:spPr>
        <p:txBody>
          <a:bodyPr>
            <a:spAutoFit/>
          </a:bodyPr>
          <a:lstStyle/>
          <a:p>
            <a:r>
              <a:rPr kumimoji="1" lang="en-CA" sz="2200">
                <a:ea typeface="Arial Unicode MS" pitchFamily="34" charset="-128"/>
                <a:cs typeface="Arial Unicode MS" pitchFamily="34" charset="-128"/>
              </a:rPr>
              <a:t>Lake Huron and Lake Ontario: some nearshore areas and embayments experiencing elevated levels</a:t>
            </a:r>
          </a:p>
          <a:p>
            <a:endParaRPr kumimoji="1" lang="en-CA" sz="2200">
              <a:ea typeface="Arial Unicode MS" pitchFamily="34" charset="-128"/>
              <a:cs typeface="Arial Unicode MS" pitchFamily="34" charset="-128"/>
            </a:endParaRPr>
          </a:p>
          <a:p>
            <a:r>
              <a:rPr kumimoji="1" lang="en-CA" sz="2200">
                <a:ea typeface="Arial Unicode MS" pitchFamily="34" charset="-128"/>
                <a:cs typeface="Arial Unicode MS" pitchFamily="34" charset="-128"/>
              </a:rPr>
              <a:t>Lake Erie: extensive lawns of </a:t>
            </a:r>
            <a:r>
              <a:rPr kumimoji="1" lang="en-CA" sz="2200" i="1">
                <a:ea typeface="Arial Unicode MS" pitchFamily="34" charset="-128"/>
                <a:cs typeface="Arial Unicode MS" pitchFamily="34" charset="-128"/>
              </a:rPr>
              <a:t>Cladophora</a:t>
            </a:r>
            <a:r>
              <a:rPr kumimoji="1" lang="en-CA" sz="2200">
                <a:ea typeface="Arial Unicode MS" pitchFamily="34" charset="-128"/>
                <a:cs typeface="Arial Unicode MS" pitchFamily="34" charset="-128"/>
              </a:rPr>
              <a:t> are common place over the Eastern nearshore lakebed</a:t>
            </a:r>
          </a:p>
          <a:p>
            <a:endParaRPr kumimoji="1" lang="en-CA" sz="2200">
              <a:ea typeface="Arial Unicode MS" pitchFamily="34" charset="-128"/>
              <a:cs typeface="Arial Unicode MS" pitchFamily="34" charset="-128"/>
            </a:endParaRPr>
          </a:p>
          <a:p>
            <a:endParaRPr kumimoji="1" lang="en-US">
              <a:ea typeface="Arial Unicode MS" pitchFamily="34" charset="-128"/>
              <a:cs typeface="Arial Unicode MS" pitchFamily="34" charset="-128"/>
            </a:endParaRPr>
          </a:p>
        </p:txBody>
      </p:sp>
      <p:sp>
        <p:nvSpPr>
          <p:cNvPr id="70665" name="Text Box 9"/>
          <p:cNvSpPr txBox="1">
            <a:spLocks noChangeArrowheads="1"/>
          </p:cNvSpPr>
          <p:nvPr/>
        </p:nvSpPr>
        <p:spPr bwMode="auto">
          <a:xfrm>
            <a:off x="762000" y="1524000"/>
            <a:ext cx="4914900" cy="457200"/>
          </a:xfrm>
          <a:prstGeom prst="rect">
            <a:avLst/>
          </a:prstGeom>
          <a:noFill/>
          <a:ln w="9525">
            <a:noFill/>
            <a:miter lim="800000"/>
            <a:headEnd/>
            <a:tailEnd/>
          </a:ln>
          <a:effectLst/>
        </p:spPr>
        <p:txBody>
          <a:bodyPr wrap="none">
            <a:spAutoFit/>
          </a:bodyPr>
          <a:lstStyle/>
          <a:p>
            <a:r>
              <a:rPr kumimoji="1" lang="en-CA" sz="2400" u="sng">
                <a:ea typeface="Arial Unicode MS" pitchFamily="34" charset="-128"/>
                <a:cs typeface="Arial Unicode MS" pitchFamily="34" charset="-128"/>
              </a:rPr>
              <a:t>Total Phosphorus in the Nearshore</a:t>
            </a:r>
            <a:endParaRPr kumimoji="1" lang="en-US" sz="2400" u="sng">
              <a:ea typeface="Arial Unicode MS" pitchFamily="34" charset="-128"/>
              <a:cs typeface="Arial Unicode MS" pitchFamily="34" charset="-128"/>
            </a:endParaRPr>
          </a:p>
        </p:txBody>
      </p:sp>
      <p:sp>
        <p:nvSpPr>
          <p:cNvPr id="70666" name="Rectangle 10"/>
          <p:cNvSpPr>
            <a:spLocks noChangeArrowheads="1"/>
          </p:cNvSpPr>
          <p:nvPr/>
        </p:nvSpPr>
        <p:spPr bwMode="auto">
          <a:xfrm>
            <a:off x="4953000" y="5715000"/>
            <a:ext cx="4114800" cy="754063"/>
          </a:xfrm>
          <a:prstGeom prst="rect">
            <a:avLst/>
          </a:prstGeom>
          <a:noFill/>
          <a:ln w="9525">
            <a:noFill/>
            <a:miter lim="800000"/>
            <a:headEnd/>
            <a:tailEnd/>
          </a:ln>
          <a:effectLst/>
        </p:spPr>
        <p:txBody>
          <a:bodyPr>
            <a:spAutoFit/>
          </a:bodyPr>
          <a:lstStyle/>
          <a:p>
            <a:pPr>
              <a:lnSpc>
                <a:spcPct val="90000"/>
              </a:lnSpc>
              <a:spcBef>
                <a:spcPct val="30000"/>
              </a:spcBef>
            </a:pPr>
            <a:r>
              <a:rPr kumimoji="1" lang="en-US" sz="1600">
                <a:ea typeface="Arial Unicode MS" pitchFamily="34" charset="-128"/>
                <a:cs typeface="Arial Unicode MS" pitchFamily="34" charset="-128"/>
              </a:rPr>
              <a:t>Status of phosphorus can be quite different between the nearshore and offshore waters of each lake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Oval 2"/>
          <p:cNvSpPr>
            <a:spLocks noChangeAspect="1" noChangeArrowheads="1"/>
          </p:cNvSpPr>
          <p:nvPr/>
        </p:nvSpPr>
        <p:spPr bwMode="auto">
          <a:xfrm>
            <a:off x="415925" y="1319213"/>
            <a:ext cx="8572500" cy="5270500"/>
          </a:xfrm>
          <a:prstGeom prst="ellipse">
            <a:avLst/>
          </a:prstGeom>
          <a:solidFill>
            <a:srgbClr val="99CCFF"/>
          </a:solidFill>
          <a:ln w="38100">
            <a:solidFill>
              <a:schemeClr val="tx1"/>
            </a:solidFill>
            <a:round/>
            <a:headEnd/>
            <a:tailEnd/>
          </a:ln>
        </p:spPr>
        <p:txBody>
          <a:bodyPr wrap="none" anchor="ctr"/>
          <a:lstStyle/>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gn="ctr">
              <a:lnSpc>
                <a:spcPct val="80000"/>
              </a:lnSpc>
              <a:buFontTx/>
              <a:buNone/>
            </a:pPr>
            <a:endParaRPr lang="en-US" sz="2400" dirty="0" smtClean="0"/>
          </a:p>
          <a:p>
            <a:pPr marL="0" indent="0">
              <a:lnSpc>
                <a:spcPct val="80000"/>
              </a:lnSpc>
              <a:buFontTx/>
              <a:buNone/>
            </a:pPr>
            <a:r>
              <a:rPr lang="en-US" sz="1400" dirty="0" smtClean="0"/>
              <a:t>Patricia </a:t>
            </a:r>
            <a:r>
              <a:rPr lang="en-US" sz="1400" dirty="0" err="1" smtClean="0"/>
              <a:t>Armenio</a:t>
            </a:r>
            <a:endParaRPr lang="en-US" sz="1400" dirty="0" smtClean="0"/>
          </a:p>
          <a:p>
            <a:pPr marL="0" indent="0" algn="ctr">
              <a:lnSpc>
                <a:spcPct val="80000"/>
              </a:lnSpc>
              <a:buFontTx/>
              <a:buNone/>
            </a:pPr>
            <a:r>
              <a:rPr lang="en-US" sz="1400" dirty="0" smtClean="0"/>
              <a:t>Department of Environmental Sciences and the Lake Erie Center</a:t>
            </a:r>
          </a:p>
          <a:p>
            <a:pPr marL="0" indent="0">
              <a:lnSpc>
                <a:spcPct val="80000"/>
              </a:lnSpc>
              <a:buFontTx/>
              <a:buNone/>
            </a:pPr>
            <a:r>
              <a:rPr lang="en-US" sz="1400" dirty="0" smtClean="0"/>
              <a:t>               University of Toledo</a:t>
            </a:r>
          </a:p>
          <a:p>
            <a:pPr algn="ctr" eaLnBrk="0" hangingPunct="0"/>
            <a:endParaRPr lang="en-US" sz="2400" b="1" dirty="0">
              <a:solidFill>
                <a:schemeClr val="bg1"/>
              </a:solidFill>
            </a:endParaRPr>
          </a:p>
        </p:txBody>
      </p:sp>
      <p:sp>
        <p:nvSpPr>
          <p:cNvPr id="66563" name="Rectangle 3"/>
          <p:cNvSpPr>
            <a:spLocks noChangeAspect="1" noChangeArrowheads="1"/>
          </p:cNvSpPr>
          <p:nvPr/>
        </p:nvSpPr>
        <p:spPr bwMode="auto">
          <a:xfrm>
            <a:off x="2667000" y="1981200"/>
            <a:ext cx="4073525" cy="454025"/>
          </a:xfrm>
          <a:prstGeom prst="rect">
            <a:avLst/>
          </a:prstGeom>
          <a:noFill/>
          <a:ln w="12700">
            <a:noFill/>
            <a:miter lim="800000"/>
            <a:headEnd/>
            <a:tailEnd/>
          </a:ln>
        </p:spPr>
        <p:txBody>
          <a:bodyPr wrap="none" lIns="90488" tIns="44450" rIns="90488" bIns="44450">
            <a:spAutoFit/>
          </a:bodyPr>
          <a:lstStyle/>
          <a:p>
            <a:pPr eaLnBrk="0" hangingPunct="0"/>
            <a:r>
              <a:rPr lang="en-US" sz="2400" b="1"/>
              <a:t>Increased light penetration</a:t>
            </a:r>
          </a:p>
        </p:txBody>
      </p:sp>
      <p:sp>
        <p:nvSpPr>
          <p:cNvPr id="66564" name="Rectangle 4"/>
          <p:cNvSpPr>
            <a:spLocks noChangeAspect="1" noChangeArrowheads="1"/>
          </p:cNvSpPr>
          <p:nvPr/>
        </p:nvSpPr>
        <p:spPr bwMode="auto">
          <a:xfrm>
            <a:off x="3397250" y="1447800"/>
            <a:ext cx="2752725" cy="576263"/>
          </a:xfrm>
          <a:prstGeom prst="rect">
            <a:avLst/>
          </a:prstGeom>
          <a:noFill/>
          <a:ln w="12700">
            <a:noFill/>
            <a:miter lim="800000"/>
            <a:headEnd/>
            <a:tailEnd/>
          </a:ln>
        </p:spPr>
        <p:txBody>
          <a:bodyPr wrap="none" lIns="90488" tIns="44450" rIns="90488" bIns="44450">
            <a:spAutoFit/>
          </a:bodyPr>
          <a:lstStyle/>
          <a:p>
            <a:pPr eaLnBrk="0" hangingPunct="0"/>
            <a:r>
              <a:rPr lang="en-US" sz="3200" b="1"/>
              <a:t>System level </a:t>
            </a:r>
          </a:p>
        </p:txBody>
      </p:sp>
      <p:grpSp>
        <p:nvGrpSpPr>
          <p:cNvPr id="2" name="Group 5"/>
          <p:cNvGrpSpPr>
            <a:grpSpLocks/>
          </p:cNvGrpSpPr>
          <p:nvPr/>
        </p:nvGrpSpPr>
        <p:grpSpPr bwMode="auto">
          <a:xfrm>
            <a:off x="6778625" y="2298700"/>
            <a:ext cx="831850" cy="2649538"/>
            <a:chOff x="3565" y="1448"/>
            <a:chExt cx="524" cy="1669"/>
          </a:xfrm>
        </p:grpSpPr>
        <p:sp>
          <p:nvSpPr>
            <p:cNvPr id="66566" name="Freeform 6"/>
            <p:cNvSpPr>
              <a:spLocks noEditPoints="1"/>
            </p:cNvSpPr>
            <p:nvPr/>
          </p:nvSpPr>
          <p:spPr bwMode="auto">
            <a:xfrm>
              <a:off x="3565" y="1448"/>
              <a:ext cx="524" cy="1665"/>
            </a:xfrm>
            <a:custGeom>
              <a:avLst/>
              <a:gdLst>
                <a:gd name="T0" fmla="*/ 1 w 2095"/>
                <a:gd name="T1" fmla="*/ 2 h 6658"/>
                <a:gd name="T2" fmla="*/ 1 w 2095"/>
                <a:gd name="T3" fmla="*/ 1 h 6658"/>
                <a:gd name="T4" fmla="*/ 1 w 2095"/>
                <a:gd name="T5" fmla="*/ 1 h 6658"/>
                <a:gd name="T6" fmla="*/ 1 w 2095"/>
                <a:gd name="T7" fmla="*/ 1 h 6658"/>
                <a:gd name="T8" fmla="*/ 1 w 2095"/>
                <a:gd name="T9" fmla="*/ 1 h 6658"/>
                <a:gd name="T10" fmla="*/ 1 w 2095"/>
                <a:gd name="T11" fmla="*/ 1 h 6658"/>
                <a:gd name="T12" fmla="*/ 1 w 2095"/>
                <a:gd name="T13" fmla="*/ 1 h 6658"/>
                <a:gd name="T14" fmla="*/ 1 w 2095"/>
                <a:gd name="T15" fmla="*/ 1 h 6658"/>
                <a:gd name="T16" fmla="*/ 1 w 2095"/>
                <a:gd name="T17" fmla="*/ 1 h 6658"/>
                <a:gd name="T18" fmla="*/ 1 w 2095"/>
                <a:gd name="T19" fmla="*/ 1 h 6658"/>
                <a:gd name="T20" fmla="*/ 1 w 2095"/>
                <a:gd name="T21" fmla="*/ 1 h 6658"/>
                <a:gd name="T22" fmla="*/ 1 w 2095"/>
                <a:gd name="T23" fmla="*/ 1 h 6658"/>
                <a:gd name="T24" fmla="*/ 1 w 2095"/>
                <a:gd name="T25" fmla="*/ 1 h 6658"/>
                <a:gd name="T26" fmla="*/ 1 w 2095"/>
                <a:gd name="T27" fmla="*/ 1 h 6658"/>
                <a:gd name="T28" fmla="*/ 1 w 2095"/>
                <a:gd name="T29" fmla="*/ 1 h 6658"/>
                <a:gd name="T30" fmla="*/ 1 w 2095"/>
                <a:gd name="T31" fmla="*/ 1 h 6658"/>
                <a:gd name="T32" fmla="*/ 1 w 2095"/>
                <a:gd name="T33" fmla="*/ 2 h 6658"/>
                <a:gd name="T34" fmla="*/ 1 w 2095"/>
                <a:gd name="T35" fmla="*/ 2 h 6658"/>
                <a:gd name="T36" fmla="*/ 1 w 2095"/>
                <a:gd name="T37" fmla="*/ 2 h 6658"/>
                <a:gd name="T38" fmla="*/ 1 w 2095"/>
                <a:gd name="T39" fmla="*/ 2 h 6658"/>
                <a:gd name="T40" fmla="*/ 1 w 2095"/>
                <a:gd name="T41" fmla="*/ 2 h 6658"/>
                <a:gd name="T42" fmla="*/ 1 w 2095"/>
                <a:gd name="T43" fmla="*/ 2 h 6658"/>
                <a:gd name="T44" fmla="*/ 0 w 2095"/>
                <a:gd name="T45" fmla="*/ 1 h 6658"/>
                <a:gd name="T46" fmla="*/ 0 w 2095"/>
                <a:gd name="T47" fmla="*/ 1 h 6658"/>
                <a:gd name="T48" fmla="*/ 0 w 2095"/>
                <a:gd name="T49" fmla="*/ 1 h 6658"/>
                <a:gd name="T50" fmla="*/ 0 w 2095"/>
                <a:gd name="T51" fmla="*/ 1 h 6658"/>
                <a:gd name="T52" fmla="*/ 0 w 2095"/>
                <a:gd name="T53" fmla="*/ 1 h 6658"/>
                <a:gd name="T54" fmla="*/ 0 w 2095"/>
                <a:gd name="T55" fmla="*/ 1 h 6658"/>
                <a:gd name="T56" fmla="*/ 0 w 2095"/>
                <a:gd name="T57" fmla="*/ 0 h 6658"/>
                <a:gd name="T58" fmla="*/ 0 w 2095"/>
                <a:gd name="T59" fmla="*/ 0 h 6658"/>
                <a:gd name="T60" fmla="*/ 0 w 2095"/>
                <a:gd name="T61" fmla="*/ 0 h 6658"/>
                <a:gd name="T62" fmla="*/ 0 w 2095"/>
                <a:gd name="T63" fmla="*/ 1 h 6658"/>
                <a:gd name="T64" fmla="*/ 0 w 2095"/>
                <a:gd name="T65" fmla="*/ 1 h 6658"/>
                <a:gd name="T66" fmla="*/ 0 w 2095"/>
                <a:gd name="T67" fmla="*/ 1 h 6658"/>
                <a:gd name="T68" fmla="*/ 0 w 2095"/>
                <a:gd name="T69" fmla="*/ 1 h 6658"/>
                <a:gd name="T70" fmla="*/ 0 w 2095"/>
                <a:gd name="T71" fmla="*/ 1 h 6658"/>
                <a:gd name="T72" fmla="*/ 0 w 2095"/>
                <a:gd name="T73" fmla="*/ 1 h 6658"/>
                <a:gd name="T74" fmla="*/ 0 w 2095"/>
                <a:gd name="T75" fmla="*/ 2 h 6658"/>
                <a:gd name="T76" fmla="*/ 0 w 2095"/>
                <a:gd name="T77" fmla="*/ 2 h 6658"/>
                <a:gd name="T78" fmla="*/ 0 w 2095"/>
                <a:gd name="T79" fmla="*/ 1 h 6658"/>
                <a:gd name="T80" fmla="*/ 0 w 2095"/>
                <a:gd name="T81" fmla="*/ 1 h 6658"/>
                <a:gd name="T82" fmla="*/ 0 w 2095"/>
                <a:gd name="T83" fmla="*/ 1 h 6658"/>
                <a:gd name="T84" fmla="*/ 0 w 2095"/>
                <a:gd name="T85" fmla="*/ 1 h 6658"/>
                <a:gd name="T86" fmla="*/ 0 w 2095"/>
                <a:gd name="T87" fmla="*/ 1 h 6658"/>
                <a:gd name="T88" fmla="*/ 0 w 2095"/>
                <a:gd name="T89" fmla="*/ 1 h 6658"/>
                <a:gd name="T90" fmla="*/ 0 w 2095"/>
                <a:gd name="T91" fmla="*/ 1 h 6658"/>
                <a:gd name="T92" fmla="*/ 0 w 2095"/>
                <a:gd name="T93" fmla="*/ 1 h 6658"/>
                <a:gd name="T94" fmla="*/ 0 w 2095"/>
                <a:gd name="T95" fmla="*/ 1 h 6658"/>
                <a:gd name="T96" fmla="*/ 0 w 2095"/>
                <a:gd name="T97" fmla="*/ 2 h 6658"/>
                <a:gd name="T98" fmla="*/ 0 w 2095"/>
                <a:gd name="T99" fmla="*/ 2 h 6658"/>
                <a:gd name="T100" fmla="*/ 0 w 2095"/>
                <a:gd name="T101" fmla="*/ 2 h 6658"/>
                <a:gd name="T102" fmla="*/ 0 w 2095"/>
                <a:gd name="T103" fmla="*/ 2 h 6658"/>
                <a:gd name="T104" fmla="*/ 0 w 2095"/>
                <a:gd name="T105" fmla="*/ 2 h 6658"/>
                <a:gd name="T106" fmla="*/ 0 w 2095"/>
                <a:gd name="T107" fmla="*/ 2 h 6658"/>
                <a:gd name="T108" fmla="*/ 0 w 2095"/>
                <a:gd name="T109" fmla="*/ 1 h 6658"/>
                <a:gd name="T110" fmla="*/ 0 w 2095"/>
                <a:gd name="T111" fmla="*/ 1 h 66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5"/>
                <a:gd name="T169" fmla="*/ 0 h 6658"/>
                <a:gd name="T170" fmla="*/ 2095 w 2095"/>
                <a:gd name="T171" fmla="*/ 6658 h 66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5" h="6658">
                  <a:moveTo>
                    <a:pt x="1579" y="6559"/>
                  </a:moveTo>
                  <a:lnTo>
                    <a:pt x="1583" y="6445"/>
                  </a:lnTo>
                  <a:lnTo>
                    <a:pt x="1586" y="6336"/>
                  </a:lnTo>
                  <a:lnTo>
                    <a:pt x="1591" y="6231"/>
                  </a:lnTo>
                  <a:lnTo>
                    <a:pt x="1594" y="6131"/>
                  </a:lnTo>
                  <a:lnTo>
                    <a:pt x="1599" y="6034"/>
                  </a:lnTo>
                  <a:lnTo>
                    <a:pt x="1602" y="5942"/>
                  </a:lnTo>
                  <a:lnTo>
                    <a:pt x="1607" y="5853"/>
                  </a:lnTo>
                  <a:lnTo>
                    <a:pt x="1611" y="5768"/>
                  </a:lnTo>
                  <a:lnTo>
                    <a:pt x="1616" y="5685"/>
                  </a:lnTo>
                  <a:lnTo>
                    <a:pt x="1620" y="5606"/>
                  </a:lnTo>
                  <a:lnTo>
                    <a:pt x="1625" y="5530"/>
                  </a:lnTo>
                  <a:lnTo>
                    <a:pt x="1629" y="5456"/>
                  </a:lnTo>
                  <a:lnTo>
                    <a:pt x="1634" y="5385"/>
                  </a:lnTo>
                  <a:lnTo>
                    <a:pt x="1640" y="5315"/>
                  </a:lnTo>
                  <a:lnTo>
                    <a:pt x="1645" y="5247"/>
                  </a:lnTo>
                  <a:lnTo>
                    <a:pt x="1651" y="5181"/>
                  </a:lnTo>
                  <a:lnTo>
                    <a:pt x="1657" y="5115"/>
                  </a:lnTo>
                  <a:lnTo>
                    <a:pt x="1663" y="5052"/>
                  </a:lnTo>
                  <a:lnTo>
                    <a:pt x="1670" y="4990"/>
                  </a:lnTo>
                  <a:lnTo>
                    <a:pt x="1677" y="4928"/>
                  </a:lnTo>
                  <a:lnTo>
                    <a:pt x="1684" y="4865"/>
                  </a:lnTo>
                  <a:lnTo>
                    <a:pt x="1692" y="4804"/>
                  </a:lnTo>
                  <a:lnTo>
                    <a:pt x="1701" y="4743"/>
                  </a:lnTo>
                  <a:lnTo>
                    <a:pt x="1710" y="4681"/>
                  </a:lnTo>
                  <a:lnTo>
                    <a:pt x="1719" y="4619"/>
                  </a:lnTo>
                  <a:lnTo>
                    <a:pt x="1728" y="4557"/>
                  </a:lnTo>
                  <a:lnTo>
                    <a:pt x="1739" y="4492"/>
                  </a:lnTo>
                  <a:lnTo>
                    <a:pt x="1749" y="4428"/>
                  </a:lnTo>
                  <a:lnTo>
                    <a:pt x="1761" y="4362"/>
                  </a:lnTo>
                  <a:lnTo>
                    <a:pt x="1773" y="4294"/>
                  </a:lnTo>
                  <a:lnTo>
                    <a:pt x="1786" y="4224"/>
                  </a:lnTo>
                  <a:lnTo>
                    <a:pt x="1799" y="4153"/>
                  </a:lnTo>
                  <a:lnTo>
                    <a:pt x="1807" y="4103"/>
                  </a:lnTo>
                  <a:lnTo>
                    <a:pt x="1815" y="4053"/>
                  </a:lnTo>
                  <a:lnTo>
                    <a:pt x="1823" y="4002"/>
                  </a:lnTo>
                  <a:lnTo>
                    <a:pt x="1832" y="3951"/>
                  </a:lnTo>
                  <a:lnTo>
                    <a:pt x="1841" y="3901"/>
                  </a:lnTo>
                  <a:lnTo>
                    <a:pt x="1850" y="3849"/>
                  </a:lnTo>
                  <a:lnTo>
                    <a:pt x="1860" y="3797"/>
                  </a:lnTo>
                  <a:lnTo>
                    <a:pt x="1870" y="3744"/>
                  </a:lnTo>
                  <a:lnTo>
                    <a:pt x="1881" y="3691"/>
                  </a:lnTo>
                  <a:lnTo>
                    <a:pt x="1890" y="3637"/>
                  </a:lnTo>
                  <a:lnTo>
                    <a:pt x="1900" y="3583"/>
                  </a:lnTo>
                  <a:lnTo>
                    <a:pt x="1910" y="3529"/>
                  </a:lnTo>
                  <a:lnTo>
                    <a:pt x="1920" y="3473"/>
                  </a:lnTo>
                  <a:lnTo>
                    <a:pt x="1930" y="3417"/>
                  </a:lnTo>
                  <a:lnTo>
                    <a:pt x="1939" y="3359"/>
                  </a:lnTo>
                  <a:lnTo>
                    <a:pt x="1948" y="3302"/>
                  </a:lnTo>
                  <a:lnTo>
                    <a:pt x="1957" y="3244"/>
                  </a:lnTo>
                  <a:lnTo>
                    <a:pt x="1966" y="3186"/>
                  </a:lnTo>
                  <a:lnTo>
                    <a:pt x="1974" y="3125"/>
                  </a:lnTo>
                  <a:lnTo>
                    <a:pt x="1981" y="3065"/>
                  </a:lnTo>
                  <a:lnTo>
                    <a:pt x="1989" y="3002"/>
                  </a:lnTo>
                  <a:lnTo>
                    <a:pt x="1995" y="2940"/>
                  </a:lnTo>
                  <a:lnTo>
                    <a:pt x="2000" y="2876"/>
                  </a:lnTo>
                  <a:lnTo>
                    <a:pt x="2006" y="2811"/>
                  </a:lnTo>
                  <a:lnTo>
                    <a:pt x="2011" y="2746"/>
                  </a:lnTo>
                  <a:lnTo>
                    <a:pt x="2014" y="2679"/>
                  </a:lnTo>
                  <a:lnTo>
                    <a:pt x="2016" y="2612"/>
                  </a:lnTo>
                  <a:lnTo>
                    <a:pt x="2019" y="2543"/>
                  </a:lnTo>
                  <a:lnTo>
                    <a:pt x="2019" y="2473"/>
                  </a:lnTo>
                  <a:lnTo>
                    <a:pt x="2019" y="2401"/>
                  </a:lnTo>
                  <a:lnTo>
                    <a:pt x="2016" y="2329"/>
                  </a:lnTo>
                  <a:lnTo>
                    <a:pt x="2014" y="2255"/>
                  </a:lnTo>
                  <a:lnTo>
                    <a:pt x="2030" y="2287"/>
                  </a:lnTo>
                  <a:lnTo>
                    <a:pt x="2043" y="2324"/>
                  </a:lnTo>
                  <a:lnTo>
                    <a:pt x="2056" y="2366"/>
                  </a:lnTo>
                  <a:lnTo>
                    <a:pt x="2066" y="2410"/>
                  </a:lnTo>
                  <a:lnTo>
                    <a:pt x="2074" y="2458"/>
                  </a:lnTo>
                  <a:lnTo>
                    <a:pt x="2082" y="2510"/>
                  </a:lnTo>
                  <a:lnTo>
                    <a:pt x="2088" y="2564"/>
                  </a:lnTo>
                  <a:lnTo>
                    <a:pt x="2091" y="2621"/>
                  </a:lnTo>
                  <a:lnTo>
                    <a:pt x="2094" y="2681"/>
                  </a:lnTo>
                  <a:lnTo>
                    <a:pt x="2095" y="2743"/>
                  </a:lnTo>
                  <a:lnTo>
                    <a:pt x="2095" y="2808"/>
                  </a:lnTo>
                  <a:lnTo>
                    <a:pt x="2095" y="2875"/>
                  </a:lnTo>
                  <a:lnTo>
                    <a:pt x="2093" y="2944"/>
                  </a:lnTo>
                  <a:lnTo>
                    <a:pt x="2090" y="3013"/>
                  </a:lnTo>
                  <a:lnTo>
                    <a:pt x="2086" y="3084"/>
                  </a:lnTo>
                  <a:lnTo>
                    <a:pt x="2081" y="3157"/>
                  </a:lnTo>
                  <a:lnTo>
                    <a:pt x="2075" y="3229"/>
                  </a:lnTo>
                  <a:lnTo>
                    <a:pt x="2068" y="3303"/>
                  </a:lnTo>
                  <a:lnTo>
                    <a:pt x="2062" y="3378"/>
                  </a:lnTo>
                  <a:lnTo>
                    <a:pt x="2052" y="3452"/>
                  </a:lnTo>
                  <a:lnTo>
                    <a:pt x="2045" y="3526"/>
                  </a:lnTo>
                  <a:lnTo>
                    <a:pt x="2035" y="3600"/>
                  </a:lnTo>
                  <a:lnTo>
                    <a:pt x="2025" y="3674"/>
                  </a:lnTo>
                  <a:lnTo>
                    <a:pt x="2015" y="3746"/>
                  </a:lnTo>
                  <a:lnTo>
                    <a:pt x="2005" y="3818"/>
                  </a:lnTo>
                  <a:lnTo>
                    <a:pt x="1995" y="3888"/>
                  </a:lnTo>
                  <a:lnTo>
                    <a:pt x="1983" y="3957"/>
                  </a:lnTo>
                  <a:lnTo>
                    <a:pt x="1972" y="4024"/>
                  </a:lnTo>
                  <a:lnTo>
                    <a:pt x="1961" y="4089"/>
                  </a:lnTo>
                  <a:lnTo>
                    <a:pt x="1951" y="4153"/>
                  </a:lnTo>
                  <a:lnTo>
                    <a:pt x="1939" y="4214"/>
                  </a:lnTo>
                  <a:lnTo>
                    <a:pt x="1928" y="4273"/>
                  </a:lnTo>
                  <a:lnTo>
                    <a:pt x="1916" y="4334"/>
                  </a:lnTo>
                  <a:lnTo>
                    <a:pt x="1904" y="4397"/>
                  </a:lnTo>
                  <a:lnTo>
                    <a:pt x="1892" y="4460"/>
                  </a:lnTo>
                  <a:lnTo>
                    <a:pt x="1879" y="4525"/>
                  </a:lnTo>
                  <a:lnTo>
                    <a:pt x="1866" y="4590"/>
                  </a:lnTo>
                  <a:lnTo>
                    <a:pt x="1853" y="4657"/>
                  </a:lnTo>
                  <a:lnTo>
                    <a:pt x="1841" y="4725"/>
                  </a:lnTo>
                  <a:lnTo>
                    <a:pt x="1829" y="4793"/>
                  </a:lnTo>
                  <a:lnTo>
                    <a:pt x="1815" y="4862"/>
                  </a:lnTo>
                  <a:lnTo>
                    <a:pt x="1802" y="4932"/>
                  </a:lnTo>
                  <a:lnTo>
                    <a:pt x="1790" y="5004"/>
                  </a:lnTo>
                  <a:lnTo>
                    <a:pt x="1779" y="5075"/>
                  </a:lnTo>
                  <a:lnTo>
                    <a:pt x="1766" y="5148"/>
                  </a:lnTo>
                  <a:lnTo>
                    <a:pt x="1755" y="5220"/>
                  </a:lnTo>
                  <a:lnTo>
                    <a:pt x="1743" y="5294"/>
                  </a:lnTo>
                  <a:lnTo>
                    <a:pt x="1732" y="5368"/>
                  </a:lnTo>
                  <a:lnTo>
                    <a:pt x="1721" y="5442"/>
                  </a:lnTo>
                  <a:lnTo>
                    <a:pt x="1711" y="5518"/>
                  </a:lnTo>
                  <a:lnTo>
                    <a:pt x="1701" y="5594"/>
                  </a:lnTo>
                  <a:lnTo>
                    <a:pt x="1692" y="5670"/>
                  </a:lnTo>
                  <a:lnTo>
                    <a:pt x="1683" y="5746"/>
                  </a:lnTo>
                  <a:lnTo>
                    <a:pt x="1674" y="5823"/>
                  </a:lnTo>
                  <a:lnTo>
                    <a:pt x="1667" y="5902"/>
                  </a:lnTo>
                  <a:lnTo>
                    <a:pt x="1659" y="5979"/>
                  </a:lnTo>
                  <a:lnTo>
                    <a:pt x="1653" y="6057"/>
                  </a:lnTo>
                  <a:lnTo>
                    <a:pt x="1648" y="6136"/>
                  </a:lnTo>
                  <a:lnTo>
                    <a:pt x="1642" y="6214"/>
                  </a:lnTo>
                  <a:lnTo>
                    <a:pt x="1638" y="6293"/>
                  </a:lnTo>
                  <a:lnTo>
                    <a:pt x="1635" y="6372"/>
                  </a:lnTo>
                  <a:lnTo>
                    <a:pt x="1633" y="6451"/>
                  </a:lnTo>
                  <a:lnTo>
                    <a:pt x="1631" y="6529"/>
                  </a:lnTo>
                  <a:lnTo>
                    <a:pt x="1631" y="6609"/>
                  </a:lnTo>
                  <a:lnTo>
                    <a:pt x="1626" y="6633"/>
                  </a:lnTo>
                  <a:lnTo>
                    <a:pt x="1619" y="6650"/>
                  </a:lnTo>
                  <a:lnTo>
                    <a:pt x="1611" y="6658"/>
                  </a:lnTo>
                  <a:lnTo>
                    <a:pt x="1603" y="6658"/>
                  </a:lnTo>
                  <a:lnTo>
                    <a:pt x="1596" y="6649"/>
                  </a:lnTo>
                  <a:lnTo>
                    <a:pt x="1589" y="6629"/>
                  </a:lnTo>
                  <a:lnTo>
                    <a:pt x="1583" y="6601"/>
                  </a:lnTo>
                  <a:lnTo>
                    <a:pt x="1579" y="6559"/>
                  </a:lnTo>
                  <a:close/>
                  <a:moveTo>
                    <a:pt x="1361" y="6591"/>
                  </a:moveTo>
                  <a:lnTo>
                    <a:pt x="1368" y="6616"/>
                  </a:lnTo>
                  <a:lnTo>
                    <a:pt x="1375" y="6632"/>
                  </a:lnTo>
                  <a:lnTo>
                    <a:pt x="1383" y="6641"/>
                  </a:lnTo>
                  <a:lnTo>
                    <a:pt x="1391" y="6641"/>
                  </a:lnTo>
                  <a:lnTo>
                    <a:pt x="1398" y="6635"/>
                  </a:lnTo>
                  <a:lnTo>
                    <a:pt x="1403" y="6621"/>
                  </a:lnTo>
                  <a:lnTo>
                    <a:pt x="1409" y="6602"/>
                  </a:lnTo>
                  <a:lnTo>
                    <a:pt x="1411" y="6575"/>
                  </a:lnTo>
                  <a:lnTo>
                    <a:pt x="1408" y="6490"/>
                  </a:lnTo>
                  <a:lnTo>
                    <a:pt x="1404" y="6407"/>
                  </a:lnTo>
                  <a:lnTo>
                    <a:pt x="1401" y="6325"/>
                  </a:lnTo>
                  <a:lnTo>
                    <a:pt x="1398" y="6245"/>
                  </a:lnTo>
                  <a:lnTo>
                    <a:pt x="1394" y="6165"/>
                  </a:lnTo>
                  <a:lnTo>
                    <a:pt x="1391" y="6087"/>
                  </a:lnTo>
                  <a:lnTo>
                    <a:pt x="1387" y="6009"/>
                  </a:lnTo>
                  <a:lnTo>
                    <a:pt x="1384" y="5933"/>
                  </a:lnTo>
                  <a:lnTo>
                    <a:pt x="1381" y="5857"/>
                  </a:lnTo>
                  <a:lnTo>
                    <a:pt x="1377" y="5782"/>
                  </a:lnTo>
                  <a:lnTo>
                    <a:pt x="1374" y="5708"/>
                  </a:lnTo>
                  <a:lnTo>
                    <a:pt x="1370" y="5633"/>
                  </a:lnTo>
                  <a:lnTo>
                    <a:pt x="1367" y="5560"/>
                  </a:lnTo>
                  <a:lnTo>
                    <a:pt x="1364" y="5487"/>
                  </a:lnTo>
                  <a:lnTo>
                    <a:pt x="1360" y="5414"/>
                  </a:lnTo>
                  <a:lnTo>
                    <a:pt x="1357" y="5341"/>
                  </a:lnTo>
                  <a:lnTo>
                    <a:pt x="1353" y="5267"/>
                  </a:lnTo>
                  <a:lnTo>
                    <a:pt x="1350" y="5194"/>
                  </a:lnTo>
                  <a:lnTo>
                    <a:pt x="1348" y="5120"/>
                  </a:lnTo>
                  <a:lnTo>
                    <a:pt x="1343" y="5046"/>
                  </a:lnTo>
                  <a:lnTo>
                    <a:pt x="1340" y="4971"/>
                  </a:lnTo>
                  <a:lnTo>
                    <a:pt x="1336" y="4897"/>
                  </a:lnTo>
                  <a:lnTo>
                    <a:pt x="1333" y="4821"/>
                  </a:lnTo>
                  <a:lnTo>
                    <a:pt x="1330" y="4743"/>
                  </a:lnTo>
                  <a:lnTo>
                    <a:pt x="1326" y="4665"/>
                  </a:lnTo>
                  <a:lnTo>
                    <a:pt x="1323" y="4587"/>
                  </a:lnTo>
                  <a:lnTo>
                    <a:pt x="1318" y="4506"/>
                  </a:lnTo>
                  <a:lnTo>
                    <a:pt x="1315" y="4426"/>
                  </a:lnTo>
                  <a:lnTo>
                    <a:pt x="1312" y="4343"/>
                  </a:lnTo>
                  <a:lnTo>
                    <a:pt x="1307" y="4259"/>
                  </a:lnTo>
                  <a:lnTo>
                    <a:pt x="1304" y="4173"/>
                  </a:lnTo>
                  <a:lnTo>
                    <a:pt x="1299" y="4086"/>
                  </a:lnTo>
                  <a:lnTo>
                    <a:pt x="1295" y="3970"/>
                  </a:lnTo>
                  <a:lnTo>
                    <a:pt x="1290" y="3849"/>
                  </a:lnTo>
                  <a:lnTo>
                    <a:pt x="1287" y="3722"/>
                  </a:lnTo>
                  <a:lnTo>
                    <a:pt x="1283" y="3591"/>
                  </a:lnTo>
                  <a:lnTo>
                    <a:pt x="1280" y="3456"/>
                  </a:lnTo>
                  <a:lnTo>
                    <a:pt x="1277" y="3318"/>
                  </a:lnTo>
                  <a:lnTo>
                    <a:pt x="1273" y="3176"/>
                  </a:lnTo>
                  <a:lnTo>
                    <a:pt x="1270" y="3032"/>
                  </a:lnTo>
                  <a:lnTo>
                    <a:pt x="1266" y="2886"/>
                  </a:lnTo>
                  <a:lnTo>
                    <a:pt x="1263" y="2738"/>
                  </a:lnTo>
                  <a:lnTo>
                    <a:pt x="1260" y="2589"/>
                  </a:lnTo>
                  <a:lnTo>
                    <a:pt x="1256" y="2439"/>
                  </a:lnTo>
                  <a:lnTo>
                    <a:pt x="1252" y="2289"/>
                  </a:lnTo>
                  <a:lnTo>
                    <a:pt x="1247" y="2139"/>
                  </a:lnTo>
                  <a:lnTo>
                    <a:pt x="1243" y="1989"/>
                  </a:lnTo>
                  <a:lnTo>
                    <a:pt x="1237" y="1841"/>
                  </a:lnTo>
                  <a:lnTo>
                    <a:pt x="1230" y="1694"/>
                  </a:lnTo>
                  <a:lnTo>
                    <a:pt x="1223" y="1549"/>
                  </a:lnTo>
                  <a:lnTo>
                    <a:pt x="1217" y="1408"/>
                  </a:lnTo>
                  <a:lnTo>
                    <a:pt x="1208" y="1268"/>
                  </a:lnTo>
                  <a:lnTo>
                    <a:pt x="1198" y="1133"/>
                  </a:lnTo>
                  <a:lnTo>
                    <a:pt x="1188" y="1001"/>
                  </a:lnTo>
                  <a:lnTo>
                    <a:pt x="1177" y="874"/>
                  </a:lnTo>
                  <a:lnTo>
                    <a:pt x="1165" y="751"/>
                  </a:lnTo>
                  <a:lnTo>
                    <a:pt x="1151" y="634"/>
                  </a:lnTo>
                  <a:lnTo>
                    <a:pt x="1137" y="522"/>
                  </a:lnTo>
                  <a:lnTo>
                    <a:pt x="1120" y="416"/>
                  </a:lnTo>
                  <a:lnTo>
                    <a:pt x="1103" y="319"/>
                  </a:lnTo>
                  <a:lnTo>
                    <a:pt x="1085" y="226"/>
                  </a:lnTo>
                  <a:lnTo>
                    <a:pt x="1065" y="142"/>
                  </a:lnTo>
                  <a:lnTo>
                    <a:pt x="1044" y="66"/>
                  </a:lnTo>
                  <a:lnTo>
                    <a:pt x="1020" y="0"/>
                  </a:lnTo>
                  <a:lnTo>
                    <a:pt x="1010" y="120"/>
                  </a:lnTo>
                  <a:lnTo>
                    <a:pt x="1001" y="243"/>
                  </a:lnTo>
                  <a:lnTo>
                    <a:pt x="995" y="366"/>
                  </a:lnTo>
                  <a:lnTo>
                    <a:pt x="990" y="491"/>
                  </a:lnTo>
                  <a:lnTo>
                    <a:pt x="987" y="618"/>
                  </a:lnTo>
                  <a:lnTo>
                    <a:pt x="987" y="746"/>
                  </a:lnTo>
                  <a:lnTo>
                    <a:pt x="987" y="875"/>
                  </a:lnTo>
                  <a:lnTo>
                    <a:pt x="989" y="1005"/>
                  </a:lnTo>
                  <a:lnTo>
                    <a:pt x="993" y="1136"/>
                  </a:lnTo>
                  <a:lnTo>
                    <a:pt x="997" y="1268"/>
                  </a:lnTo>
                  <a:lnTo>
                    <a:pt x="1003" y="1401"/>
                  </a:lnTo>
                  <a:lnTo>
                    <a:pt x="1010" y="1533"/>
                  </a:lnTo>
                  <a:lnTo>
                    <a:pt x="1018" y="1667"/>
                  </a:lnTo>
                  <a:lnTo>
                    <a:pt x="1027" y="1800"/>
                  </a:lnTo>
                  <a:lnTo>
                    <a:pt x="1036" y="1934"/>
                  </a:lnTo>
                  <a:lnTo>
                    <a:pt x="1046" y="2068"/>
                  </a:lnTo>
                  <a:lnTo>
                    <a:pt x="1057" y="2201"/>
                  </a:lnTo>
                  <a:lnTo>
                    <a:pt x="1068" y="2335"/>
                  </a:lnTo>
                  <a:lnTo>
                    <a:pt x="1080" y="2467"/>
                  </a:lnTo>
                  <a:lnTo>
                    <a:pt x="1092" y="2599"/>
                  </a:lnTo>
                  <a:lnTo>
                    <a:pt x="1103" y="2732"/>
                  </a:lnTo>
                  <a:lnTo>
                    <a:pt x="1116" y="2863"/>
                  </a:lnTo>
                  <a:lnTo>
                    <a:pt x="1128" y="2993"/>
                  </a:lnTo>
                  <a:lnTo>
                    <a:pt x="1140" y="3122"/>
                  </a:lnTo>
                  <a:lnTo>
                    <a:pt x="1152" y="3250"/>
                  </a:lnTo>
                  <a:lnTo>
                    <a:pt x="1163" y="3377"/>
                  </a:lnTo>
                  <a:lnTo>
                    <a:pt x="1175" y="3502"/>
                  </a:lnTo>
                  <a:lnTo>
                    <a:pt x="1185" y="3625"/>
                  </a:lnTo>
                  <a:lnTo>
                    <a:pt x="1195" y="3747"/>
                  </a:lnTo>
                  <a:lnTo>
                    <a:pt x="1204" y="3867"/>
                  </a:lnTo>
                  <a:lnTo>
                    <a:pt x="1212" y="3986"/>
                  </a:lnTo>
                  <a:lnTo>
                    <a:pt x="1220" y="4102"/>
                  </a:lnTo>
                  <a:lnTo>
                    <a:pt x="1225" y="4176"/>
                  </a:lnTo>
                  <a:lnTo>
                    <a:pt x="1229" y="4248"/>
                  </a:lnTo>
                  <a:lnTo>
                    <a:pt x="1232" y="4323"/>
                  </a:lnTo>
                  <a:lnTo>
                    <a:pt x="1237" y="4398"/>
                  </a:lnTo>
                  <a:lnTo>
                    <a:pt x="1241" y="4473"/>
                  </a:lnTo>
                  <a:lnTo>
                    <a:pt x="1246" y="4549"/>
                  </a:lnTo>
                  <a:lnTo>
                    <a:pt x="1251" y="4625"/>
                  </a:lnTo>
                  <a:lnTo>
                    <a:pt x="1255" y="4701"/>
                  </a:lnTo>
                  <a:lnTo>
                    <a:pt x="1260" y="4778"/>
                  </a:lnTo>
                  <a:lnTo>
                    <a:pt x="1264" y="4855"/>
                  </a:lnTo>
                  <a:lnTo>
                    <a:pt x="1270" y="4932"/>
                  </a:lnTo>
                  <a:lnTo>
                    <a:pt x="1274" y="5009"/>
                  </a:lnTo>
                  <a:lnTo>
                    <a:pt x="1279" y="5088"/>
                  </a:lnTo>
                  <a:lnTo>
                    <a:pt x="1283" y="5166"/>
                  </a:lnTo>
                  <a:lnTo>
                    <a:pt x="1288" y="5244"/>
                  </a:lnTo>
                  <a:lnTo>
                    <a:pt x="1292" y="5323"/>
                  </a:lnTo>
                  <a:lnTo>
                    <a:pt x="1297" y="5402"/>
                  </a:lnTo>
                  <a:lnTo>
                    <a:pt x="1301" y="5480"/>
                  </a:lnTo>
                  <a:lnTo>
                    <a:pt x="1306" y="5560"/>
                  </a:lnTo>
                  <a:lnTo>
                    <a:pt x="1310" y="5639"/>
                  </a:lnTo>
                  <a:lnTo>
                    <a:pt x="1315" y="5719"/>
                  </a:lnTo>
                  <a:lnTo>
                    <a:pt x="1320" y="5798"/>
                  </a:lnTo>
                  <a:lnTo>
                    <a:pt x="1324" y="5878"/>
                  </a:lnTo>
                  <a:lnTo>
                    <a:pt x="1329" y="5957"/>
                  </a:lnTo>
                  <a:lnTo>
                    <a:pt x="1333" y="6036"/>
                  </a:lnTo>
                  <a:lnTo>
                    <a:pt x="1338" y="6116"/>
                  </a:lnTo>
                  <a:lnTo>
                    <a:pt x="1341" y="6195"/>
                  </a:lnTo>
                  <a:lnTo>
                    <a:pt x="1346" y="6275"/>
                  </a:lnTo>
                  <a:lnTo>
                    <a:pt x="1350" y="6354"/>
                  </a:lnTo>
                  <a:lnTo>
                    <a:pt x="1353" y="6434"/>
                  </a:lnTo>
                  <a:lnTo>
                    <a:pt x="1358" y="6512"/>
                  </a:lnTo>
                  <a:lnTo>
                    <a:pt x="1361" y="6591"/>
                  </a:lnTo>
                  <a:close/>
                  <a:moveTo>
                    <a:pt x="693" y="4376"/>
                  </a:moveTo>
                  <a:lnTo>
                    <a:pt x="677" y="4320"/>
                  </a:lnTo>
                  <a:lnTo>
                    <a:pt x="660" y="4263"/>
                  </a:lnTo>
                  <a:lnTo>
                    <a:pt x="643" y="4209"/>
                  </a:lnTo>
                  <a:lnTo>
                    <a:pt x="624" y="4156"/>
                  </a:lnTo>
                  <a:lnTo>
                    <a:pt x="605" y="4106"/>
                  </a:lnTo>
                  <a:lnTo>
                    <a:pt x="584" y="4055"/>
                  </a:lnTo>
                  <a:lnTo>
                    <a:pt x="564" y="4008"/>
                  </a:lnTo>
                  <a:lnTo>
                    <a:pt x="542" y="3963"/>
                  </a:lnTo>
                  <a:lnTo>
                    <a:pt x="521" y="3919"/>
                  </a:lnTo>
                  <a:lnTo>
                    <a:pt x="498" y="3879"/>
                  </a:lnTo>
                  <a:lnTo>
                    <a:pt x="475" y="3841"/>
                  </a:lnTo>
                  <a:lnTo>
                    <a:pt x="452" y="3806"/>
                  </a:lnTo>
                  <a:lnTo>
                    <a:pt x="428" y="3774"/>
                  </a:lnTo>
                  <a:lnTo>
                    <a:pt x="404" y="3745"/>
                  </a:lnTo>
                  <a:lnTo>
                    <a:pt x="380" y="3721"/>
                  </a:lnTo>
                  <a:lnTo>
                    <a:pt x="356" y="3699"/>
                  </a:lnTo>
                  <a:lnTo>
                    <a:pt x="331" y="3682"/>
                  </a:lnTo>
                  <a:lnTo>
                    <a:pt x="307" y="3669"/>
                  </a:lnTo>
                  <a:lnTo>
                    <a:pt x="282" y="3660"/>
                  </a:lnTo>
                  <a:lnTo>
                    <a:pt x="259" y="3655"/>
                  </a:lnTo>
                  <a:lnTo>
                    <a:pt x="235" y="3655"/>
                  </a:lnTo>
                  <a:lnTo>
                    <a:pt x="210" y="3660"/>
                  </a:lnTo>
                  <a:lnTo>
                    <a:pt x="187" y="3669"/>
                  </a:lnTo>
                  <a:lnTo>
                    <a:pt x="164" y="3685"/>
                  </a:lnTo>
                  <a:lnTo>
                    <a:pt x="141" y="3705"/>
                  </a:lnTo>
                  <a:lnTo>
                    <a:pt x="119" y="3731"/>
                  </a:lnTo>
                  <a:lnTo>
                    <a:pt x="97" y="3764"/>
                  </a:lnTo>
                  <a:lnTo>
                    <a:pt x="76" y="3800"/>
                  </a:lnTo>
                  <a:lnTo>
                    <a:pt x="56" y="3845"/>
                  </a:lnTo>
                  <a:lnTo>
                    <a:pt x="37" y="3895"/>
                  </a:lnTo>
                  <a:lnTo>
                    <a:pt x="18" y="3952"/>
                  </a:lnTo>
                  <a:lnTo>
                    <a:pt x="0" y="4016"/>
                  </a:lnTo>
                  <a:lnTo>
                    <a:pt x="32" y="4008"/>
                  </a:lnTo>
                  <a:lnTo>
                    <a:pt x="64" y="4002"/>
                  </a:lnTo>
                  <a:lnTo>
                    <a:pt x="95" y="3998"/>
                  </a:lnTo>
                  <a:lnTo>
                    <a:pt x="124" y="3998"/>
                  </a:lnTo>
                  <a:lnTo>
                    <a:pt x="152" y="4001"/>
                  </a:lnTo>
                  <a:lnTo>
                    <a:pt x="182" y="4008"/>
                  </a:lnTo>
                  <a:lnTo>
                    <a:pt x="210" y="4017"/>
                  </a:lnTo>
                  <a:lnTo>
                    <a:pt x="238" y="4031"/>
                  </a:lnTo>
                  <a:lnTo>
                    <a:pt x="268" y="4049"/>
                  </a:lnTo>
                  <a:lnTo>
                    <a:pt x="298" y="4071"/>
                  </a:lnTo>
                  <a:lnTo>
                    <a:pt x="330" y="4099"/>
                  </a:lnTo>
                  <a:lnTo>
                    <a:pt x="363" y="4131"/>
                  </a:lnTo>
                  <a:lnTo>
                    <a:pt x="398" y="4168"/>
                  </a:lnTo>
                  <a:lnTo>
                    <a:pt x="435" y="4211"/>
                  </a:lnTo>
                  <a:lnTo>
                    <a:pt x="475" y="4260"/>
                  </a:lnTo>
                  <a:lnTo>
                    <a:pt x="518" y="4315"/>
                  </a:lnTo>
                  <a:lnTo>
                    <a:pt x="542" y="4368"/>
                  </a:lnTo>
                  <a:lnTo>
                    <a:pt x="566" y="4420"/>
                  </a:lnTo>
                  <a:lnTo>
                    <a:pt x="590" y="4472"/>
                  </a:lnTo>
                  <a:lnTo>
                    <a:pt x="613" y="4524"/>
                  </a:lnTo>
                  <a:lnTo>
                    <a:pt x="634" y="4575"/>
                  </a:lnTo>
                  <a:lnTo>
                    <a:pt x="656" y="4628"/>
                  </a:lnTo>
                  <a:lnTo>
                    <a:pt x="677" y="4681"/>
                  </a:lnTo>
                  <a:lnTo>
                    <a:pt x="697" y="4734"/>
                  </a:lnTo>
                  <a:lnTo>
                    <a:pt x="717" y="4788"/>
                  </a:lnTo>
                  <a:lnTo>
                    <a:pt x="737" y="4844"/>
                  </a:lnTo>
                  <a:lnTo>
                    <a:pt x="756" y="4900"/>
                  </a:lnTo>
                  <a:lnTo>
                    <a:pt x="774" y="4958"/>
                  </a:lnTo>
                  <a:lnTo>
                    <a:pt x="794" y="5017"/>
                  </a:lnTo>
                  <a:lnTo>
                    <a:pt x="812" y="5078"/>
                  </a:lnTo>
                  <a:lnTo>
                    <a:pt x="830" y="5141"/>
                  </a:lnTo>
                  <a:lnTo>
                    <a:pt x="848" y="5205"/>
                  </a:lnTo>
                  <a:lnTo>
                    <a:pt x="866" y="5272"/>
                  </a:lnTo>
                  <a:lnTo>
                    <a:pt x="884" y="5342"/>
                  </a:lnTo>
                  <a:lnTo>
                    <a:pt x="902" y="5414"/>
                  </a:lnTo>
                  <a:lnTo>
                    <a:pt x="919" y="5488"/>
                  </a:lnTo>
                  <a:lnTo>
                    <a:pt x="937" y="5566"/>
                  </a:lnTo>
                  <a:lnTo>
                    <a:pt x="955" y="5645"/>
                  </a:lnTo>
                  <a:lnTo>
                    <a:pt x="973" y="5729"/>
                  </a:lnTo>
                  <a:lnTo>
                    <a:pt x="992" y="5817"/>
                  </a:lnTo>
                  <a:lnTo>
                    <a:pt x="1011" y="5906"/>
                  </a:lnTo>
                  <a:lnTo>
                    <a:pt x="1029" y="6001"/>
                  </a:lnTo>
                  <a:lnTo>
                    <a:pt x="1048" y="6099"/>
                  </a:lnTo>
                  <a:lnTo>
                    <a:pt x="1067" y="6201"/>
                  </a:lnTo>
                  <a:lnTo>
                    <a:pt x="1088" y="6307"/>
                  </a:lnTo>
                  <a:lnTo>
                    <a:pt x="1108" y="6419"/>
                  </a:lnTo>
                  <a:lnTo>
                    <a:pt x="1128" y="6534"/>
                  </a:lnTo>
                  <a:lnTo>
                    <a:pt x="1150" y="6654"/>
                  </a:lnTo>
                  <a:lnTo>
                    <a:pt x="1158" y="6658"/>
                  </a:lnTo>
                  <a:lnTo>
                    <a:pt x="1163" y="6656"/>
                  </a:lnTo>
                  <a:lnTo>
                    <a:pt x="1167" y="6647"/>
                  </a:lnTo>
                  <a:lnTo>
                    <a:pt x="1169" y="6632"/>
                  </a:lnTo>
                  <a:lnTo>
                    <a:pt x="1170" y="6611"/>
                  </a:lnTo>
                  <a:lnTo>
                    <a:pt x="1169" y="6586"/>
                  </a:lnTo>
                  <a:lnTo>
                    <a:pt x="1167" y="6556"/>
                  </a:lnTo>
                  <a:lnTo>
                    <a:pt x="1165" y="6522"/>
                  </a:lnTo>
                  <a:lnTo>
                    <a:pt x="1157" y="6474"/>
                  </a:lnTo>
                  <a:lnTo>
                    <a:pt x="1149" y="6425"/>
                  </a:lnTo>
                  <a:lnTo>
                    <a:pt x="1141" y="6374"/>
                  </a:lnTo>
                  <a:lnTo>
                    <a:pt x="1132" y="6322"/>
                  </a:lnTo>
                  <a:lnTo>
                    <a:pt x="1123" y="6268"/>
                  </a:lnTo>
                  <a:lnTo>
                    <a:pt x="1114" y="6214"/>
                  </a:lnTo>
                  <a:lnTo>
                    <a:pt x="1103" y="6157"/>
                  </a:lnTo>
                  <a:lnTo>
                    <a:pt x="1093" y="6100"/>
                  </a:lnTo>
                  <a:lnTo>
                    <a:pt x="1083" y="6041"/>
                  </a:lnTo>
                  <a:lnTo>
                    <a:pt x="1072" y="5981"/>
                  </a:lnTo>
                  <a:lnTo>
                    <a:pt x="1061" y="5920"/>
                  </a:lnTo>
                  <a:lnTo>
                    <a:pt x="1049" y="5858"/>
                  </a:lnTo>
                  <a:lnTo>
                    <a:pt x="1037" y="5795"/>
                  </a:lnTo>
                  <a:lnTo>
                    <a:pt x="1023" y="5729"/>
                  </a:lnTo>
                  <a:lnTo>
                    <a:pt x="1011" y="5663"/>
                  </a:lnTo>
                  <a:lnTo>
                    <a:pt x="997" y="5597"/>
                  </a:lnTo>
                  <a:lnTo>
                    <a:pt x="982" y="5529"/>
                  </a:lnTo>
                  <a:lnTo>
                    <a:pt x="968" y="5458"/>
                  </a:lnTo>
                  <a:lnTo>
                    <a:pt x="952" y="5388"/>
                  </a:lnTo>
                  <a:lnTo>
                    <a:pt x="936" y="5317"/>
                  </a:lnTo>
                  <a:lnTo>
                    <a:pt x="919" y="5244"/>
                  </a:lnTo>
                  <a:lnTo>
                    <a:pt x="902" y="5171"/>
                  </a:lnTo>
                  <a:lnTo>
                    <a:pt x="884" y="5096"/>
                  </a:lnTo>
                  <a:lnTo>
                    <a:pt x="866" y="5020"/>
                  </a:lnTo>
                  <a:lnTo>
                    <a:pt x="847" y="4943"/>
                  </a:lnTo>
                  <a:lnTo>
                    <a:pt x="826" y="4864"/>
                  </a:lnTo>
                  <a:lnTo>
                    <a:pt x="806" y="4785"/>
                  </a:lnTo>
                  <a:lnTo>
                    <a:pt x="786" y="4705"/>
                  </a:lnTo>
                  <a:lnTo>
                    <a:pt x="763" y="4625"/>
                  </a:lnTo>
                  <a:lnTo>
                    <a:pt x="740" y="4543"/>
                  </a:lnTo>
                  <a:lnTo>
                    <a:pt x="717" y="4460"/>
                  </a:lnTo>
                  <a:lnTo>
                    <a:pt x="693" y="4376"/>
                  </a:lnTo>
                  <a:close/>
                </a:path>
              </a:pathLst>
            </a:custGeom>
            <a:solidFill>
              <a:srgbClr val="00FF00"/>
            </a:solidFill>
            <a:ln w="9525">
              <a:solidFill>
                <a:schemeClr val="tx1"/>
              </a:solidFill>
              <a:round/>
              <a:headEnd/>
              <a:tailEnd/>
            </a:ln>
          </p:spPr>
          <p:txBody>
            <a:bodyPr/>
            <a:lstStyle/>
            <a:p>
              <a:endParaRPr lang="en-CA"/>
            </a:p>
          </p:txBody>
        </p:sp>
        <p:sp>
          <p:nvSpPr>
            <p:cNvPr id="66567" name="Freeform 7"/>
            <p:cNvSpPr>
              <a:spLocks noEditPoints="1"/>
            </p:cNvSpPr>
            <p:nvPr/>
          </p:nvSpPr>
          <p:spPr bwMode="auto">
            <a:xfrm>
              <a:off x="3629" y="1853"/>
              <a:ext cx="402" cy="1264"/>
            </a:xfrm>
            <a:custGeom>
              <a:avLst/>
              <a:gdLst>
                <a:gd name="T0" fmla="*/ 0 w 1606"/>
                <a:gd name="T1" fmla="*/ 1 h 5057"/>
                <a:gd name="T2" fmla="*/ 0 w 1606"/>
                <a:gd name="T3" fmla="*/ 1 h 5057"/>
                <a:gd name="T4" fmla="*/ 0 w 1606"/>
                <a:gd name="T5" fmla="*/ 1 h 5057"/>
                <a:gd name="T6" fmla="*/ 0 w 1606"/>
                <a:gd name="T7" fmla="*/ 1 h 5057"/>
                <a:gd name="T8" fmla="*/ 0 w 1606"/>
                <a:gd name="T9" fmla="*/ 0 h 5057"/>
                <a:gd name="T10" fmla="*/ 1 w 1606"/>
                <a:gd name="T11" fmla="*/ 0 h 5057"/>
                <a:gd name="T12" fmla="*/ 1 w 1606"/>
                <a:gd name="T13" fmla="*/ 0 h 5057"/>
                <a:gd name="T14" fmla="*/ 1 w 1606"/>
                <a:gd name="T15" fmla="*/ 0 h 5057"/>
                <a:gd name="T16" fmla="*/ 1 w 1606"/>
                <a:gd name="T17" fmla="*/ 0 h 5057"/>
                <a:gd name="T18" fmla="*/ 1 w 1606"/>
                <a:gd name="T19" fmla="*/ 0 h 5057"/>
                <a:gd name="T20" fmla="*/ 1 w 1606"/>
                <a:gd name="T21" fmla="*/ 0 h 5057"/>
                <a:gd name="T22" fmla="*/ 1 w 1606"/>
                <a:gd name="T23" fmla="*/ 0 h 5057"/>
                <a:gd name="T24" fmla="*/ 1 w 1606"/>
                <a:gd name="T25" fmla="*/ 0 h 5057"/>
                <a:gd name="T26" fmla="*/ 1 w 1606"/>
                <a:gd name="T27" fmla="*/ 0 h 5057"/>
                <a:gd name="T28" fmla="*/ 1 w 1606"/>
                <a:gd name="T29" fmla="*/ 0 h 5057"/>
                <a:gd name="T30" fmla="*/ 1 w 1606"/>
                <a:gd name="T31" fmla="*/ 0 h 5057"/>
                <a:gd name="T32" fmla="*/ 1 w 1606"/>
                <a:gd name="T33" fmla="*/ 0 h 5057"/>
                <a:gd name="T34" fmla="*/ 1 w 1606"/>
                <a:gd name="T35" fmla="*/ 0 h 5057"/>
                <a:gd name="T36" fmla="*/ 1 w 1606"/>
                <a:gd name="T37" fmla="*/ 0 h 5057"/>
                <a:gd name="T38" fmla="*/ 1 w 1606"/>
                <a:gd name="T39" fmla="*/ 0 h 5057"/>
                <a:gd name="T40" fmla="*/ 1 w 1606"/>
                <a:gd name="T41" fmla="*/ 0 h 5057"/>
                <a:gd name="T42" fmla="*/ 1 w 1606"/>
                <a:gd name="T43" fmla="*/ 1 h 5057"/>
                <a:gd name="T44" fmla="*/ 0 w 1606"/>
                <a:gd name="T45" fmla="*/ 1 h 5057"/>
                <a:gd name="T46" fmla="*/ 0 w 1606"/>
                <a:gd name="T47" fmla="*/ 1 h 5057"/>
                <a:gd name="T48" fmla="*/ 0 w 1606"/>
                <a:gd name="T49" fmla="*/ 1 h 5057"/>
                <a:gd name="T50" fmla="*/ 0 w 1606"/>
                <a:gd name="T51" fmla="*/ 1 h 5057"/>
                <a:gd name="T52" fmla="*/ 0 w 1606"/>
                <a:gd name="T53" fmla="*/ 1 h 5057"/>
                <a:gd name="T54" fmla="*/ 0 w 1606"/>
                <a:gd name="T55" fmla="*/ 1 h 5057"/>
                <a:gd name="T56" fmla="*/ 0 w 1606"/>
                <a:gd name="T57" fmla="*/ 1 h 5057"/>
                <a:gd name="T58" fmla="*/ 0 w 1606"/>
                <a:gd name="T59" fmla="*/ 1 h 5057"/>
                <a:gd name="T60" fmla="*/ 0 w 1606"/>
                <a:gd name="T61" fmla="*/ 1 h 5057"/>
                <a:gd name="T62" fmla="*/ 0 w 1606"/>
                <a:gd name="T63" fmla="*/ 1 h 5057"/>
                <a:gd name="T64" fmla="*/ 0 w 1606"/>
                <a:gd name="T65" fmla="*/ 0 h 5057"/>
                <a:gd name="T66" fmla="*/ 0 w 1606"/>
                <a:gd name="T67" fmla="*/ 0 h 5057"/>
                <a:gd name="T68" fmla="*/ 0 w 1606"/>
                <a:gd name="T69" fmla="*/ 0 h 5057"/>
                <a:gd name="T70" fmla="*/ 0 w 1606"/>
                <a:gd name="T71" fmla="*/ 0 h 5057"/>
                <a:gd name="T72" fmla="*/ 0 w 1606"/>
                <a:gd name="T73" fmla="*/ 0 h 5057"/>
                <a:gd name="T74" fmla="*/ 0 w 1606"/>
                <a:gd name="T75" fmla="*/ 0 h 5057"/>
                <a:gd name="T76" fmla="*/ 0 w 1606"/>
                <a:gd name="T77" fmla="*/ 0 h 5057"/>
                <a:gd name="T78" fmla="*/ 0 w 1606"/>
                <a:gd name="T79" fmla="*/ 0 h 5057"/>
                <a:gd name="T80" fmla="*/ 0 w 1606"/>
                <a:gd name="T81" fmla="*/ 0 h 5057"/>
                <a:gd name="T82" fmla="*/ 0 w 1606"/>
                <a:gd name="T83" fmla="*/ 0 h 5057"/>
                <a:gd name="T84" fmla="*/ 0 w 1606"/>
                <a:gd name="T85" fmla="*/ 0 h 5057"/>
                <a:gd name="T86" fmla="*/ 0 w 1606"/>
                <a:gd name="T87" fmla="*/ 0 h 5057"/>
                <a:gd name="T88" fmla="*/ 0 w 1606"/>
                <a:gd name="T89" fmla="*/ 0 h 5057"/>
                <a:gd name="T90" fmla="*/ 0 w 1606"/>
                <a:gd name="T91" fmla="*/ 0 h 5057"/>
                <a:gd name="T92" fmla="*/ 0 w 1606"/>
                <a:gd name="T93" fmla="*/ 0 h 5057"/>
                <a:gd name="T94" fmla="*/ 0 w 1606"/>
                <a:gd name="T95" fmla="*/ 0 h 5057"/>
                <a:gd name="T96" fmla="*/ 0 w 1606"/>
                <a:gd name="T97" fmla="*/ 1 h 5057"/>
                <a:gd name="T98" fmla="*/ 0 w 1606"/>
                <a:gd name="T99" fmla="*/ 1 h 5057"/>
                <a:gd name="T100" fmla="*/ 0 w 1606"/>
                <a:gd name="T101" fmla="*/ 1 h 5057"/>
                <a:gd name="T102" fmla="*/ 0 w 1606"/>
                <a:gd name="T103" fmla="*/ 1 h 5057"/>
                <a:gd name="T104" fmla="*/ 0 w 1606"/>
                <a:gd name="T105" fmla="*/ 1 h 5057"/>
                <a:gd name="T106" fmla="*/ 0 w 1606"/>
                <a:gd name="T107" fmla="*/ 1 h 5057"/>
                <a:gd name="T108" fmla="*/ 0 w 1606"/>
                <a:gd name="T109" fmla="*/ 1 h 5057"/>
                <a:gd name="T110" fmla="*/ 0 w 1606"/>
                <a:gd name="T111" fmla="*/ 1 h 50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06"/>
                <a:gd name="T169" fmla="*/ 0 h 5057"/>
                <a:gd name="T170" fmla="*/ 1606 w 1606"/>
                <a:gd name="T171" fmla="*/ 5057 h 50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06" h="5057">
                  <a:moveTo>
                    <a:pt x="1231" y="4930"/>
                  </a:moveTo>
                  <a:lnTo>
                    <a:pt x="1231" y="4836"/>
                  </a:lnTo>
                  <a:lnTo>
                    <a:pt x="1232" y="4743"/>
                  </a:lnTo>
                  <a:lnTo>
                    <a:pt x="1232" y="4650"/>
                  </a:lnTo>
                  <a:lnTo>
                    <a:pt x="1233" y="4558"/>
                  </a:lnTo>
                  <a:lnTo>
                    <a:pt x="1234" y="4464"/>
                  </a:lnTo>
                  <a:lnTo>
                    <a:pt x="1236" y="4371"/>
                  </a:lnTo>
                  <a:lnTo>
                    <a:pt x="1238" y="4278"/>
                  </a:lnTo>
                  <a:lnTo>
                    <a:pt x="1240" y="4185"/>
                  </a:lnTo>
                  <a:lnTo>
                    <a:pt x="1243" y="4091"/>
                  </a:lnTo>
                  <a:lnTo>
                    <a:pt x="1245" y="3999"/>
                  </a:lnTo>
                  <a:lnTo>
                    <a:pt x="1249" y="3906"/>
                  </a:lnTo>
                  <a:lnTo>
                    <a:pt x="1253" y="3813"/>
                  </a:lnTo>
                  <a:lnTo>
                    <a:pt x="1257" y="3721"/>
                  </a:lnTo>
                  <a:lnTo>
                    <a:pt x="1261" y="3627"/>
                  </a:lnTo>
                  <a:lnTo>
                    <a:pt x="1266" y="3535"/>
                  </a:lnTo>
                  <a:lnTo>
                    <a:pt x="1272" y="3442"/>
                  </a:lnTo>
                  <a:lnTo>
                    <a:pt x="1276" y="3350"/>
                  </a:lnTo>
                  <a:lnTo>
                    <a:pt x="1282" y="3258"/>
                  </a:lnTo>
                  <a:lnTo>
                    <a:pt x="1288" y="3164"/>
                  </a:lnTo>
                  <a:lnTo>
                    <a:pt x="1295" y="3072"/>
                  </a:lnTo>
                  <a:lnTo>
                    <a:pt x="1302" y="2980"/>
                  </a:lnTo>
                  <a:lnTo>
                    <a:pt x="1309" y="2889"/>
                  </a:lnTo>
                  <a:lnTo>
                    <a:pt x="1317" y="2797"/>
                  </a:lnTo>
                  <a:lnTo>
                    <a:pt x="1326" y="2706"/>
                  </a:lnTo>
                  <a:lnTo>
                    <a:pt x="1334" y="2614"/>
                  </a:lnTo>
                  <a:lnTo>
                    <a:pt x="1343" y="2523"/>
                  </a:lnTo>
                  <a:lnTo>
                    <a:pt x="1352" y="2432"/>
                  </a:lnTo>
                  <a:lnTo>
                    <a:pt x="1362" y="2341"/>
                  </a:lnTo>
                  <a:lnTo>
                    <a:pt x="1372" y="2250"/>
                  </a:lnTo>
                  <a:lnTo>
                    <a:pt x="1383" y="2160"/>
                  </a:lnTo>
                  <a:lnTo>
                    <a:pt x="1395" y="2069"/>
                  </a:lnTo>
                  <a:lnTo>
                    <a:pt x="1406" y="1980"/>
                  </a:lnTo>
                  <a:lnTo>
                    <a:pt x="1413" y="1926"/>
                  </a:lnTo>
                  <a:lnTo>
                    <a:pt x="1420" y="1871"/>
                  </a:lnTo>
                  <a:lnTo>
                    <a:pt x="1426" y="1815"/>
                  </a:lnTo>
                  <a:lnTo>
                    <a:pt x="1433" y="1760"/>
                  </a:lnTo>
                  <a:lnTo>
                    <a:pt x="1439" y="1702"/>
                  </a:lnTo>
                  <a:lnTo>
                    <a:pt x="1446" y="1645"/>
                  </a:lnTo>
                  <a:lnTo>
                    <a:pt x="1450" y="1586"/>
                  </a:lnTo>
                  <a:lnTo>
                    <a:pt x="1456" y="1527"/>
                  </a:lnTo>
                  <a:lnTo>
                    <a:pt x="1462" y="1468"/>
                  </a:lnTo>
                  <a:lnTo>
                    <a:pt x="1466" y="1407"/>
                  </a:lnTo>
                  <a:lnTo>
                    <a:pt x="1471" y="1347"/>
                  </a:lnTo>
                  <a:lnTo>
                    <a:pt x="1475" y="1286"/>
                  </a:lnTo>
                  <a:lnTo>
                    <a:pt x="1480" y="1224"/>
                  </a:lnTo>
                  <a:lnTo>
                    <a:pt x="1483" y="1162"/>
                  </a:lnTo>
                  <a:lnTo>
                    <a:pt x="1488" y="1100"/>
                  </a:lnTo>
                  <a:lnTo>
                    <a:pt x="1491" y="1037"/>
                  </a:lnTo>
                  <a:lnTo>
                    <a:pt x="1494" y="973"/>
                  </a:lnTo>
                  <a:lnTo>
                    <a:pt x="1498" y="910"/>
                  </a:lnTo>
                  <a:lnTo>
                    <a:pt x="1500" y="847"/>
                  </a:lnTo>
                  <a:lnTo>
                    <a:pt x="1503" y="782"/>
                  </a:lnTo>
                  <a:lnTo>
                    <a:pt x="1506" y="718"/>
                  </a:lnTo>
                  <a:lnTo>
                    <a:pt x="1508" y="653"/>
                  </a:lnTo>
                  <a:lnTo>
                    <a:pt x="1510" y="589"/>
                  </a:lnTo>
                  <a:lnTo>
                    <a:pt x="1512" y="523"/>
                  </a:lnTo>
                  <a:lnTo>
                    <a:pt x="1515" y="457"/>
                  </a:lnTo>
                  <a:lnTo>
                    <a:pt x="1516" y="393"/>
                  </a:lnTo>
                  <a:lnTo>
                    <a:pt x="1518" y="327"/>
                  </a:lnTo>
                  <a:lnTo>
                    <a:pt x="1519" y="262"/>
                  </a:lnTo>
                  <a:lnTo>
                    <a:pt x="1520" y="196"/>
                  </a:lnTo>
                  <a:lnTo>
                    <a:pt x="1521" y="132"/>
                  </a:lnTo>
                  <a:lnTo>
                    <a:pt x="1523" y="66"/>
                  </a:lnTo>
                  <a:lnTo>
                    <a:pt x="1524" y="0"/>
                  </a:lnTo>
                  <a:lnTo>
                    <a:pt x="1531" y="53"/>
                  </a:lnTo>
                  <a:lnTo>
                    <a:pt x="1537" y="105"/>
                  </a:lnTo>
                  <a:lnTo>
                    <a:pt x="1543" y="158"/>
                  </a:lnTo>
                  <a:lnTo>
                    <a:pt x="1549" y="212"/>
                  </a:lnTo>
                  <a:lnTo>
                    <a:pt x="1555" y="265"/>
                  </a:lnTo>
                  <a:lnTo>
                    <a:pt x="1561" y="319"/>
                  </a:lnTo>
                  <a:lnTo>
                    <a:pt x="1566" y="373"/>
                  </a:lnTo>
                  <a:lnTo>
                    <a:pt x="1571" y="427"/>
                  </a:lnTo>
                  <a:lnTo>
                    <a:pt x="1576" y="483"/>
                  </a:lnTo>
                  <a:lnTo>
                    <a:pt x="1580" y="538"/>
                  </a:lnTo>
                  <a:lnTo>
                    <a:pt x="1585" y="594"/>
                  </a:lnTo>
                  <a:lnTo>
                    <a:pt x="1588" y="651"/>
                  </a:lnTo>
                  <a:lnTo>
                    <a:pt x="1593" y="707"/>
                  </a:lnTo>
                  <a:lnTo>
                    <a:pt x="1595" y="766"/>
                  </a:lnTo>
                  <a:lnTo>
                    <a:pt x="1598" y="824"/>
                  </a:lnTo>
                  <a:lnTo>
                    <a:pt x="1601" y="883"/>
                  </a:lnTo>
                  <a:lnTo>
                    <a:pt x="1603" y="943"/>
                  </a:lnTo>
                  <a:lnTo>
                    <a:pt x="1604" y="1004"/>
                  </a:lnTo>
                  <a:lnTo>
                    <a:pt x="1605" y="1065"/>
                  </a:lnTo>
                  <a:lnTo>
                    <a:pt x="1606" y="1128"/>
                  </a:lnTo>
                  <a:lnTo>
                    <a:pt x="1606" y="1191"/>
                  </a:lnTo>
                  <a:lnTo>
                    <a:pt x="1606" y="1255"/>
                  </a:lnTo>
                  <a:lnTo>
                    <a:pt x="1605" y="1321"/>
                  </a:lnTo>
                  <a:lnTo>
                    <a:pt x="1604" y="1388"/>
                  </a:lnTo>
                  <a:lnTo>
                    <a:pt x="1602" y="1455"/>
                  </a:lnTo>
                  <a:lnTo>
                    <a:pt x="1600" y="1524"/>
                  </a:lnTo>
                  <a:lnTo>
                    <a:pt x="1596" y="1594"/>
                  </a:lnTo>
                  <a:lnTo>
                    <a:pt x="1593" y="1664"/>
                  </a:lnTo>
                  <a:lnTo>
                    <a:pt x="1589" y="1737"/>
                  </a:lnTo>
                  <a:lnTo>
                    <a:pt x="1584" y="1810"/>
                  </a:lnTo>
                  <a:lnTo>
                    <a:pt x="1578" y="1885"/>
                  </a:lnTo>
                  <a:lnTo>
                    <a:pt x="1572" y="1961"/>
                  </a:lnTo>
                  <a:lnTo>
                    <a:pt x="1553" y="2067"/>
                  </a:lnTo>
                  <a:lnTo>
                    <a:pt x="1534" y="2172"/>
                  </a:lnTo>
                  <a:lnTo>
                    <a:pt x="1517" y="2274"/>
                  </a:lnTo>
                  <a:lnTo>
                    <a:pt x="1499" y="2375"/>
                  </a:lnTo>
                  <a:lnTo>
                    <a:pt x="1483" y="2474"/>
                  </a:lnTo>
                  <a:lnTo>
                    <a:pt x="1467" y="2570"/>
                  </a:lnTo>
                  <a:lnTo>
                    <a:pt x="1452" y="2667"/>
                  </a:lnTo>
                  <a:lnTo>
                    <a:pt x="1438" y="2761"/>
                  </a:lnTo>
                  <a:lnTo>
                    <a:pt x="1424" y="2855"/>
                  </a:lnTo>
                  <a:lnTo>
                    <a:pt x="1411" y="2947"/>
                  </a:lnTo>
                  <a:lnTo>
                    <a:pt x="1398" y="3039"/>
                  </a:lnTo>
                  <a:lnTo>
                    <a:pt x="1387" y="3130"/>
                  </a:lnTo>
                  <a:lnTo>
                    <a:pt x="1377" y="3220"/>
                  </a:lnTo>
                  <a:lnTo>
                    <a:pt x="1365" y="3308"/>
                  </a:lnTo>
                  <a:lnTo>
                    <a:pt x="1356" y="3397"/>
                  </a:lnTo>
                  <a:lnTo>
                    <a:pt x="1347" y="3486"/>
                  </a:lnTo>
                  <a:lnTo>
                    <a:pt x="1339" y="3574"/>
                  </a:lnTo>
                  <a:lnTo>
                    <a:pt x="1331" y="3662"/>
                  </a:lnTo>
                  <a:lnTo>
                    <a:pt x="1325" y="3751"/>
                  </a:lnTo>
                  <a:lnTo>
                    <a:pt x="1319" y="3838"/>
                  </a:lnTo>
                  <a:lnTo>
                    <a:pt x="1313" y="3927"/>
                  </a:lnTo>
                  <a:lnTo>
                    <a:pt x="1308" y="4015"/>
                  </a:lnTo>
                  <a:lnTo>
                    <a:pt x="1303" y="4104"/>
                  </a:lnTo>
                  <a:lnTo>
                    <a:pt x="1300" y="4194"/>
                  </a:lnTo>
                  <a:lnTo>
                    <a:pt x="1296" y="4284"/>
                  </a:lnTo>
                  <a:lnTo>
                    <a:pt x="1294" y="4375"/>
                  </a:lnTo>
                  <a:lnTo>
                    <a:pt x="1293" y="4467"/>
                  </a:lnTo>
                  <a:lnTo>
                    <a:pt x="1292" y="4560"/>
                  </a:lnTo>
                  <a:lnTo>
                    <a:pt x="1291" y="4653"/>
                  </a:lnTo>
                  <a:lnTo>
                    <a:pt x="1291" y="4749"/>
                  </a:lnTo>
                  <a:lnTo>
                    <a:pt x="1292" y="4846"/>
                  </a:lnTo>
                  <a:lnTo>
                    <a:pt x="1293" y="4943"/>
                  </a:lnTo>
                  <a:lnTo>
                    <a:pt x="1285" y="4995"/>
                  </a:lnTo>
                  <a:lnTo>
                    <a:pt x="1276" y="5031"/>
                  </a:lnTo>
                  <a:lnTo>
                    <a:pt x="1266" y="5052"/>
                  </a:lnTo>
                  <a:lnTo>
                    <a:pt x="1256" y="5057"/>
                  </a:lnTo>
                  <a:lnTo>
                    <a:pt x="1245" y="5047"/>
                  </a:lnTo>
                  <a:lnTo>
                    <a:pt x="1238" y="5022"/>
                  </a:lnTo>
                  <a:lnTo>
                    <a:pt x="1233" y="4983"/>
                  </a:lnTo>
                  <a:lnTo>
                    <a:pt x="1231" y="4930"/>
                  </a:lnTo>
                  <a:close/>
                  <a:moveTo>
                    <a:pt x="1007" y="4873"/>
                  </a:moveTo>
                  <a:lnTo>
                    <a:pt x="1003" y="4850"/>
                  </a:lnTo>
                  <a:lnTo>
                    <a:pt x="998" y="4816"/>
                  </a:lnTo>
                  <a:lnTo>
                    <a:pt x="991" y="4772"/>
                  </a:lnTo>
                  <a:lnTo>
                    <a:pt x="983" y="4719"/>
                  </a:lnTo>
                  <a:lnTo>
                    <a:pt x="974" y="4657"/>
                  </a:lnTo>
                  <a:lnTo>
                    <a:pt x="963" y="4586"/>
                  </a:lnTo>
                  <a:lnTo>
                    <a:pt x="951" y="4509"/>
                  </a:lnTo>
                  <a:lnTo>
                    <a:pt x="938" y="4424"/>
                  </a:lnTo>
                  <a:lnTo>
                    <a:pt x="924" y="4333"/>
                  </a:lnTo>
                  <a:lnTo>
                    <a:pt x="908" y="4236"/>
                  </a:lnTo>
                  <a:lnTo>
                    <a:pt x="893" y="4134"/>
                  </a:lnTo>
                  <a:lnTo>
                    <a:pt x="876" y="4027"/>
                  </a:lnTo>
                  <a:lnTo>
                    <a:pt x="858" y="3916"/>
                  </a:lnTo>
                  <a:lnTo>
                    <a:pt x="838" y="3801"/>
                  </a:lnTo>
                  <a:lnTo>
                    <a:pt x="818" y="3684"/>
                  </a:lnTo>
                  <a:lnTo>
                    <a:pt x="798" y="3564"/>
                  </a:lnTo>
                  <a:lnTo>
                    <a:pt x="776" y="3442"/>
                  </a:lnTo>
                  <a:lnTo>
                    <a:pt x="753" y="3319"/>
                  </a:lnTo>
                  <a:lnTo>
                    <a:pt x="731" y="3194"/>
                  </a:lnTo>
                  <a:lnTo>
                    <a:pt x="707" y="3071"/>
                  </a:lnTo>
                  <a:lnTo>
                    <a:pt x="683" y="2948"/>
                  </a:lnTo>
                  <a:lnTo>
                    <a:pt x="658" y="2825"/>
                  </a:lnTo>
                  <a:lnTo>
                    <a:pt x="634" y="2704"/>
                  </a:lnTo>
                  <a:lnTo>
                    <a:pt x="608" y="2586"/>
                  </a:lnTo>
                  <a:lnTo>
                    <a:pt x="582" y="2470"/>
                  </a:lnTo>
                  <a:lnTo>
                    <a:pt x="556" y="2357"/>
                  </a:lnTo>
                  <a:lnTo>
                    <a:pt x="528" y="2249"/>
                  </a:lnTo>
                  <a:lnTo>
                    <a:pt x="502" y="2145"/>
                  </a:lnTo>
                  <a:lnTo>
                    <a:pt x="475" y="2046"/>
                  </a:lnTo>
                  <a:lnTo>
                    <a:pt x="447" y="1953"/>
                  </a:lnTo>
                  <a:lnTo>
                    <a:pt x="420" y="1867"/>
                  </a:lnTo>
                  <a:lnTo>
                    <a:pt x="393" y="1786"/>
                  </a:lnTo>
                  <a:lnTo>
                    <a:pt x="375" y="1736"/>
                  </a:lnTo>
                  <a:lnTo>
                    <a:pt x="358" y="1685"/>
                  </a:lnTo>
                  <a:lnTo>
                    <a:pt x="342" y="1634"/>
                  </a:lnTo>
                  <a:lnTo>
                    <a:pt x="326" y="1584"/>
                  </a:lnTo>
                  <a:lnTo>
                    <a:pt x="310" y="1532"/>
                  </a:lnTo>
                  <a:lnTo>
                    <a:pt x="295" y="1481"/>
                  </a:lnTo>
                  <a:lnTo>
                    <a:pt x="281" y="1429"/>
                  </a:lnTo>
                  <a:lnTo>
                    <a:pt x="266" y="1377"/>
                  </a:lnTo>
                  <a:lnTo>
                    <a:pt x="252" y="1326"/>
                  </a:lnTo>
                  <a:lnTo>
                    <a:pt x="239" y="1273"/>
                  </a:lnTo>
                  <a:lnTo>
                    <a:pt x="226" y="1220"/>
                  </a:lnTo>
                  <a:lnTo>
                    <a:pt x="214" y="1167"/>
                  </a:lnTo>
                  <a:lnTo>
                    <a:pt x="202" y="1114"/>
                  </a:lnTo>
                  <a:lnTo>
                    <a:pt x="189" y="1061"/>
                  </a:lnTo>
                  <a:lnTo>
                    <a:pt x="178" y="1007"/>
                  </a:lnTo>
                  <a:lnTo>
                    <a:pt x="166" y="953"/>
                  </a:lnTo>
                  <a:lnTo>
                    <a:pt x="155" y="897"/>
                  </a:lnTo>
                  <a:lnTo>
                    <a:pt x="144" y="842"/>
                  </a:lnTo>
                  <a:lnTo>
                    <a:pt x="133" y="787"/>
                  </a:lnTo>
                  <a:lnTo>
                    <a:pt x="122" y="731"/>
                  </a:lnTo>
                  <a:lnTo>
                    <a:pt x="112" y="675"/>
                  </a:lnTo>
                  <a:lnTo>
                    <a:pt x="102" y="617"/>
                  </a:lnTo>
                  <a:lnTo>
                    <a:pt x="92" y="561"/>
                  </a:lnTo>
                  <a:lnTo>
                    <a:pt x="82" y="503"/>
                  </a:lnTo>
                  <a:lnTo>
                    <a:pt x="71" y="445"/>
                  </a:lnTo>
                  <a:lnTo>
                    <a:pt x="61" y="386"/>
                  </a:lnTo>
                  <a:lnTo>
                    <a:pt x="51" y="327"/>
                  </a:lnTo>
                  <a:lnTo>
                    <a:pt x="41" y="267"/>
                  </a:lnTo>
                  <a:lnTo>
                    <a:pt x="32" y="206"/>
                  </a:lnTo>
                  <a:lnTo>
                    <a:pt x="22" y="145"/>
                  </a:lnTo>
                  <a:lnTo>
                    <a:pt x="11" y="84"/>
                  </a:lnTo>
                  <a:lnTo>
                    <a:pt x="1" y="22"/>
                  </a:lnTo>
                  <a:lnTo>
                    <a:pt x="0" y="106"/>
                  </a:lnTo>
                  <a:lnTo>
                    <a:pt x="0" y="190"/>
                  </a:lnTo>
                  <a:lnTo>
                    <a:pt x="0" y="272"/>
                  </a:lnTo>
                  <a:lnTo>
                    <a:pt x="0" y="353"/>
                  </a:lnTo>
                  <a:lnTo>
                    <a:pt x="2" y="432"/>
                  </a:lnTo>
                  <a:lnTo>
                    <a:pt x="5" y="512"/>
                  </a:lnTo>
                  <a:lnTo>
                    <a:pt x="7" y="589"/>
                  </a:lnTo>
                  <a:lnTo>
                    <a:pt x="10" y="665"/>
                  </a:lnTo>
                  <a:lnTo>
                    <a:pt x="15" y="741"/>
                  </a:lnTo>
                  <a:lnTo>
                    <a:pt x="21" y="814"/>
                  </a:lnTo>
                  <a:lnTo>
                    <a:pt x="26" y="888"/>
                  </a:lnTo>
                  <a:lnTo>
                    <a:pt x="33" y="961"/>
                  </a:lnTo>
                  <a:lnTo>
                    <a:pt x="40" y="1032"/>
                  </a:lnTo>
                  <a:lnTo>
                    <a:pt x="48" y="1102"/>
                  </a:lnTo>
                  <a:lnTo>
                    <a:pt x="57" y="1172"/>
                  </a:lnTo>
                  <a:lnTo>
                    <a:pt x="67" y="1242"/>
                  </a:lnTo>
                  <a:lnTo>
                    <a:pt x="77" y="1309"/>
                  </a:lnTo>
                  <a:lnTo>
                    <a:pt x="88" y="1377"/>
                  </a:lnTo>
                  <a:lnTo>
                    <a:pt x="101" y="1444"/>
                  </a:lnTo>
                  <a:lnTo>
                    <a:pt x="113" y="1511"/>
                  </a:lnTo>
                  <a:lnTo>
                    <a:pt x="127" y="1577"/>
                  </a:lnTo>
                  <a:lnTo>
                    <a:pt x="142" y="1642"/>
                  </a:lnTo>
                  <a:lnTo>
                    <a:pt x="157" y="1707"/>
                  </a:lnTo>
                  <a:lnTo>
                    <a:pt x="174" y="1771"/>
                  </a:lnTo>
                  <a:lnTo>
                    <a:pt x="191" y="1836"/>
                  </a:lnTo>
                  <a:lnTo>
                    <a:pt x="209" y="1899"/>
                  </a:lnTo>
                  <a:lnTo>
                    <a:pt x="229" y="1962"/>
                  </a:lnTo>
                  <a:lnTo>
                    <a:pt x="249" y="2026"/>
                  </a:lnTo>
                  <a:lnTo>
                    <a:pt x="271" y="2088"/>
                  </a:lnTo>
                  <a:lnTo>
                    <a:pt x="292" y="2150"/>
                  </a:lnTo>
                  <a:lnTo>
                    <a:pt x="316" y="2212"/>
                  </a:lnTo>
                  <a:lnTo>
                    <a:pt x="339" y="2274"/>
                  </a:lnTo>
                  <a:lnTo>
                    <a:pt x="366" y="2341"/>
                  </a:lnTo>
                  <a:lnTo>
                    <a:pt x="390" y="2409"/>
                  </a:lnTo>
                  <a:lnTo>
                    <a:pt x="414" y="2478"/>
                  </a:lnTo>
                  <a:lnTo>
                    <a:pt x="438" y="2547"/>
                  </a:lnTo>
                  <a:lnTo>
                    <a:pt x="461" y="2619"/>
                  </a:lnTo>
                  <a:lnTo>
                    <a:pt x="483" y="2690"/>
                  </a:lnTo>
                  <a:lnTo>
                    <a:pt x="504" y="2761"/>
                  </a:lnTo>
                  <a:lnTo>
                    <a:pt x="525" y="2835"/>
                  </a:lnTo>
                  <a:lnTo>
                    <a:pt x="545" y="2910"/>
                  </a:lnTo>
                  <a:lnTo>
                    <a:pt x="565" y="2985"/>
                  </a:lnTo>
                  <a:lnTo>
                    <a:pt x="584" y="3062"/>
                  </a:lnTo>
                  <a:lnTo>
                    <a:pt x="603" y="3140"/>
                  </a:lnTo>
                  <a:lnTo>
                    <a:pt x="621" y="3219"/>
                  </a:lnTo>
                  <a:lnTo>
                    <a:pt x="639" y="3299"/>
                  </a:lnTo>
                  <a:lnTo>
                    <a:pt x="656" y="3381"/>
                  </a:lnTo>
                  <a:lnTo>
                    <a:pt x="674" y="3464"/>
                  </a:lnTo>
                  <a:lnTo>
                    <a:pt x="691" y="3549"/>
                  </a:lnTo>
                  <a:lnTo>
                    <a:pt x="708" y="3634"/>
                  </a:lnTo>
                  <a:lnTo>
                    <a:pt x="725" y="3722"/>
                  </a:lnTo>
                  <a:lnTo>
                    <a:pt x="742" y="3812"/>
                  </a:lnTo>
                  <a:lnTo>
                    <a:pt x="759" y="3901"/>
                  </a:lnTo>
                  <a:lnTo>
                    <a:pt x="776" y="3993"/>
                  </a:lnTo>
                  <a:lnTo>
                    <a:pt x="793" y="4088"/>
                  </a:lnTo>
                  <a:lnTo>
                    <a:pt x="810" y="4183"/>
                  </a:lnTo>
                  <a:lnTo>
                    <a:pt x="827" y="4281"/>
                  </a:lnTo>
                  <a:lnTo>
                    <a:pt x="844" y="4380"/>
                  </a:lnTo>
                  <a:lnTo>
                    <a:pt x="862" y="4482"/>
                  </a:lnTo>
                  <a:lnTo>
                    <a:pt x="879" y="4584"/>
                  </a:lnTo>
                  <a:lnTo>
                    <a:pt x="897" y="4689"/>
                  </a:lnTo>
                  <a:lnTo>
                    <a:pt x="915" y="4796"/>
                  </a:lnTo>
                  <a:lnTo>
                    <a:pt x="934" y="4905"/>
                  </a:lnTo>
                  <a:lnTo>
                    <a:pt x="954" y="5016"/>
                  </a:lnTo>
                  <a:lnTo>
                    <a:pt x="955" y="5017"/>
                  </a:lnTo>
                  <a:lnTo>
                    <a:pt x="958" y="5019"/>
                  </a:lnTo>
                  <a:lnTo>
                    <a:pt x="964" y="5022"/>
                  </a:lnTo>
                  <a:lnTo>
                    <a:pt x="970" y="5025"/>
                  </a:lnTo>
                  <a:lnTo>
                    <a:pt x="977" y="5027"/>
                  </a:lnTo>
                  <a:lnTo>
                    <a:pt x="985" y="5030"/>
                  </a:lnTo>
                  <a:lnTo>
                    <a:pt x="993" y="5030"/>
                  </a:lnTo>
                  <a:lnTo>
                    <a:pt x="1001" y="5027"/>
                  </a:lnTo>
                  <a:lnTo>
                    <a:pt x="1008" y="5024"/>
                  </a:lnTo>
                  <a:lnTo>
                    <a:pt x="1015" y="5016"/>
                  </a:lnTo>
                  <a:lnTo>
                    <a:pt x="1019" y="5004"/>
                  </a:lnTo>
                  <a:lnTo>
                    <a:pt x="1022" y="4989"/>
                  </a:lnTo>
                  <a:lnTo>
                    <a:pt x="1023" y="4969"/>
                  </a:lnTo>
                  <a:lnTo>
                    <a:pt x="1020" y="4943"/>
                  </a:lnTo>
                  <a:lnTo>
                    <a:pt x="1016" y="4911"/>
                  </a:lnTo>
                  <a:lnTo>
                    <a:pt x="1007" y="4873"/>
                  </a:lnTo>
                  <a:close/>
                </a:path>
              </a:pathLst>
            </a:custGeom>
            <a:solidFill>
              <a:srgbClr val="00FF00"/>
            </a:solidFill>
            <a:ln w="9525">
              <a:solidFill>
                <a:schemeClr val="tx1"/>
              </a:solidFill>
              <a:round/>
              <a:headEnd/>
              <a:tailEnd/>
            </a:ln>
          </p:spPr>
          <p:txBody>
            <a:bodyPr/>
            <a:lstStyle/>
            <a:p>
              <a:endParaRPr lang="en-CA"/>
            </a:p>
          </p:txBody>
        </p:sp>
      </p:grpSp>
      <p:grpSp>
        <p:nvGrpSpPr>
          <p:cNvPr id="3" name="Group 8"/>
          <p:cNvGrpSpPr>
            <a:grpSpLocks noChangeAspect="1"/>
          </p:cNvGrpSpPr>
          <p:nvPr/>
        </p:nvGrpSpPr>
        <p:grpSpPr bwMode="auto">
          <a:xfrm>
            <a:off x="5394325" y="4365625"/>
            <a:ext cx="1481138" cy="534988"/>
            <a:chOff x="4087" y="2870"/>
            <a:chExt cx="617" cy="223"/>
          </a:xfrm>
        </p:grpSpPr>
        <p:sp>
          <p:nvSpPr>
            <p:cNvPr id="66569" name="Freeform 9"/>
            <p:cNvSpPr>
              <a:spLocks noChangeAspect="1"/>
            </p:cNvSpPr>
            <p:nvPr/>
          </p:nvSpPr>
          <p:spPr bwMode="auto">
            <a:xfrm>
              <a:off x="4644" y="3070"/>
              <a:ext cx="26" cy="13"/>
            </a:xfrm>
            <a:custGeom>
              <a:avLst/>
              <a:gdLst>
                <a:gd name="T0" fmla="*/ 0 w 132"/>
                <a:gd name="T1" fmla="*/ 0 h 116"/>
                <a:gd name="T2" fmla="*/ 0 w 132"/>
                <a:gd name="T3" fmla="*/ 0 h 116"/>
                <a:gd name="T4" fmla="*/ 0 w 132"/>
                <a:gd name="T5" fmla="*/ 0 h 116"/>
                <a:gd name="T6" fmla="*/ 0 w 132"/>
                <a:gd name="T7" fmla="*/ 0 h 116"/>
                <a:gd name="T8" fmla="*/ 0 w 132"/>
                <a:gd name="T9" fmla="*/ 0 h 116"/>
                <a:gd name="T10" fmla="*/ 0 w 132"/>
                <a:gd name="T11" fmla="*/ 0 h 116"/>
                <a:gd name="T12" fmla="*/ 0 w 132"/>
                <a:gd name="T13" fmla="*/ 0 h 116"/>
                <a:gd name="T14" fmla="*/ 0 w 132"/>
                <a:gd name="T15" fmla="*/ 0 h 116"/>
                <a:gd name="T16" fmla="*/ 0 w 132"/>
                <a:gd name="T17" fmla="*/ 0 h 116"/>
                <a:gd name="T18" fmla="*/ 0 w 132"/>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116"/>
                <a:gd name="T32" fmla="*/ 132 w 132"/>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116">
                  <a:moveTo>
                    <a:pt x="0" y="17"/>
                  </a:moveTo>
                  <a:lnTo>
                    <a:pt x="8" y="35"/>
                  </a:lnTo>
                  <a:lnTo>
                    <a:pt x="93" y="116"/>
                  </a:lnTo>
                  <a:lnTo>
                    <a:pt x="132" y="82"/>
                  </a:lnTo>
                  <a:lnTo>
                    <a:pt x="47" y="0"/>
                  </a:lnTo>
                  <a:lnTo>
                    <a:pt x="55" y="17"/>
                  </a:lnTo>
                  <a:lnTo>
                    <a:pt x="0" y="17"/>
                  </a:lnTo>
                  <a:lnTo>
                    <a:pt x="0" y="27"/>
                  </a:lnTo>
                  <a:lnTo>
                    <a:pt x="8" y="35"/>
                  </a:lnTo>
                  <a:lnTo>
                    <a:pt x="0" y="17"/>
                  </a:lnTo>
                  <a:close/>
                </a:path>
              </a:pathLst>
            </a:custGeom>
            <a:solidFill>
              <a:srgbClr val="00FF00"/>
            </a:solidFill>
            <a:ln w="9525">
              <a:solidFill>
                <a:schemeClr val="tx1"/>
              </a:solidFill>
              <a:round/>
              <a:headEnd/>
              <a:tailEnd/>
            </a:ln>
          </p:spPr>
          <p:txBody>
            <a:bodyPr/>
            <a:lstStyle/>
            <a:p>
              <a:endParaRPr lang="en-CA"/>
            </a:p>
          </p:txBody>
        </p:sp>
        <p:sp>
          <p:nvSpPr>
            <p:cNvPr id="66570" name="Freeform 10"/>
            <p:cNvSpPr>
              <a:spLocks noChangeAspect="1"/>
            </p:cNvSpPr>
            <p:nvPr/>
          </p:nvSpPr>
          <p:spPr bwMode="auto">
            <a:xfrm>
              <a:off x="4644" y="3042"/>
              <a:ext cx="11" cy="30"/>
            </a:xfrm>
            <a:custGeom>
              <a:avLst/>
              <a:gdLst>
                <a:gd name="T0" fmla="*/ 0 w 55"/>
                <a:gd name="T1" fmla="*/ 0 h 271"/>
                <a:gd name="T2" fmla="*/ 0 w 55"/>
                <a:gd name="T3" fmla="*/ 0 h 271"/>
                <a:gd name="T4" fmla="*/ 0 w 55"/>
                <a:gd name="T5" fmla="*/ 0 h 271"/>
                <a:gd name="T6" fmla="*/ 0 w 55"/>
                <a:gd name="T7" fmla="*/ 0 h 271"/>
                <a:gd name="T8" fmla="*/ 0 w 55"/>
                <a:gd name="T9" fmla="*/ 0 h 271"/>
                <a:gd name="T10" fmla="*/ 0 w 55"/>
                <a:gd name="T11" fmla="*/ 0 h 271"/>
                <a:gd name="T12" fmla="*/ 0 w 55"/>
                <a:gd name="T13" fmla="*/ 0 h 271"/>
                <a:gd name="T14" fmla="*/ 0 w 55"/>
                <a:gd name="T15" fmla="*/ 0 h 271"/>
                <a:gd name="T16" fmla="*/ 0 w 55"/>
                <a:gd name="T17" fmla="*/ 0 h 271"/>
                <a:gd name="T18" fmla="*/ 0 w 55"/>
                <a:gd name="T19" fmla="*/ 0 h 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71"/>
                <a:gd name="T32" fmla="*/ 55 w 55"/>
                <a:gd name="T33" fmla="*/ 271 h 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71">
                  <a:moveTo>
                    <a:pt x="28" y="51"/>
                  </a:moveTo>
                  <a:lnTo>
                    <a:pt x="0" y="26"/>
                  </a:lnTo>
                  <a:lnTo>
                    <a:pt x="0" y="271"/>
                  </a:lnTo>
                  <a:lnTo>
                    <a:pt x="55" y="271"/>
                  </a:lnTo>
                  <a:lnTo>
                    <a:pt x="55" y="26"/>
                  </a:lnTo>
                  <a:lnTo>
                    <a:pt x="28" y="0"/>
                  </a:lnTo>
                  <a:lnTo>
                    <a:pt x="55" y="26"/>
                  </a:lnTo>
                  <a:lnTo>
                    <a:pt x="55" y="0"/>
                  </a:lnTo>
                  <a:lnTo>
                    <a:pt x="28" y="0"/>
                  </a:lnTo>
                  <a:lnTo>
                    <a:pt x="28" y="51"/>
                  </a:lnTo>
                  <a:close/>
                </a:path>
              </a:pathLst>
            </a:custGeom>
            <a:solidFill>
              <a:srgbClr val="00FF00"/>
            </a:solidFill>
            <a:ln w="9525">
              <a:solidFill>
                <a:schemeClr val="tx1"/>
              </a:solidFill>
              <a:round/>
              <a:headEnd/>
              <a:tailEnd/>
            </a:ln>
          </p:spPr>
          <p:txBody>
            <a:bodyPr/>
            <a:lstStyle/>
            <a:p>
              <a:endParaRPr lang="en-CA"/>
            </a:p>
          </p:txBody>
        </p:sp>
        <p:sp>
          <p:nvSpPr>
            <p:cNvPr id="66571" name="Freeform 11"/>
            <p:cNvSpPr>
              <a:spLocks noChangeAspect="1"/>
            </p:cNvSpPr>
            <p:nvPr/>
          </p:nvSpPr>
          <p:spPr bwMode="auto">
            <a:xfrm>
              <a:off x="4627" y="3042"/>
              <a:ext cx="22" cy="6"/>
            </a:xfrm>
            <a:custGeom>
              <a:avLst/>
              <a:gdLst>
                <a:gd name="T0" fmla="*/ 0 w 113"/>
                <a:gd name="T1" fmla="*/ 0 h 51"/>
                <a:gd name="T2" fmla="*/ 0 w 113"/>
                <a:gd name="T3" fmla="*/ 0 h 51"/>
                <a:gd name="T4" fmla="*/ 0 w 113"/>
                <a:gd name="T5" fmla="*/ 0 h 51"/>
                <a:gd name="T6" fmla="*/ 0 w 113"/>
                <a:gd name="T7" fmla="*/ 0 h 51"/>
                <a:gd name="T8" fmla="*/ 0 w 113"/>
                <a:gd name="T9" fmla="*/ 0 h 51"/>
                <a:gd name="T10" fmla="*/ 0 w 113"/>
                <a:gd name="T11" fmla="*/ 0 h 51"/>
                <a:gd name="T12" fmla="*/ 0 w 113"/>
                <a:gd name="T13" fmla="*/ 0 h 51"/>
                <a:gd name="T14" fmla="*/ 0 w 113"/>
                <a:gd name="T15" fmla="*/ 0 h 51"/>
                <a:gd name="T16" fmla="*/ 0 w 113"/>
                <a:gd name="T17" fmla="*/ 0 h 51"/>
                <a:gd name="T18" fmla="*/ 0 w 113"/>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51"/>
                <a:gd name="T32" fmla="*/ 113 w 11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51">
                  <a:moveTo>
                    <a:pt x="0" y="32"/>
                  </a:moveTo>
                  <a:lnTo>
                    <a:pt x="26" y="51"/>
                  </a:lnTo>
                  <a:lnTo>
                    <a:pt x="113" y="51"/>
                  </a:lnTo>
                  <a:lnTo>
                    <a:pt x="113" y="0"/>
                  </a:lnTo>
                  <a:lnTo>
                    <a:pt x="26" y="0"/>
                  </a:lnTo>
                  <a:lnTo>
                    <a:pt x="52" y="19"/>
                  </a:lnTo>
                  <a:lnTo>
                    <a:pt x="0" y="32"/>
                  </a:lnTo>
                  <a:lnTo>
                    <a:pt x="4" y="51"/>
                  </a:lnTo>
                  <a:lnTo>
                    <a:pt x="26" y="51"/>
                  </a:lnTo>
                  <a:lnTo>
                    <a:pt x="0" y="32"/>
                  </a:lnTo>
                  <a:close/>
                </a:path>
              </a:pathLst>
            </a:custGeom>
            <a:solidFill>
              <a:srgbClr val="00FF00"/>
            </a:solidFill>
            <a:ln w="9525">
              <a:solidFill>
                <a:schemeClr val="tx1"/>
              </a:solidFill>
              <a:round/>
              <a:headEnd/>
              <a:tailEnd/>
            </a:ln>
          </p:spPr>
          <p:txBody>
            <a:bodyPr/>
            <a:lstStyle/>
            <a:p>
              <a:endParaRPr lang="en-CA"/>
            </a:p>
          </p:txBody>
        </p:sp>
        <p:sp>
          <p:nvSpPr>
            <p:cNvPr id="66572" name="Freeform 12"/>
            <p:cNvSpPr>
              <a:spLocks noChangeAspect="1"/>
            </p:cNvSpPr>
            <p:nvPr/>
          </p:nvSpPr>
          <p:spPr bwMode="auto">
            <a:xfrm>
              <a:off x="4250" y="2942"/>
              <a:ext cx="387" cy="104"/>
            </a:xfrm>
            <a:custGeom>
              <a:avLst/>
              <a:gdLst>
                <a:gd name="T0" fmla="*/ 0 w 1934"/>
                <a:gd name="T1" fmla="*/ 0 h 929"/>
                <a:gd name="T2" fmla="*/ 0 w 1934"/>
                <a:gd name="T3" fmla="*/ 0 h 929"/>
                <a:gd name="T4" fmla="*/ 0 w 1934"/>
                <a:gd name="T5" fmla="*/ 0 h 929"/>
                <a:gd name="T6" fmla="*/ 0 w 1934"/>
                <a:gd name="T7" fmla="*/ 0 h 929"/>
                <a:gd name="T8" fmla="*/ 0 w 1934"/>
                <a:gd name="T9" fmla="*/ 0 h 929"/>
                <a:gd name="T10" fmla="*/ 0 w 1934"/>
                <a:gd name="T11" fmla="*/ 0 h 929"/>
                <a:gd name="T12" fmla="*/ 0 w 1934"/>
                <a:gd name="T13" fmla="*/ 0 h 929"/>
                <a:gd name="T14" fmla="*/ 0 w 1934"/>
                <a:gd name="T15" fmla="*/ 0 h 929"/>
                <a:gd name="T16" fmla="*/ 0 w 1934"/>
                <a:gd name="T17" fmla="*/ 0 h 929"/>
                <a:gd name="T18" fmla="*/ 0 w 1934"/>
                <a:gd name="T19" fmla="*/ 0 h 929"/>
                <a:gd name="T20" fmla="*/ 0 w 1934"/>
                <a:gd name="T21" fmla="*/ 0 h 929"/>
                <a:gd name="T22" fmla="*/ 0 w 1934"/>
                <a:gd name="T23" fmla="*/ 0 h 929"/>
                <a:gd name="T24" fmla="*/ 0 w 1934"/>
                <a:gd name="T25" fmla="*/ 0 h 929"/>
                <a:gd name="T26" fmla="*/ 0 w 1934"/>
                <a:gd name="T27" fmla="*/ 0 h 929"/>
                <a:gd name="T28" fmla="*/ 0 w 1934"/>
                <a:gd name="T29" fmla="*/ 0 h 929"/>
                <a:gd name="T30" fmla="*/ 0 w 1934"/>
                <a:gd name="T31" fmla="*/ 0 h 929"/>
                <a:gd name="T32" fmla="*/ 0 w 1934"/>
                <a:gd name="T33" fmla="*/ 0 h 929"/>
                <a:gd name="T34" fmla="*/ 0 w 1934"/>
                <a:gd name="T35" fmla="*/ 0 h 929"/>
                <a:gd name="T36" fmla="*/ 0 w 1934"/>
                <a:gd name="T37" fmla="*/ 0 h 929"/>
                <a:gd name="T38" fmla="*/ 0 w 1934"/>
                <a:gd name="T39" fmla="*/ 0 h 929"/>
                <a:gd name="T40" fmla="*/ 0 w 1934"/>
                <a:gd name="T41" fmla="*/ 0 h 929"/>
                <a:gd name="T42" fmla="*/ 0 w 1934"/>
                <a:gd name="T43" fmla="*/ 0 h 929"/>
                <a:gd name="T44" fmla="*/ 0 w 1934"/>
                <a:gd name="T45" fmla="*/ 0 h 929"/>
                <a:gd name="T46" fmla="*/ 0 w 1934"/>
                <a:gd name="T47" fmla="*/ 0 h 929"/>
                <a:gd name="T48" fmla="*/ 0 w 1934"/>
                <a:gd name="T49" fmla="*/ 0 h 929"/>
                <a:gd name="T50" fmla="*/ 0 w 1934"/>
                <a:gd name="T51" fmla="*/ 0 h 929"/>
                <a:gd name="T52" fmla="*/ 0 w 1934"/>
                <a:gd name="T53" fmla="*/ 0 h 929"/>
                <a:gd name="T54" fmla="*/ 0 w 1934"/>
                <a:gd name="T55" fmla="*/ 0 h 929"/>
                <a:gd name="T56" fmla="*/ 0 w 1934"/>
                <a:gd name="T57" fmla="*/ 0 h 929"/>
                <a:gd name="T58" fmla="*/ 0 w 1934"/>
                <a:gd name="T59" fmla="*/ 0 h 929"/>
                <a:gd name="T60" fmla="*/ 0 w 1934"/>
                <a:gd name="T61" fmla="*/ 0 h 929"/>
                <a:gd name="T62" fmla="*/ 0 w 1934"/>
                <a:gd name="T63" fmla="*/ 0 h 929"/>
                <a:gd name="T64" fmla="*/ 0 w 1934"/>
                <a:gd name="T65" fmla="*/ 0 h 929"/>
                <a:gd name="T66" fmla="*/ 0 w 1934"/>
                <a:gd name="T67" fmla="*/ 0 h 929"/>
                <a:gd name="T68" fmla="*/ 0 w 1934"/>
                <a:gd name="T69" fmla="*/ 0 h 929"/>
                <a:gd name="T70" fmla="*/ 0 w 1934"/>
                <a:gd name="T71" fmla="*/ 0 h 9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34"/>
                <a:gd name="T109" fmla="*/ 0 h 929"/>
                <a:gd name="T110" fmla="*/ 1934 w 1934"/>
                <a:gd name="T111" fmla="*/ 929 h 9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34" h="929">
                  <a:moveTo>
                    <a:pt x="21" y="891"/>
                  </a:moveTo>
                  <a:lnTo>
                    <a:pt x="48" y="877"/>
                  </a:lnTo>
                  <a:lnTo>
                    <a:pt x="80" y="822"/>
                  </a:lnTo>
                  <a:lnTo>
                    <a:pt x="114" y="767"/>
                  </a:lnTo>
                  <a:lnTo>
                    <a:pt x="154" y="710"/>
                  </a:lnTo>
                  <a:lnTo>
                    <a:pt x="199" y="651"/>
                  </a:lnTo>
                  <a:lnTo>
                    <a:pt x="247" y="591"/>
                  </a:lnTo>
                  <a:lnTo>
                    <a:pt x="298" y="533"/>
                  </a:lnTo>
                  <a:lnTo>
                    <a:pt x="352" y="475"/>
                  </a:lnTo>
                  <a:lnTo>
                    <a:pt x="409" y="419"/>
                  </a:lnTo>
                  <a:lnTo>
                    <a:pt x="469" y="364"/>
                  </a:lnTo>
                  <a:lnTo>
                    <a:pt x="531" y="312"/>
                  </a:lnTo>
                  <a:lnTo>
                    <a:pt x="595" y="264"/>
                  </a:lnTo>
                  <a:lnTo>
                    <a:pt x="660" y="219"/>
                  </a:lnTo>
                  <a:lnTo>
                    <a:pt x="727" y="177"/>
                  </a:lnTo>
                  <a:lnTo>
                    <a:pt x="795" y="141"/>
                  </a:lnTo>
                  <a:lnTo>
                    <a:pt x="864" y="110"/>
                  </a:lnTo>
                  <a:lnTo>
                    <a:pt x="933" y="86"/>
                  </a:lnTo>
                  <a:lnTo>
                    <a:pt x="1002" y="66"/>
                  </a:lnTo>
                  <a:lnTo>
                    <a:pt x="1070" y="55"/>
                  </a:lnTo>
                  <a:lnTo>
                    <a:pt x="1139" y="51"/>
                  </a:lnTo>
                  <a:lnTo>
                    <a:pt x="1206" y="55"/>
                  </a:lnTo>
                  <a:lnTo>
                    <a:pt x="1272" y="66"/>
                  </a:lnTo>
                  <a:lnTo>
                    <a:pt x="1336" y="87"/>
                  </a:lnTo>
                  <a:lnTo>
                    <a:pt x="1400" y="116"/>
                  </a:lnTo>
                  <a:lnTo>
                    <a:pt x="1464" y="158"/>
                  </a:lnTo>
                  <a:lnTo>
                    <a:pt x="1524" y="209"/>
                  </a:lnTo>
                  <a:lnTo>
                    <a:pt x="1583" y="273"/>
                  </a:lnTo>
                  <a:lnTo>
                    <a:pt x="1641" y="346"/>
                  </a:lnTo>
                  <a:lnTo>
                    <a:pt x="1695" y="436"/>
                  </a:lnTo>
                  <a:lnTo>
                    <a:pt x="1747" y="537"/>
                  </a:lnTo>
                  <a:lnTo>
                    <a:pt x="1795" y="652"/>
                  </a:lnTo>
                  <a:lnTo>
                    <a:pt x="1841" y="783"/>
                  </a:lnTo>
                  <a:lnTo>
                    <a:pt x="1882" y="929"/>
                  </a:lnTo>
                  <a:lnTo>
                    <a:pt x="1934" y="916"/>
                  </a:lnTo>
                  <a:lnTo>
                    <a:pt x="1893" y="769"/>
                  </a:lnTo>
                  <a:lnTo>
                    <a:pt x="1847" y="636"/>
                  </a:lnTo>
                  <a:lnTo>
                    <a:pt x="1797" y="516"/>
                  </a:lnTo>
                  <a:lnTo>
                    <a:pt x="1743" y="411"/>
                  </a:lnTo>
                  <a:lnTo>
                    <a:pt x="1686" y="320"/>
                  </a:lnTo>
                  <a:lnTo>
                    <a:pt x="1627" y="240"/>
                  </a:lnTo>
                  <a:lnTo>
                    <a:pt x="1563" y="173"/>
                  </a:lnTo>
                  <a:lnTo>
                    <a:pt x="1497" y="117"/>
                  </a:lnTo>
                  <a:lnTo>
                    <a:pt x="1428" y="73"/>
                  </a:lnTo>
                  <a:lnTo>
                    <a:pt x="1358" y="40"/>
                  </a:lnTo>
                  <a:lnTo>
                    <a:pt x="1285" y="17"/>
                  </a:lnTo>
                  <a:lnTo>
                    <a:pt x="1212" y="4"/>
                  </a:lnTo>
                  <a:lnTo>
                    <a:pt x="1139" y="0"/>
                  </a:lnTo>
                  <a:lnTo>
                    <a:pt x="1064" y="4"/>
                  </a:lnTo>
                  <a:lnTo>
                    <a:pt x="989" y="17"/>
                  </a:lnTo>
                  <a:lnTo>
                    <a:pt x="916" y="36"/>
                  </a:lnTo>
                  <a:lnTo>
                    <a:pt x="842" y="63"/>
                  </a:lnTo>
                  <a:lnTo>
                    <a:pt x="771" y="96"/>
                  </a:lnTo>
                  <a:lnTo>
                    <a:pt x="699" y="134"/>
                  </a:lnTo>
                  <a:lnTo>
                    <a:pt x="630" y="176"/>
                  </a:lnTo>
                  <a:lnTo>
                    <a:pt x="562" y="223"/>
                  </a:lnTo>
                  <a:lnTo>
                    <a:pt x="496" y="273"/>
                  </a:lnTo>
                  <a:lnTo>
                    <a:pt x="432" y="327"/>
                  </a:lnTo>
                  <a:lnTo>
                    <a:pt x="370" y="382"/>
                  </a:lnTo>
                  <a:lnTo>
                    <a:pt x="313" y="441"/>
                  </a:lnTo>
                  <a:lnTo>
                    <a:pt x="256" y="500"/>
                  </a:lnTo>
                  <a:lnTo>
                    <a:pt x="203" y="560"/>
                  </a:lnTo>
                  <a:lnTo>
                    <a:pt x="156" y="621"/>
                  </a:lnTo>
                  <a:lnTo>
                    <a:pt x="109" y="681"/>
                  </a:lnTo>
                  <a:lnTo>
                    <a:pt x="69" y="740"/>
                  </a:lnTo>
                  <a:lnTo>
                    <a:pt x="32" y="798"/>
                  </a:lnTo>
                  <a:lnTo>
                    <a:pt x="0" y="854"/>
                  </a:lnTo>
                  <a:lnTo>
                    <a:pt x="28" y="840"/>
                  </a:lnTo>
                  <a:lnTo>
                    <a:pt x="21" y="891"/>
                  </a:lnTo>
                  <a:lnTo>
                    <a:pt x="39" y="893"/>
                  </a:lnTo>
                  <a:lnTo>
                    <a:pt x="48" y="877"/>
                  </a:lnTo>
                  <a:lnTo>
                    <a:pt x="21" y="891"/>
                  </a:lnTo>
                  <a:close/>
                </a:path>
              </a:pathLst>
            </a:custGeom>
            <a:solidFill>
              <a:srgbClr val="00FF00"/>
            </a:solidFill>
            <a:ln w="9525">
              <a:solidFill>
                <a:schemeClr val="tx1"/>
              </a:solidFill>
              <a:round/>
              <a:headEnd/>
              <a:tailEnd/>
            </a:ln>
          </p:spPr>
          <p:txBody>
            <a:bodyPr/>
            <a:lstStyle/>
            <a:p>
              <a:endParaRPr lang="en-CA"/>
            </a:p>
          </p:txBody>
        </p:sp>
        <p:sp>
          <p:nvSpPr>
            <p:cNvPr id="66573" name="Freeform 13"/>
            <p:cNvSpPr>
              <a:spLocks noChangeAspect="1"/>
            </p:cNvSpPr>
            <p:nvPr/>
          </p:nvSpPr>
          <p:spPr bwMode="auto">
            <a:xfrm>
              <a:off x="4211" y="3033"/>
              <a:ext cx="45" cy="8"/>
            </a:xfrm>
            <a:custGeom>
              <a:avLst/>
              <a:gdLst>
                <a:gd name="T0" fmla="*/ 0 w 224"/>
                <a:gd name="T1" fmla="*/ 0 h 75"/>
                <a:gd name="T2" fmla="*/ 0 w 224"/>
                <a:gd name="T3" fmla="*/ 0 h 75"/>
                <a:gd name="T4" fmla="*/ 0 w 224"/>
                <a:gd name="T5" fmla="*/ 0 h 75"/>
                <a:gd name="T6" fmla="*/ 0 w 224"/>
                <a:gd name="T7" fmla="*/ 0 h 75"/>
                <a:gd name="T8" fmla="*/ 0 w 224"/>
                <a:gd name="T9" fmla="*/ 0 h 75"/>
                <a:gd name="T10" fmla="*/ 0 w 224"/>
                <a:gd name="T11" fmla="*/ 0 h 75"/>
                <a:gd name="T12" fmla="*/ 0 w 224"/>
                <a:gd name="T13" fmla="*/ 0 h 75"/>
                <a:gd name="T14" fmla="*/ 0 w 224"/>
                <a:gd name="T15" fmla="*/ 0 h 75"/>
                <a:gd name="T16" fmla="*/ 0 w 224"/>
                <a:gd name="T17" fmla="*/ 0 h 75"/>
                <a:gd name="T18" fmla="*/ 0 w 224"/>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4"/>
                <a:gd name="T31" fmla="*/ 0 h 75"/>
                <a:gd name="T32" fmla="*/ 224 w 224"/>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4" h="75">
                  <a:moveTo>
                    <a:pt x="41" y="43"/>
                  </a:moveTo>
                  <a:lnTo>
                    <a:pt x="17" y="52"/>
                  </a:lnTo>
                  <a:lnTo>
                    <a:pt x="217" y="75"/>
                  </a:lnTo>
                  <a:lnTo>
                    <a:pt x="224" y="24"/>
                  </a:lnTo>
                  <a:lnTo>
                    <a:pt x="24" y="1"/>
                  </a:lnTo>
                  <a:lnTo>
                    <a:pt x="0" y="10"/>
                  </a:lnTo>
                  <a:lnTo>
                    <a:pt x="24" y="1"/>
                  </a:lnTo>
                  <a:lnTo>
                    <a:pt x="10" y="0"/>
                  </a:lnTo>
                  <a:lnTo>
                    <a:pt x="0" y="10"/>
                  </a:lnTo>
                  <a:lnTo>
                    <a:pt x="41" y="43"/>
                  </a:lnTo>
                  <a:close/>
                </a:path>
              </a:pathLst>
            </a:custGeom>
            <a:solidFill>
              <a:srgbClr val="00FF00"/>
            </a:solidFill>
            <a:ln w="9525">
              <a:solidFill>
                <a:schemeClr val="tx1"/>
              </a:solidFill>
              <a:round/>
              <a:headEnd/>
              <a:tailEnd/>
            </a:ln>
          </p:spPr>
          <p:txBody>
            <a:bodyPr/>
            <a:lstStyle/>
            <a:p>
              <a:endParaRPr lang="en-CA"/>
            </a:p>
          </p:txBody>
        </p:sp>
        <p:sp>
          <p:nvSpPr>
            <p:cNvPr id="66574" name="Freeform 14"/>
            <p:cNvSpPr>
              <a:spLocks noChangeAspect="1"/>
            </p:cNvSpPr>
            <p:nvPr/>
          </p:nvSpPr>
          <p:spPr bwMode="auto">
            <a:xfrm>
              <a:off x="4169" y="3034"/>
              <a:ext cx="50" cy="29"/>
            </a:xfrm>
            <a:custGeom>
              <a:avLst/>
              <a:gdLst>
                <a:gd name="T0" fmla="*/ 0 w 254"/>
                <a:gd name="T1" fmla="*/ 0 h 259"/>
                <a:gd name="T2" fmla="*/ 0 w 254"/>
                <a:gd name="T3" fmla="*/ 0 h 259"/>
                <a:gd name="T4" fmla="*/ 0 w 254"/>
                <a:gd name="T5" fmla="*/ 0 h 259"/>
                <a:gd name="T6" fmla="*/ 0 w 254"/>
                <a:gd name="T7" fmla="*/ 0 h 259"/>
                <a:gd name="T8" fmla="*/ 0 w 254"/>
                <a:gd name="T9" fmla="*/ 0 h 259"/>
                <a:gd name="T10" fmla="*/ 0 w 254"/>
                <a:gd name="T11" fmla="*/ 0 h 259"/>
                <a:gd name="T12" fmla="*/ 0 w 254"/>
                <a:gd name="T13" fmla="*/ 0 h 259"/>
                <a:gd name="T14" fmla="*/ 0 w 254"/>
                <a:gd name="T15" fmla="*/ 0 h 259"/>
                <a:gd name="T16" fmla="*/ 0 w 254"/>
                <a:gd name="T17" fmla="*/ 0 h 259"/>
                <a:gd name="T18" fmla="*/ 0 w 254"/>
                <a:gd name="T19" fmla="*/ 0 h 2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59"/>
                <a:gd name="T32" fmla="*/ 254 w 254"/>
                <a:gd name="T33" fmla="*/ 259 h 2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59">
                  <a:moveTo>
                    <a:pt x="55" y="243"/>
                  </a:moveTo>
                  <a:lnTo>
                    <a:pt x="48" y="259"/>
                  </a:lnTo>
                  <a:lnTo>
                    <a:pt x="254" y="33"/>
                  </a:lnTo>
                  <a:lnTo>
                    <a:pt x="213" y="0"/>
                  </a:lnTo>
                  <a:lnTo>
                    <a:pt x="7" y="227"/>
                  </a:lnTo>
                  <a:lnTo>
                    <a:pt x="0" y="243"/>
                  </a:lnTo>
                  <a:lnTo>
                    <a:pt x="7" y="227"/>
                  </a:lnTo>
                  <a:lnTo>
                    <a:pt x="0" y="234"/>
                  </a:lnTo>
                  <a:lnTo>
                    <a:pt x="0" y="243"/>
                  </a:lnTo>
                  <a:lnTo>
                    <a:pt x="55" y="243"/>
                  </a:lnTo>
                  <a:close/>
                </a:path>
              </a:pathLst>
            </a:custGeom>
            <a:solidFill>
              <a:srgbClr val="00FF00"/>
            </a:solidFill>
            <a:ln w="9525">
              <a:solidFill>
                <a:schemeClr val="tx1"/>
              </a:solidFill>
              <a:round/>
              <a:headEnd/>
              <a:tailEnd/>
            </a:ln>
          </p:spPr>
          <p:txBody>
            <a:bodyPr/>
            <a:lstStyle/>
            <a:p>
              <a:endParaRPr lang="en-CA"/>
            </a:p>
          </p:txBody>
        </p:sp>
        <p:sp>
          <p:nvSpPr>
            <p:cNvPr id="66575" name="Freeform 15"/>
            <p:cNvSpPr>
              <a:spLocks noChangeAspect="1"/>
            </p:cNvSpPr>
            <p:nvPr/>
          </p:nvSpPr>
          <p:spPr bwMode="auto">
            <a:xfrm>
              <a:off x="4126" y="3061"/>
              <a:ext cx="54" cy="32"/>
            </a:xfrm>
            <a:custGeom>
              <a:avLst/>
              <a:gdLst>
                <a:gd name="T0" fmla="*/ 0 w 266"/>
                <a:gd name="T1" fmla="*/ 0 h 289"/>
                <a:gd name="T2" fmla="*/ 0 w 266"/>
                <a:gd name="T3" fmla="*/ 0 h 289"/>
                <a:gd name="T4" fmla="*/ 0 w 266"/>
                <a:gd name="T5" fmla="*/ 0 h 289"/>
                <a:gd name="T6" fmla="*/ 0 w 266"/>
                <a:gd name="T7" fmla="*/ 0 h 289"/>
                <a:gd name="T8" fmla="*/ 0 w 266"/>
                <a:gd name="T9" fmla="*/ 0 h 289"/>
                <a:gd name="T10" fmla="*/ 0 w 266"/>
                <a:gd name="T11" fmla="*/ 0 h 289"/>
                <a:gd name="T12" fmla="*/ 0 w 266"/>
                <a:gd name="T13" fmla="*/ 0 h 289"/>
                <a:gd name="T14" fmla="*/ 0 w 266"/>
                <a:gd name="T15" fmla="*/ 0 h 289"/>
                <a:gd name="T16" fmla="*/ 0 w 266"/>
                <a:gd name="T17" fmla="*/ 0 h 289"/>
                <a:gd name="T18" fmla="*/ 0 w 266"/>
                <a:gd name="T19" fmla="*/ 0 h 289"/>
                <a:gd name="T20" fmla="*/ 0 w 266"/>
                <a:gd name="T21" fmla="*/ 0 h 289"/>
                <a:gd name="T22" fmla="*/ 0 w 266"/>
                <a:gd name="T23" fmla="*/ 0 h 289"/>
                <a:gd name="T24" fmla="*/ 0 w 266"/>
                <a:gd name="T25" fmla="*/ 0 h 289"/>
                <a:gd name="T26" fmla="*/ 0 w 266"/>
                <a:gd name="T27" fmla="*/ 0 h 289"/>
                <a:gd name="T28" fmla="*/ 0 w 266"/>
                <a:gd name="T29" fmla="*/ 0 h 289"/>
                <a:gd name="T30" fmla="*/ 0 w 266"/>
                <a:gd name="T31" fmla="*/ 0 h 289"/>
                <a:gd name="T32" fmla="*/ 0 w 266"/>
                <a:gd name="T33" fmla="*/ 0 h 289"/>
                <a:gd name="T34" fmla="*/ 0 w 266"/>
                <a:gd name="T35" fmla="*/ 0 h 289"/>
                <a:gd name="T36" fmla="*/ 0 w 266"/>
                <a:gd name="T37" fmla="*/ 0 h 289"/>
                <a:gd name="T38" fmla="*/ 0 w 266"/>
                <a:gd name="T39" fmla="*/ 0 h 289"/>
                <a:gd name="T40" fmla="*/ 0 w 266"/>
                <a:gd name="T41" fmla="*/ 0 h 289"/>
                <a:gd name="T42" fmla="*/ 0 w 266"/>
                <a:gd name="T43" fmla="*/ 0 h 289"/>
                <a:gd name="T44" fmla="*/ 0 w 266"/>
                <a:gd name="T45" fmla="*/ 0 h 289"/>
                <a:gd name="T46" fmla="*/ 0 w 266"/>
                <a:gd name="T47" fmla="*/ 0 h 289"/>
                <a:gd name="T48" fmla="*/ 0 w 266"/>
                <a:gd name="T49" fmla="*/ 0 h 289"/>
                <a:gd name="T50" fmla="*/ 0 w 266"/>
                <a:gd name="T51" fmla="*/ 0 h 289"/>
                <a:gd name="T52" fmla="*/ 0 w 266"/>
                <a:gd name="T53" fmla="*/ 0 h 289"/>
                <a:gd name="T54" fmla="*/ 0 w 266"/>
                <a:gd name="T55" fmla="*/ 0 h 289"/>
                <a:gd name="T56" fmla="*/ 0 w 266"/>
                <a:gd name="T57" fmla="*/ 0 h 289"/>
                <a:gd name="T58" fmla="*/ 0 w 266"/>
                <a:gd name="T59" fmla="*/ 0 h 289"/>
                <a:gd name="T60" fmla="*/ 0 w 266"/>
                <a:gd name="T61" fmla="*/ 0 h 289"/>
                <a:gd name="T62" fmla="*/ 0 w 266"/>
                <a:gd name="T63" fmla="*/ 0 h 289"/>
                <a:gd name="T64" fmla="*/ 0 w 266"/>
                <a:gd name="T65" fmla="*/ 0 h 289"/>
                <a:gd name="T66" fmla="*/ 0 w 266"/>
                <a:gd name="T67" fmla="*/ 0 h 289"/>
                <a:gd name="T68" fmla="*/ 0 w 266"/>
                <a:gd name="T69" fmla="*/ 0 h 289"/>
                <a:gd name="T70" fmla="*/ 0 w 266"/>
                <a:gd name="T71" fmla="*/ 0 h 289"/>
                <a:gd name="T72" fmla="*/ 0 w 266"/>
                <a:gd name="T73" fmla="*/ 0 h 289"/>
                <a:gd name="T74" fmla="*/ 0 w 266"/>
                <a:gd name="T75" fmla="*/ 0 h 289"/>
                <a:gd name="T76" fmla="*/ 0 w 266"/>
                <a:gd name="T77" fmla="*/ 0 h 289"/>
                <a:gd name="T78" fmla="*/ 0 w 266"/>
                <a:gd name="T79" fmla="*/ 0 h 2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6"/>
                <a:gd name="T121" fmla="*/ 0 h 289"/>
                <a:gd name="T122" fmla="*/ 266 w 266"/>
                <a:gd name="T123" fmla="*/ 289 h 2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6" h="289">
                  <a:moveTo>
                    <a:pt x="26" y="237"/>
                  </a:moveTo>
                  <a:lnTo>
                    <a:pt x="54" y="263"/>
                  </a:lnTo>
                  <a:lnTo>
                    <a:pt x="55" y="254"/>
                  </a:lnTo>
                  <a:lnTo>
                    <a:pt x="59" y="242"/>
                  </a:lnTo>
                  <a:lnTo>
                    <a:pt x="69" y="229"/>
                  </a:lnTo>
                  <a:lnTo>
                    <a:pt x="80" y="215"/>
                  </a:lnTo>
                  <a:lnTo>
                    <a:pt x="95" y="200"/>
                  </a:lnTo>
                  <a:lnTo>
                    <a:pt x="113" y="184"/>
                  </a:lnTo>
                  <a:lnTo>
                    <a:pt x="131" y="167"/>
                  </a:lnTo>
                  <a:lnTo>
                    <a:pt x="152" y="150"/>
                  </a:lnTo>
                  <a:lnTo>
                    <a:pt x="171" y="133"/>
                  </a:lnTo>
                  <a:lnTo>
                    <a:pt x="190" y="115"/>
                  </a:lnTo>
                  <a:lnTo>
                    <a:pt x="209" y="99"/>
                  </a:lnTo>
                  <a:lnTo>
                    <a:pt x="227" y="81"/>
                  </a:lnTo>
                  <a:lnTo>
                    <a:pt x="242" y="62"/>
                  </a:lnTo>
                  <a:lnTo>
                    <a:pt x="254" y="43"/>
                  </a:lnTo>
                  <a:lnTo>
                    <a:pt x="262" y="21"/>
                  </a:lnTo>
                  <a:lnTo>
                    <a:pt x="266" y="0"/>
                  </a:lnTo>
                  <a:lnTo>
                    <a:pt x="211" y="0"/>
                  </a:lnTo>
                  <a:lnTo>
                    <a:pt x="210" y="9"/>
                  </a:lnTo>
                  <a:lnTo>
                    <a:pt x="206" y="20"/>
                  </a:lnTo>
                  <a:lnTo>
                    <a:pt x="196" y="34"/>
                  </a:lnTo>
                  <a:lnTo>
                    <a:pt x="185" y="48"/>
                  </a:lnTo>
                  <a:lnTo>
                    <a:pt x="170" y="62"/>
                  </a:lnTo>
                  <a:lnTo>
                    <a:pt x="153" y="79"/>
                  </a:lnTo>
                  <a:lnTo>
                    <a:pt x="134" y="96"/>
                  </a:lnTo>
                  <a:lnTo>
                    <a:pt x="115" y="111"/>
                  </a:lnTo>
                  <a:lnTo>
                    <a:pt x="94" y="130"/>
                  </a:lnTo>
                  <a:lnTo>
                    <a:pt x="76" y="147"/>
                  </a:lnTo>
                  <a:lnTo>
                    <a:pt x="56" y="164"/>
                  </a:lnTo>
                  <a:lnTo>
                    <a:pt x="39" y="182"/>
                  </a:lnTo>
                  <a:lnTo>
                    <a:pt x="24" y="200"/>
                  </a:lnTo>
                  <a:lnTo>
                    <a:pt x="12" y="220"/>
                  </a:lnTo>
                  <a:lnTo>
                    <a:pt x="3" y="241"/>
                  </a:lnTo>
                  <a:lnTo>
                    <a:pt x="0" y="263"/>
                  </a:lnTo>
                  <a:lnTo>
                    <a:pt x="28" y="288"/>
                  </a:lnTo>
                  <a:lnTo>
                    <a:pt x="0" y="263"/>
                  </a:lnTo>
                  <a:lnTo>
                    <a:pt x="0" y="289"/>
                  </a:lnTo>
                  <a:lnTo>
                    <a:pt x="28" y="288"/>
                  </a:lnTo>
                  <a:lnTo>
                    <a:pt x="26" y="237"/>
                  </a:lnTo>
                  <a:close/>
                </a:path>
              </a:pathLst>
            </a:custGeom>
            <a:solidFill>
              <a:srgbClr val="00FF00"/>
            </a:solidFill>
            <a:ln w="9525">
              <a:solidFill>
                <a:schemeClr val="tx1"/>
              </a:solidFill>
              <a:round/>
              <a:headEnd/>
              <a:tailEnd/>
            </a:ln>
          </p:spPr>
          <p:txBody>
            <a:bodyPr/>
            <a:lstStyle/>
            <a:p>
              <a:endParaRPr lang="en-CA"/>
            </a:p>
          </p:txBody>
        </p:sp>
        <p:sp>
          <p:nvSpPr>
            <p:cNvPr id="66576" name="Freeform 16"/>
            <p:cNvSpPr>
              <a:spLocks noChangeAspect="1"/>
            </p:cNvSpPr>
            <p:nvPr/>
          </p:nvSpPr>
          <p:spPr bwMode="auto">
            <a:xfrm>
              <a:off x="4132" y="2948"/>
              <a:ext cx="547" cy="145"/>
            </a:xfrm>
            <a:custGeom>
              <a:avLst/>
              <a:gdLst>
                <a:gd name="T0" fmla="*/ 531 w 547"/>
                <a:gd name="T1" fmla="*/ 135 h 145"/>
                <a:gd name="T2" fmla="*/ 534 w 547"/>
                <a:gd name="T3" fmla="*/ 130 h 145"/>
                <a:gd name="T4" fmla="*/ 458 w 547"/>
                <a:gd name="T5" fmla="*/ 30 h 145"/>
                <a:gd name="T6" fmla="*/ 398 w 547"/>
                <a:gd name="T7" fmla="*/ 6 h 145"/>
                <a:gd name="T8" fmla="*/ 304 w 547"/>
                <a:gd name="T9" fmla="*/ 0 h 145"/>
                <a:gd name="T10" fmla="*/ 84 w 547"/>
                <a:gd name="T11" fmla="*/ 90 h 145"/>
                <a:gd name="T12" fmla="*/ 0 w 547"/>
                <a:gd name="T13" fmla="*/ 145 h 145"/>
                <a:gd name="T14" fmla="*/ 535 w 547"/>
                <a:gd name="T15" fmla="*/ 136 h 145"/>
                <a:gd name="T16" fmla="*/ 539 w 547"/>
                <a:gd name="T17" fmla="*/ 131 h 145"/>
                <a:gd name="T18" fmla="*/ 535 w 547"/>
                <a:gd name="T19" fmla="*/ 136 h 145"/>
                <a:gd name="T20" fmla="*/ 547 w 547"/>
                <a:gd name="T21" fmla="*/ 136 h 145"/>
                <a:gd name="T22" fmla="*/ 539 w 547"/>
                <a:gd name="T23" fmla="*/ 131 h 145"/>
                <a:gd name="T24" fmla="*/ 531 w 547"/>
                <a:gd name="T25" fmla="*/ 135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7"/>
                <a:gd name="T40" fmla="*/ 0 h 145"/>
                <a:gd name="T41" fmla="*/ 547 w 547"/>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7" h="145">
                  <a:moveTo>
                    <a:pt x="531" y="135"/>
                  </a:moveTo>
                  <a:lnTo>
                    <a:pt x="534" y="130"/>
                  </a:lnTo>
                  <a:lnTo>
                    <a:pt x="458" y="30"/>
                  </a:lnTo>
                  <a:lnTo>
                    <a:pt x="398" y="6"/>
                  </a:lnTo>
                  <a:lnTo>
                    <a:pt x="304" y="0"/>
                  </a:lnTo>
                  <a:lnTo>
                    <a:pt x="84" y="90"/>
                  </a:lnTo>
                  <a:lnTo>
                    <a:pt x="0" y="145"/>
                  </a:lnTo>
                  <a:lnTo>
                    <a:pt x="535" y="136"/>
                  </a:lnTo>
                  <a:lnTo>
                    <a:pt x="539" y="131"/>
                  </a:lnTo>
                  <a:lnTo>
                    <a:pt x="535" y="136"/>
                  </a:lnTo>
                  <a:lnTo>
                    <a:pt x="547" y="136"/>
                  </a:lnTo>
                  <a:lnTo>
                    <a:pt x="539" y="131"/>
                  </a:lnTo>
                  <a:lnTo>
                    <a:pt x="531" y="135"/>
                  </a:lnTo>
                  <a:close/>
                </a:path>
              </a:pathLst>
            </a:custGeom>
            <a:solidFill>
              <a:srgbClr val="CC6600"/>
            </a:solidFill>
            <a:ln w="9525">
              <a:solidFill>
                <a:schemeClr val="tx1"/>
              </a:solidFill>
              <a:round/>
              <a:headEnd/>
              <a:tailEnd/>
            </a:ln>
          </p:spPr>
          <p:txBody>
            <a:bodyPr/>
            <a:lstStyle/>
            <a:p>
              <a:endParaRPr lang="en-CA"/>
            </a:p>
          </p:txBody>
        </p:sp>
        <p:sp>
          <p:nvSpPr>
            <p:cNvPr id="66577" name="Freeform 17"/>
            <p:cNvSpPr>
              <a:spLocks noChangeAspect="1"/>
            </p:cNvSpPr>
            <p:nvPr/>
          </p:nvSpPr>
          <p:spPr bwMode="auto">
            <a:xfrm>
              <a:off x="4573" y="2887"/>
              <a:ext cx="21" cy="86"/>
            </a:xfrm>
            <a:custGeom>
              <a:avLst/>
              <a:gdLst>
                <a:gd name="T0" fmla="*/ 0 w 104"/>
                <a:gd name="T1" fmla="*/ 0 h 778"/>
                <a:gd name="T2" fmla="*/ 0 w 104"/>
                <a:gd name="T3" fmla="*/ 0 h 778"/>
                <a:gd name="T4" fmla="*/ 0 w 104"/>
                <a:gd name="T5" fmla="*/ 0 h 778"/>
                <a:gd name="T6" fmla="*/ 0 w 104"/>
                <a:gd name="T7" fmla="*/ 0 h 778"/>
                <a:gd name="T8" fmla="*/ 0 w 104"/>
                <a:gd name="T9" fmla="*/ 0 h 778"/>
                <a:gd name="T10" fmla="*/ 0 w 104"/>
                <a:gd name="T11" fmla="*/ 0 h 778"/>
                <a:gd name="T12" fmla="*/ 0 w 104"/>
                <a:gd name="T13" fmla="*/ 0 h 778"/>
                <a:gd name="T14" fmla="*/ 0 w 104"/>
                <a:gd name="T15" fmla="*/ 0 h 778"/>
                <a:gd name="T16" fmla="*/ 0 w 104"/>
                <a:gd name="T17" fmla="*/ 0 h 778"/>
                <a:gd name="T18" fmla="*/ 0 w 104"/>
                <a:gd name="T19" fmla="*/ 0 h 778"/>
                <a:gd name="T20" fmla="*/ 0 w 104"/>
                <a:gd name="T21" fmla="*/ 0 h 778"/>
                <a:gd name="T22" fmla="*/ 0 w 104"/>
                <a:gd name="T23" fmla="*/ 0 h 778"/>
                <a:gd name="T24" fmla="*/ 0 w 104"/>
                <a:gd name="T25" fmla="*/ 0 h 778"/>
                <a:gd name="T26" fmla="*/ 0 w 104"/>
                <a:gd name="T27" fmla="*/ 0 h 778"/>
                <a:gd name="T28" fmla="*/ 0 w 104"/>
                <a:gd name="T29" fmla="*/ 0 h 778"/>
                <a:gd name="T30" fmla="*/ 0 w 104"/>
                <a:gd name="T31" fmla="*/ 0 h 778"/>
                <a:gd name="T32" fmla="*/ 0 w 104"/>
                <a:gd name="T33" fmla="*/ 0 h 778"/>
                <a:gd name="T34" fmla="*/ 0 w 104"/>
                <a:gd name="T35" fmla="*/ 0 h 778"/>
                <a:gd name="T36" fmla="*/ 0 w 104"/>
                <a:gd name="T37" fmla="*/ 0 h 778"/>
                <a:gd name="T38" fmla="*/ 0 w 104"/>
                <a:gd name="T39" fmla="*/ 0 h 778"/>
                <a:gd name="T40" fmla="*/ 0 w 104"/>
                <a:gd name="T41" fmla="*/ 0 h 778"/>
                <a:gd name="T42" fmla="*/ 0 w 104"/>
                <a:gd name="T43" fmla="*/ 0 h 778"/>
                <a:gd name="T44" fmla="*/ 0 w 104"/>
                <a:gd name="T45" fmla="*/ 0 h 778"/>
                <a:gd name="T46" fmla="*/ 0 w 104"/>
                <a:gd name="T47" fmla="*/ 0 h 778"/>
                <a:gd name="T48" fmla="*/ 0 w 104"/>
                <a:gd name="T49" fmla="*/ 0 h 778"/>
                <a:gd name="T50" fmla="*/ 0 w 104"/>
                <a:gd name="T51" fmla="*/ 0 h 778"/>
                <a:gd name="T52" fmla="*/ 0 w 104"/>
                <a:gd name="T53" fmla="*/ 0 h 778"/>
                <a:gd name="T54" fmla="*/ 0 w 104"/>
                <a:gd name="T55" fmla="*/ 0 h 778"/>
                <a:gd name="T56" fmla="*/ 0 w 104"/>
                <a:gd name="T57" fmla="*/ 0 h 778"/>
                <a:gd name="T58" fmla="*/ 0 w 104"/>
                <a:gd name="T59" fmla="*/ 0 h 778"/>
                <a:gd name="T60" fmla="*/ 0 w 104"/>
                <a:gd name="T61" fmla="*/ 0 h 778"/>
                <a:gd name="T62" fmla="*/ 0 w 104"/>
                <a:gd name="T63" fmla="*/ 0 h 778"/>
                <a:gd name="T64" fmla="*/ 0 w 104"/>
                <a:gd name="T65" fmla="*/ 0 h 778"/>
                <a:gd name="T66" fmla="*/ 0 w 104"/>
                <a:gd name="T67" fmla="*/ 0 h 778"/>
                <a:gd name="T68" fmla="*/ 0 w 104"/>
                <a:gd name="T69" fmla="*/ 0 h 778"/>
                <a:gd name="T70" fmla="*/ 0 w 104"/>
                <a:gd name="T71" fmla="*/ 0 h 7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778"/>
                <a:gd name="T110" fmla="*/ 104 w 104"/>
                <a:gd name="T111" fmla="*/ 778 h 7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778">
                  <a:moveTo>
                    <a:pt x="7" y="0"/>
                  </a:moveTo>
                  <a:lnTo>
                    <a:pt x="0" y="18"/>
                  </a:lnTo>
                  <a:lnTo>
                    <a:pt x="0" y="42"/>
                  </a:lnTo>
                  <a:lnTo>
                    <a:pt x="1" y="68"/>
                  </a:lnTo>
                  <a:lnTo>
                    <a:pt x="2" y="92"/>
                  </a:lnTo>
                  <a:lnTo>
                    <a:pt x="3" y="117"/>
                  </a:lnTo>
                  <a:lnTo>
                    <a:pt x="5" y="141"/>
                  </a:lnTo>
                  <a:lnTo>
                    <a:pt x="6" y="165"/>
                  </a:lnTo>
                  <a:lnTo>
                    <a:pt x="10" y="190"/>
                  </a:lnTo>
                  <a:lnTo>
                    <a:pt x="12" y="212"/>
                  </a:lnTo>
                  <a:lnTo>
                    <a:pt x="14" y="237"/>
                  </a:lnTo>
                  <a:lnTo>
                    <a:pt x="17" y="260"/>
                  </a:lnTo>
                  <a:lnTo>
                    <a:pt x="19" y="284"/>
                  </a:lnTo>
                  <a:lnTo>
                    <a:pt x="23" y="306"/>
                  </a:lnTo>
                  <a:lnTo>
                    <a:pt x="26" y="330"/>
                  </a:lnTo>
                  <a:lnTo>
                    <a:pt x="29" y="352"/>
                  </a:lnTo>
                  <a:lnTo>
                    <a:pt x="31" y="376"/>
                  </a:lnTo>
                  <a:lnTo>
                    <a:pt x="35" y="398"/>
                  </a:lnTo>
                  <a:lnTo>
                    <a:pt x="37" y="422"/>
                  </a:lnTo>
                  <a:lnTo>
                    <a:pt x="40" y="445"/>
                  </a:lnTo>
                  <a:lnTo>
                    <a:pt x="42" y="467"/>
                  </a:lnTo>
                  <a:lnTo>
                    <a:pt x="44" y="490"/>
                  </a:lnTo>
                  <a:lnTo>
                    <a:pt x="46" y="513"/>
                  </a:lnTo>
                  <a:lnTo>
                    <a:pt x="48" y="535"/>
                  </a:lnTo>
                  <a:lnTo>
                    <a:pt x="49" y="559"/>
                  </a:lnTo>
                  <a:lnTo>
                    <a:pt x="50" y="581"/>
                  </a:lnTo>
                  <a:lnTo>
                    <a:pt x="50" y="605"/>
                  </a:lnTo>
                  <a:lnTo>
                    <a:pt x="50" y="629"/>
                  </a:lnTo>
                  <a:lnTo>
                    <a:pt x="50" y="652"/>
                  </a:lnTo>
                  <a:lnTo>
                    <a:pt x="49" y="676"/>
                  </a:lnTo>
                  <a:lnTo>
                    <a:pt x="48" y="698"/>
                  </a:lnTo>
                  <a:lnTo>
                    <a:pt x="45" y="722"/>
                  </a:lnTo>
                  <a:lnTo>
                    <a:pt x="42" y="746"/>
                  </a:lnTo>
                  <a:lnTo>
                    <a:pt x="39" y="770"/>
                  </a:lnTo>
                  <a:lnTo>
                    <a:pt x="93" y="778"/>
                  </a:lnTo>
                  <a:lnTo>
                    <a:pt x="96" y="752"/>
                  </a:lnTo>
                  <a:lnTo>
                    <a:pt x="100" y="728"/>
                  </a:lnTo>
                  <a:lnTo>
                    <a:pt x="102" y="702"/>
                  </a:lnTo>
                  <a:lnTo>
                    <a:pt x="103" y="678"/>
                  </a:lnTo>
                  <a:lnTo>
                    <a:pt x="104" y="652"/>
                  </a:lnTo>
                  <a:lnTo>
                    <a:pt x="104" y="629"/>
                  </a:lnTo>
                  <a:lnTo>
                    <a:pt x="104" y="605"/>
                  </a:lnTo>
                  <a:lnTo>
                    <a:pt x="104" y="581"/>
                  </a:lnTo>
                  <a:lnTo>
                    <a:pt x="103" y="557"/>
                  </a:lnTo>
                  <a:lnTo>
                    <a:pt x="102" y="533"/>
                  </a:lnTo>
                  <a:lnTo>
                    <a:pt x="101" y="509"/>
                  </a:lnTo>
                  <a:lnTo>
                    <a:pt x="99" y="486"/>
                  </a:lnTo>
                  <a:lnTo>
                    <a:pt x="96" y="463"/>
                  </a:lnTo>
                  <a:lnTo>
                    <a:pt x="94" y="439"/>
                  </a:lnTo>
                  <a:lnTo>
                    <a:pt x="91" y="416"/>
                  </a:lnTo>
                  <a:lnTo>
                    <a:pt x="89" y="392"/>
                  </a:lnTo>
                  <a:lnTo>
                    <a:pt x="86" y="370"/>
                  </a:lnTo>
                  <a:lnTo>
                    <a:pt x="83" y="346"/>
                  </a:lnTo>
                  <a:lnTo>
                    <a:pt x="80" y="324"/>
                  </a:lnTo>
                  <a:lnTo>
                    <a:pt x="77" y="300"/>
                  </a:lnTo>
                  <a:lnTo>
                    <a:pt x="74" y="278"/>
                  </a:lnTo>
                  <a:lnTo>
                    <a:pt x="71" y="254"/>
                  </a:lnTo>
                  <a:lnTo>
                    <a:pt x="68" y="231"/>
                  </a:lnTo>
                  <a:lnTo>
                    <a:pt x="66" y="208"/>
                  </a:lnTo>
                  <a:lnTo>
                    <a:pt x="64" y="183"/>
                  </a:lnTo>
                  <a:lnTo>
                    <a:pt x="61" y="161"/>
                  </a:lnTo>
                  <a:lnTo>
                    <a:pt x="59" y="137"/>
                  </a:lnTo>
                  <a:lnTo>
                    <a:pt x="57" y="113"/>
                  </a:lnTo>
                  <a:lnTo>
                    <a:pt x="56" y="90"/>
                  </a:lnTo>
                  <a:lnTo>
                    <a:pt x="55" y="66"/>
                  </a:lnTo>
                  <a:lnTo>
                    <a:pt x="54" y="42"/>
                  </a:lnTo>
                  <a:lnTo>
                    <a:pt x="54" y="18"/>
                  </a:lnTo>
                  <a:lnTo>
                    <a:pt x="46" y="35"/>
                  </a:lnTo>
                  <a:lnTo>
                    <a:pt x="7" y="0"/>
                  </a:lnTo>
                  <a:lnTo>
                    <a:pt x="0" y="7"/>
                  </a:lnTo>
                  <a:lnTo>
                    <a:pt x="0" y="18"/>
                  </a:lnTo>
                  <a:lnTo>
                    <a:pt x="7" y="0"/>
                  </a:lnTo>
                  <a:close/>
                </a:path>
              </a:pathLst>
            </a:custGeom>
            <a:solidFill>
              <a:srgbClr val="00FF00"/>
            </a:solidFill>
            <a:ln w="9525">
              <a:solidFill>
                <a:schemeClr val="tx1"/>
              </a:solidFill>
              <a:round/>
              <a:headEnd/>
              <a:tailEnd/>
            </a:ln>
          </p:spPr>
          <p:txBody>
            <a:bodyPr/>
            <a:lstStyle/>
            <a:p>
              <a:endParaRPr lang="en-CA"/>
            </a:p>
          </p:txBody>
        </p:sp>
        <p:sp>
          <p:nvSpPr>
            <p:cNvPr id="66578" name="Freeform 18"/>
            <p:cNvSpPr>
              <a:spLocks noChangeAspect="1"/>
            </p:cNvSpPr>
            <p:nvPr/>
          </p:nvSpPr>
          <p:spPr bwMode="auto">
            <a:xfrm>
              <a:off x="4575" y="2878"/>
              <a:ext cx="23" cy="13"/>
            </a:xfrm>
            <a:custGeom>
              <a:avLst/>
              <a:gdLst>
                <a:gd name="T0" fmla="*/ 0 w 119"/>
                <a:gd name="T1" fmla="*/ 0 h 110"/>
                <a:gd name="T2" fmla="*/ 0 w 119"/>
                <a:gd name="T3" fmla="*/ 0 h 110"/>
                <a:gd name="T4" fmla="*/ 0 w 119"/>
                <a:gd name="T5" fmla="*/ 0 h 110"/>
                <a:gd name="T6" fmla="*/ 0 w 119"/>
                <a:gd name="T7" fmla="*/ 0 h 110"/>
                <a:gd name="T8" fmla="*/ 0 w 119"/>
                <a:gd name="T9" fmla="*/ 0 h 110"/>
                <a:gd name="T10" fmla="*/ 0 w 119"/>
                <a:gd name="T11" fmla="*/ 0 h 110"/>
                <a:gd name="T12" fmla="*/ 0 60000 65536"/>
                <a:gd name="T13" fmla="*/ 0 60000 65536"/>
                <a:gd name="T14" fmla="*/ 0 60000 65536"/>
                <a:gd name="T15" fmla="*/ 0 60000 65536"/>
                <a:gd name="T16" fmla="*/ 0 60000 65536"/>
                <a:gd name="T17" fmla="*/ 0 60000 65536"/>
                <a:gd name="T18" fmla="*/ 0 w 119"/>
                <a:gd name="T19" fmla="*/ 0 h 110"/>
                <a:gd name="T20" fmla="*/ 119 w 119"/>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19" h="110">
                  <a:moveTo>
                    <a:pt x="99" y="17"/>
                  </a:moveTo>
                  <a:lnTo>
                    <a:pt x="80" y="0"/>
                  </a:lnTo>
                  <a:lnTo>
                    <a:pt x="0" y="75"/>
                  </a:lnTo>
                  <a:lnTo>
                    <a:pt x="39" y="110"/>
                  </a:lnTo>
                  <a:lnTo>
                    <a:pt x="119" y="34"/>
                  </a:lnTo>
                  <a:lnTo>
                    <a:pt x="99" y="17"/>
                  </a:lnTo>
                  <a:close/>
                </a:path>
              </a:pathLst>
            </a:custGeom>
            <a:solidFill>
              <a:srgbClr val="00FF00"/>
            </a:solidFill>
            <a:ln w="9525">
              <a:solidFill>
                <a:schemeClr val="tx1"/>
              </a:solidFill>
              <a:round/>
              <a:headEnd/>
              <a:tailEnd/>
            </a:ln>
          </p:spPr>
          <p:txBody>
            <a:bodyPr/>
            <a:lstStyle/>
            <a:p>
              <a:endParaRPr lang="en-CA"/>
            </a:p>
          </p:txBody>
        </p:sp>
        <p:sp>
          <p:nvSpPr>
            <p:cNvPr id="66579" name="Freeform 19"/>
            <p:cNvSpPr>
              <a:spLocks noChangeAspect="1"/>
            </p:cNvSpPr>
            <p:nvPr/>
          </p:nvSpPr>
          <p:spPr bwMode="auto">
            <a:xfrm>
              <a:off x="4453" y="2890"/>
              <a:ext cx="27" cy="63"/>
            </a:xfrm>
            <a:custGeom>
              <a:avLst/>
              <a:gdLst>
                <a:gd name="T0" fmla="*/ 0 w 133"/>
                <a:gd name="T1" fmla="*/ 0 h 560"/>
                <a:gd name="T2" fmla="*/ 0 w 133"/>
                <a:gd name="T3" fmla="*/ 0 h 560"/>
                <a:gd name="T4" fmla="*/ 0 w 133"/>
                <a:gd name="T5" fmla="*/ 0 h 560"/>
                <a:gd name="T6" fmla="*/ 0 w 133"/>
                <a:gd name="T7" fmla="*/ 0 h 560"/>
                <a:gd name="T8" fmla="*/ 0 w 133"/>
                <a:gd name="T9" fmla="*/ 0 h 560"/>
                <a:gd name="T10" fmla="*/ 0 w 133"/>
                <a:gd name="T11" fmla="*/ 0 h 560"/>
                <a:gd name="T12" fmla="*/ 0 w 133"/>
                <a:gd name="T13" fmla="*/ 0 h 560"/>
                <a:gd name="T14" fmla="*/ 0 w 133"/>
                <a:gd name="T15" fmla="*/ 0 h 560"/>
                <a:gd name="T16" fmla="*/ 0 w 133"/>
                <a:gd name="T17" fmla="*/ 0 h 560"/>
                <a:gd name="T18" fmla="*/ 0 w 133"/>
                <a:gd name="T19" fmla="*/ 0 h 560"/>
                <a:gd name="T20" fmla="*/ 0 w 133"/>
                <a:gd name="T21" fmla="*/ 0 h 560"/>
                <a:gd name="T22" fmla="*/ 0 w 133"/>
                <a:gd name="T23" fmla="*/ 0 h 560"/>
                <a:gd name="T24" fmla="*/ 0 w 133"/>
                <a:gd name="T25" fmla="*/ 0 h 560"/>
                <a:gd name="T26" fmla="*/ 0 w 133"/>
                <a:gd name="T27" fmla="*/ 0 h 560"/>
                <a:gd name="T28" fmla="*/ 0 w 133"/>
                <a:gd name="T29" fmla="*/ 0 h 560"/>
                <a:gd name="T30" fmla="*/ 0 w 133"/>
                <a:gd name="T31" fmla="*/ 0 h 560"/>
                <a:gd name="T32" fmla="*/ 0 w 133"/>
                <a:gd name="T33" fmla="*/ 0 h 560"/>
                <a:gd name="T34" fmla="*/ 0 w 133"/>
                <a:gd name="T35" fmla="*/ 0 h 560"/>
                <a:gd name="T36" fmla="*/ 0 w 133"/>
                <a:gd name="T37" fmla="*/ 0 h 560"/>
                <a:gd name="T38" fmla="*/ 0 w 133"/>
                <a:gd name="T39" fmla="*/ 0 h 560"/>
                <a:gd name="T40" fmla="*/ 0 w 133"/>
                <a:gd name="T41" fmla="*/ 0 h 560"/>
                <a:gd name="T42" fmla="*/ 0 w 133"/>
                <a:gd name="T43" fmla="*/ 0 h 560"/>
                <a:gd name="T44" fmla="*/ 0 w 133"/>
                <a:gd name="T45" fmla="*/ 0 h 560"/>
                <a:gd name="T46" fmla="*/ 0 w 133"/>
                <a:gd name="T47" fmla="*/ 0 h 560"/>
                <a:gd name="T48" fmla="*/ 0 w 133"/>
                <a:gd name="T49" fmla="*/ 0 h 560"/>
                <a:gd name="T50" fmla="*/ 0 w 133"/>
                <a:gd name="T51" fmla="*/ 0 h 560"/>
                <a:gd name="T52" fmla="*/ 0 w 133"/>
                <a:gd name="T53" fmla="*/ 0 h 560"/>
                <a:gd name="T54" fmla="*/ 0 w 133"/>
                <a:gd name="T55" fmla="*/ 0 h 560"/>
                <a:gd name="T56" fmla="*/ 0 w 133"/>
                <a:gd name="T57" fmla="*/ 0 h 560"/>
                <a:gd name="T58" fmla="*/ 0 w 133"/>
                <a:gd name="T59" fmla="*/ 0 h 560"/>
                <a:gd name="T60" fmla="*/ 0 w 133"/>
                <a:gd name="T61" fmla="*/ 0 h 560"/>
                <a:gd name="T62" fmla="*/ 0 w 133"/>
                <a:gd name="T63" fmla="*/ 0 h 560"/>
                <a:gd name="T64" fmla="*/ 0 w 133"/>
                <a:gd name="T65" fmla="*/ 0 h 560"/>
                <a:gd name="T66" fmla="*/ 0 w 133"/>
                <a:gd name="T67" fmla="*/ 0 h 560"/>
                <a:gd name="T68" fmla="*/ 0 w 133"/>
                <a:gd name="T69" fmla="*/ 0 h 560"/>
                <a:gd name="T70" fmla="*/ 0 w 133"/>
                <a:gd name="T71" fmla="*/ 0 h 560"/>
                <a:gd name="T72" fmla="*/ 0 w 133"/>
                <a:gd name="T73" fmla="*/ 0 h 560"/>
                <a:gd name="T74" fmla="*/ 0 w 133"/>
                <a:gd name="T75" fmla="*/ 0 h 560"/>
                <a:gd name="T76" fmla="*/ 0 w 133"/>
                <a:gd name="T77" fmla="*/ 0 h 560"/>
                <a:gd name="T78" fmla="*/ 0 w 133"/>
                <a:gd name="T79" fmla="*/ 0 h 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3"/>
                <a:gd name="T121" fmla="*/ 0 h 560"/>
                <a:gd name="T122" fmla="*/ 133 w 133"/>
                <a:gd name="T123" fmla="*/ 560 h 5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3" h="560">
                  <a:moveTo>
                    <a:pt x="15" y="0"/>
                  </a:moveTo>
                  <a:lnTo>
                    <a:pt x="0" y="23"/>
                  </a:lnTo>
                  <a:lnTo>
                    <a:pt x="0" y="63"/>
                  </a:lnTo>
                  <a:lnTo>
                    <a:pt x="0" y="101"/>
                  </a:lnTo>
                  <a:lnTo>
                    <a:pt x="0" y="136"/>
                  </a:lnTo>
                  <a:lnTo>
                    <a:pt x="1" y="170"/>
                  </a:lnTo>
                  <a:lnTo>
                    <a:pt x="2" y="202"/>
                  </a:lnTo>
                  <a:lnTo>
                    <a:pt x="4" y="232"/>
                  </a:lnTo>
                  <a:lnTo>
                    <a:pt x="6" y="261"/>
                  </a:lnTo>
                  <a:lnTo>
                    <a:pt x="10" y="290"/>
                  </a:lnTo>
                  <a:lnTo>
                    <a:pt x="14" y="319"/>
                  </a:lnTo>
                  <a:lnTo>
                    <a:pt x="19" y="349"/>
                  </a:lnTo>
                  <a:lnTo>
                    <a:pt x="27" y="379"/>
                  </a:lnTo>
                  <a:lnTo>
                    <a:pt x="35" y="411"/>
                  </a:lnTo>
                  <a:lnTo>
                    <a:pt x="44" y="445"/>
                  </a:lnTo>
                  <a:lnTo>
                    <a:pt x="55" y="480"/>
                  </a:lnTo>
                  <a:lnTo>
                    <a:pt x="67" y="518"/>
                  </a:lnTo>
                  <a:lnTo>
                    <a:pt x="81" y="560"/>
                  </a:lnTo>
                  <a:lnTo>
                    <a:pt x="133" y="543"/>
                  </a:lnTo>
                  <a:lnTo>
                    <a:pt x="119" y="503"/>
                  </a:lnTo>
                  <a:lnTo>
                    <a:pt x="107" y="466"/>
                  </a:lnTo>
                  <a:lnTo>
                    <a:pt x="96" y="431"/>
                  </a:lnTo>
                  <a:lnTo>
                    <a:pt x="87" y="399"/>
                  </a:lnTo>
                  <a:lnTo>
                    <a:pt x="79" y="368"/>
                  </a:lnTo>
                  <a:lnTo>
                    <a:pt x="74" y="339"/>
                  </a:lnTo>
                  <a:lnTo>
                    <a:pt x="68" y="311"/>
                  </a:lnTo>
                  <a:lnTo>
                    <a:pt x="64" y="283"/>
                  </a:lnTo>
                  <a:lnTo>
                    <a:pt x="61" y="257"/>
                  </a:lnTo>
                  <a:lnTo>
                    <a:pt x="58" y="228"/>
                  </a:lnTo>
                  <a:lnTo>
                    <a:pt x="56" y="200"/>
                  </a:lnTo>
                  <a:lnTo>
                    <a:pt x="55" y="168"/>
                  </a:lnTo>
                  <a:lnTo>
                    <a:pt x="54" y="136"/>
                  </a:lnTo>
                  <a:lnTo>
                    <a:pt x="54" y="101"/>
                  </a:lnTo>
                  <a:lnTo>
                    <a:pt x="54" y="63"/>
                  </a:lnTo>
                  <a:lnTo>
                    <a:pt x="54" y="23"/>
                  </a:lnTo>
                  <a:lnTo>
                    <a:pt x="39" y="45"/>
                  </a:lnTo>
                  <a:lnTo>
                    <a:pt x="15" y="0"/>
                  </a:lnTo>
                  <a:lnTo>
                    <a:pt x="0" y="7"/>
                  </a:lnTo>
                  <a:lnTo>
                    <a:pt x="0" y="23"/>
                  </a:lnTo>
                  <a:lnTo>
                    <a:pt x="15" y="0"/>
                  </a:lnTo>
                  <a:close/>
                </a:path>
              </a:pathLst>
            </a:custGeom>
            <a:solidFill>
              <a:srgbClr val="00FF00"/>
            </a:solidFill>
            <a:ln w="9525">
              <a:solidFill>
                <a:schemeClr val="tx1"/>
              </a:solidFill>
              <a:round/>
              <a:headEnd/>
              <a:tailEnd/>
            </a:ln>
          </p:spPr>
          <p:txBody>
            <a:bodyPr/>
            <a:lstStyle/>
            <a:p>
              <a:endParaRPr lang="en-CA"/>
            </a:p>
          </p:txBody>
        </p:sp>
        <p:sp>
          <p:nvSpPr>
            <p:cNvPr id="66580" name="Freeform 20"/>
            <p:cNvSpPr>
              <a:spLocks noChangeAspect="1"/>
            </p:cNvSpPr>
            <p:nvPr/>
          </p:nvSpPr>
          <p:spPr bwMode="auto">
            <a:xfrm>
              <a:off x="4456" y="2870"/>
              <a:ext cx="55" cy="25"/>
            </a:xfrm>
            <a:custGeom>
              <a:avLst/>
              <a:gdLst>
                <a:gd name="T0" fmla="*/ 0 w 271"/>
                <a:gd name="T1" fmla="*/ 0 h 230"/>
                <a:gd name="T2" fmla="*/ 0 w 271"/>
                <a:gd name="T3" fmla="*/ 0 h 230"/>
                <a:gd name="T4" fmla="*/ 0 w 271"/>
                <a:gd name="T5" fmla="*/ 0 h 230"/>
                <a:gd name="T6" fmla="*/ 0 w 271"/>
                <a:gd name="T7" fmla="*/ 0 h 230"/>
                <a:gd name="T8" fmla="*/ 0 w 271"/>
                <a:gd name="T9" fmla="*/ 0 h 230"/>
                <a:gd name="T10" fmla="*/ 0 w 271"/>
                <a:gd name="T11" fmla="*/ 0 h 230"/>
                <a:gd name="T12" fmla="*/ 0 w 271"/>
                <a:gd name="T13" fmla="*/ 0 h 230"/>
                <a:gd name="T14" fmla="*/ 0 w 271"/>
                <a:gd name="T15" fmla="*/ 0 h 230"/>
                <a:gd name="T16" fmla="*/ 0 w 271"/>
                <a:gd name="T17" fmla="*/ 0 h 230"/>
                <a:gd name="T18" fmla="*/ 0 w 271"/>
                <a:gd name="T19" fmla="*/ 0 h 230"/>
                <a:gd name="T20" fmla="*/ 0 w 271"/>
                <a:gd name="T21" fmla="*/ 0 h 230"/>
                <a:gd name="T22" fmla="*/ 0 w 271"/>
                <a:gd name="T23" fmla="*/ 0 h 230"/>
                <a:gd name="T24" fmla="*/ 0 w 271"/>
                <a:gd name="T25" fmla="*/ 0 h 230"/>
                <a:gd name="T26" fmla="*/ 0 w 271"/>
                <a:gd name="T27" fmla="*/ 0 h 230"/>
                <a:gd name="T28" fmla="*/ 0 w 271"/>
                <a:gd name="T29" fmla="*/ 0 h 230"/>
                <a:gd name="T30" fmla="*/ 0 w 271"/>
                <a:gd name="T31" fmla="*/ 0 h 230"/>
                <a:gd name="T32" fmla="*/ 0 w 271"/>
                <a:gd name="T33" fmla="*/ 0 h 230"/>
                <a:gd name="T34" fmla="*/ 0 w 271"/>
                <a:gd name="T35" fmla="*/ 0 h 230"/>
                <a:gd name="T36" fmla="*/ 0 w 271"/>
                <a:gd name="T37" fmla="*/ 0 h 230"/>
                <a:gd name="T38" fmla="*/ 0 w 271"/>
                <a:gd name="T39" fmla="*/ 0 h 230"/>
                <a:gd name="T40" fmla="*/ 0 w 271"/>
                <a:gd name="T41" fmla="*/ 0 h 230"/>
                <a:gd name="T42" fmla="*/ 0 w 271"/>
                <a:gd name="T43" fmla="*/ 0 h 230"/>
                <a:gd name="T44" fmla="*/ 0 w 271"/>
                <a:gd name="T45" fmla="*/ 0 h 230"/>
                <a:gd name="T46" fmla="*/ 0 w 271"/>
                <a:gd name="T47" fmla="*/ 0 h 230"/>
                <a:gd name="T48" fmla="*/ 0 w 271"/>
                <a:gd name="T49" fmla="*/ 0 h 230"/>
                <a:gd name="T50" fmla="*/ 0 w 271"/>
                <a:gd name="T51" fmla="*/ 0 h 230"/>
                <a:gd name="T52" fmla="*/ 0 w 271"/>
                <a:gd name="T53" fmla="*/ 0 h 230"/>
                <a:gd name="T54" fmla="*/ 0 w 271"/>
                <a:gd name="T55" fmla="*/ 0 h 230"/>
                <a:gd name="T56" fmla="*/ 0 w 271"/>
                <a:gd name="T57" fmla="*/ 0 h 230"/>
                <a:gd name="T58" fmla="*/ 0 w 271"/>
                <a:gd name="T59" fmla="*/ 0 h 230"/>
                <a:gd name="T60" fmla="*/ 0 w 271"/>
                <a:gd name="T61" fmla="*/ 0 h 230"/>
                <a:gd name="T62" fmla="*/ 0 w 271"/>
                <a:gd name="T63" fmla="*/ 0 h 230"/>
                <a:gd name="T64" fmla="*/ 0 w 271"/>
                <a:gd name="T65" fmla="*/ 0 h 230"/>
                <a:gd name="T66" fmla="*/ 0 w 271"/>
                <a:gd name="T67" fmla="*/ 0 h 230"/>
                <a:gd name="T68" fmla="*/ 0 w 271"/>
                <a:gd name="T69" fmla="*/ 0 h 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1"/>
                <a:gd name="T106" fmla="*/ 0 h 230"/>
                <a:gd name="T107" fmla="*/ 271 w 271"/>
                <a:gd name="T108" fmla="*/ 230 h 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1" h="230">
                  <a:moveTo>
                    <a:pt x="232" y="0"/>
                  </a:moveTo>
                  <a:lnTo>
                    <a:pt x="224" y="8"/>
                  </a:lnTo>
                  <a:lnTo>
                    <a:pt x="214" y="17"/>
                  </a:lnTo>
                  <a:lnTo>
                    <a:pt x="203" y="28"/>
                  </a:lnTo>
                  <a:lnTo>
                    <a:pt x="190" y="40"/>
                  </a:lnTo>
                  <a:lnTo>
                    <a:pt x="176" y="53"/>
                  </a:lnTo>
                  <a:lnTo>
                    <a:pt x="161" y="66"/>
                  </a:lnTo>
                  <a:lnTo>
                    <a:pt x="145" y="80"/>
                  </a:lnTo>
                  <a:lnTo>
                    <a:pt x="129" y="93"/>
                  </a:lnTo>
                  <a:lnTo>
                    <a:pt x="112" y="107"/>
                  </a:lnTo>
                  <a:lnTo>
                    <a:pt x="96" y="122"/>
                  </a:lnTo>
                  <a:lnTo>
                    <a:pt x="78" y="135"/>
                  </a:lnTo>
                  <a:lnTo>
                    <a:pt x="62" y="147"/>
                  </a:lnTo>
                  <a:lnTo>
                    <a:pt x="46" y="157"/>
                  </a:lnTo>
                  <a:lnTo>
                    <a:pt x="29" y="169"/>
                  </a:lnTo>
                  <a:lnTo>
                    <a:pt x="13" y="178"/>
                  </a:lnTo>
                  <a:lnTo>
                    <a:pt x="0" y="185"/>
                  </a:lnTo>
                  <a:lnTo>
                    <a:pt x="24" y="230"/>
                  </a:lnTo>
                  <a:lnTo>
                    <a:pt x="41" y="221"/>
                  </a:lnTo>
                  <a:lnTo>
                    <a:pt x="58" y="212"/>
                  </a:lnTo>
                  <a:lnTo>
                    <a:pt x="76" y="200"/>
                  </a:lnTo>
                  <a:lnTo>
                    <a:pt x="94" y="188"/>
                  </a:lnTo>
                  <a:lnTo>
                    <a:pt x="113" y="174"/>
                  </a:lnTo>
                  <a:lnTo>
                    <a:pt x="130" y="160"/>
                  </a:lnTo>
                  <a:lnTo>
                    <a:pt x="149" y="146"/>
                  </a:lnTo>
                  <a:lnTo>
                    <a:pt x="164" y="132"/>
                  </a:lnTo>
                  <a:lnTo>
                    <a:pt x="182" y="119"/>
                  </a:lnTo>
                  <a:lnTo>
                    <a:pt x="198" y="103"/>
                  </a:lnTo>
                  <a:lnTo>
                    <a:pt x="213" y="90"/>
                  </a:lnTo>
                  <a:lnTo>
                    <a:pt x="227" y="77"/>
                  </a:lnTo>
                  <a:lnTo>
                    <a:pt x="240" y="65"/>
                  </a:lnTo>
                  <a:lnTo>
                    <a:pt x="253" y="54"/>
                  </a:lnTo>
                  <a:lnTo>
                    <a:pt x="263" y="45"/>
                  </a:lnTo>
                  <a:lnTo>
                    <a:pt x="271" y="37"/>
                  </a:lnTo>
                  <a:lnTo>
                    <a:pt x="232" y="0"/>
                  </a:lnTo>
                  <a:close/>
                </a:path>
              </a:pathLst>
            </a:custGeom>
            <a:solidFill>
              <a:srgbClr val="00FF00"/>
            </a:solidFill>
            <a:ln w="9525">
              <a:solidFill>
                <a:schemeClr val="tx1"/>
              </a:solidFill>
              <a:round/>
              <a:headEnd/>
              <a:tailEnd/>
            </a:ln>
          </p:spPr>
          <p:txBody>
            <a:bodyPr/>
            <a:lstStyle/>
            <a:p>
              <a:endParaRPr lang="en-CA"/>
            </a:p>
          </p:txBody>
        </p:sp>
        <p:sp>
          <p:nvSpPr>
            <p:cNvPr id="66581" name="Freeform 21"/>
            <p:cNvSpPr>
              <a:spLocks noChangeAspect="1"/>
            </p:cNvSpPr>
            <p:nvPr/>
          </p:nvSpPr>
          <p:spPr bwMode="auto">
            <a:xfrm>
              <a:off x="4517" y="2885"/>
              <a:ext cx="27" cy="63"/>
            </a:xfrm>
            <a:custGeom>
              <a:avLst/>
              <a:gdLst>
                <a:gd name="T0" fmla="*/ 0 w 134"/>
                <a:gd name="T1" fmla="*/ 0 h 567"/>
                <a:gd name="T2" fmla="*/ 0 w 134"/>
                <a:gd name="T3" fmla="*/ 0 h 567"/>
                <a:gd name="T4" fmla="*/ 0 w 134"/>
                <a:gd name="T5" fmla="*/ 0 h 567"/>
                <a:gd name="T6" fmla="*/ 0 w 134"/>
                <a:gd name="T7" fmla="*/ 0 h 567"/>
                <a:gd name="T8" fmla="*/ 0 w 134"/>
                <a:gd name="T9" fmla="*/ 0 h 567"/>
                <a:gd name="T10" fmla="*/ 0 w 134"/>
                <a:gd name="T11" fmla="*/ 0 h 567"/>
                <a:gd name="T12" fmla="*/ 0 w 134"/>
                <a:gd name="T13" fmla="*/ 0 h 567"/>
                <a:gd name="T14" fmla="*/ 0 w 134"/>
                <a:gd name="T15" fmla="*/ 0 h 567"/>
                <a:gd name="T16" fmla="*/ 0 w 134"/>
                <a:gd name="T17" fmla="*/ 0 h 567"/>
                <a:gd name="T18" fmla="*/ 0 w 134"/>
                <a:gd name="T19" fmla="*/ 0 h 567"/>
                <a:gd name="T20" fmla="*/ 0 w 134"/>
                <a:gd name="T21" fmla="*/ 0 h 567"/>
                <a:gd name="T22" fmla="*/ 0 w 134"/>
                <a:gd name="T23" fmla="*/ 0 h 567"/>
                <a:gd name="T24" fmla="*/ 0 w 134"/>
                <a:gd name="T25" fmla="*/ 0 h 567"/>
                <a:gd name="T26" fmla="*/ 0 w 134"/>
                <a:gd name="T27" fmla="*/ 0 h 567"/>
                <a:gd name="T28" fmla="*/ 0 w 134"/>
                <a:gd name="T29" fmla="*/ 0 h 567"/>
                <a:gd name="T30" fmla="*/ 0 w 134"/>
                <a:gd name="T31" fmla="*/ 0 h 567"/>
                <a:gd name="T32" fmla="*/ 0 w 134"/>
                <a:gd name="T33" fmla="*/ 0 h 567"/>
                <a:gd name="T34" fmla="*/ 0 w 134"/>
                <a:gd name="T35" fmla="*/ 0 h 567"/>
                <a:gd name="T36" fmla="*/ 0 w 134"/>
                <a:gd name="T37" fmla="*/ 0 h 567"/>
                <a:gd name="T38" fmla="*/ 0 w 134"/>
                <a:gd name="T39" fmla="*/ 0 h 567"/>
                <a:gd name="T40" fmla="*/ 0 w 134"/>
                <a:gd name="T41" fmla="*/ 0 h 567"/>
                <a:gd name="T42" fmla="*/ 0 w 134"/>
                <a:gd name="T43" fmla="*/ 0 h 567"/>
                <a:gd name="T44" fmla="*/ 0 w 134"/>
                <a:gd name="T45" fmla="*/ 0 h 567"/>
                <a:gd name="T46" fmla="*/ 0 w 134"/>
                <a:gd name="T47" fmla="*/ 0 h 567"/>
                <a:gd name="T48" fmla="*/ 0 w 134"/>
                <a:gd name="T49" fmla="*/ 0 h 567"/>
                <a:gd name="T50" fmla="*/ 0 w 134"/>
                <a:gd name="T51" fmla="*/ 0 h 567"/>
                <a:gd name="T52" fmla="*/ 0 w 134"/>
                <a:gd name="T53" fmla="*/ 0 h 567"/>
                <a:gd name="T54" fmla="*/ 0 w 134"/>
                <a:gd name="T55" fmla="*/ 0 h 567"/>
                <a:gd name="T56" fmla="*/ 0 w 134"/>
                <a:gd name="T57" fmla="*/ 0 h 567"/>
                <a:gd name="T58" fmla="*/ 0 w 134"/>
                <a:gd name="T59" fmla="*/ 0 h 567"/>
                <a:gd name="T60" fmla="*/ 0 w 134"/>
                <a:gd name="T61" fmla="*/ 0 h 567"/>
                <a:gd name="T62" fmla="*/ 0 w 134"/>
                <a:gd name="T63" fmla="*/ 0 h 567"/>
                <a:gd name="T64" fmla="*/ 0 w 134"/>
                <a:gd name="T65" fmla="*/ 0 h 567"/>
                <a:gd name="T66" fmla="*/ 0 w 134"/>
                <a:gd name="T67" fmla="*/ 0 h 567"/>
                <a:gd name="T68" fmla="*/ 0 w 134"/>
                <a:gd name="T69" fmla="*/ 0 h 5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67"/>
                <a:gd name="T107" fmla="*/ 134 w 134"/>
                <a:gd name="T108" fmla="*/ 567 h 5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67">
                  <a:moveTo>
                    <a:pt x="80" y="0"/>
                  </a:moveTo>
                  <a:lnTo>
                    <a:pt x="79" y="28"/>
                  </a:lnTo>
                  <a:lnTo>
                    <a:pt x="77" y="58"/>
                  </a:lnTo>
                  <a:lnTo>
                    <a:pt x="73" y="89"/>
                  </a:lnTo>
                  <a:lnTo>
                    <a:pt x="67" y="122"/>
                  </a:lnTo>
                  <a:lnTo>
                    <a:pt x="62" y="156"/>
                  </a:lnTo>
                  <a:lnTo>
                    <a:pt x="55" y="192"/>
                  </a:lnTo>
                  <a:lnTo>
                    <a:pt x="48" y="227"/>
                  </a:lnTo>
                  <a:lnTo>
                    <a:pt x="40" y="264"/>
                  </a:lnTo>
                  <a:lnTo>
                    <a:pt x="32" y="302"/>
                  </a:lnTo>
                  <a:lnTo>
                    <a:pt x="25" y="340"/>
                  </a:lnTo>
                  <a:lnTo>
                    <a:pt x="18" y="377"/>
                  </a:lnTo>
                  <a:lnTo>
                    <a:pt x="13" y="416"/>
                  </a:lnTo>
                  <a:lnTo>
                    <a:pt x="7" y="454"/>
                  </a:lnTo>
                  <a:lnTo>
                    <a:pt x="3" y="492"/>
                  </a:lnTo>
                  <a:lnTo>
                    <a:pt x="1" y="530"/>
                  </a:lnTo>
                  <a:lnTo>
                    <a:pt x="0" y="567"/>
                  </a:lnTo>
                  <a:lnTo>
                    <a:pt x="54" y="567"/>
                  </a:lnTo>
                  <a:lnTo>
                    <a:pt x="55" y="532"/>
                  </a:lnTo>
                  <a:lnTo>
                    <a:pt x="57" y="496"/>
                  </a:lnTo>
                  <a:lnTo>
                    <a:pt x="62" y="460"/>
                  </a:lnTo>
                  <a:lnTo>
                    <a:pt x="67" y="422"/>
                  </a:lnTo>
                  <a:lnTo>
                    <a:pt x="73" y="386"/>
                  </a:lnTo>
                  <a:lnTo>
                    <a:pt x="79" y="348"/>
                  </a:lnTo>
                  <a:lnTo>
                    <a:pt x="87" y="312"/>
                  </a:lnTo>
                  <a:lnTo>
                    <a:pt x="94" y="274"/>
                  </a:lnTo>
                  <a:lnTo>
                    <a:pt x="102" y="237"/>
                  </a:lnTo>
                  <a:lnTo>
                    <a:pt x="109" y="200"/>
                  </a:lnTo>
                  <a:lnTo>
                    <a:pt x="116" y="165"/>
                  </a:lnTo>
                  <a:lnTo>
                    <a:pt x="121" y="130"/>
                  </a:lnTo>
                  <a:lnTo>
                    <a:pt x="127" y="95"/>
                  </a:lnTo>
                  <a:lnTo>
                    <a:pt x="131" y="62"/>
                  </a:lnTo>
                  <a:lnTo>
                    <a:pt x="133" y="31"/>
                  </a:lnTo>
                  <a:lnTo>
                    <a:pt x="134" y="0"/>
                  </a:lnTo>
                  <a:lnTo>
                    <a:pt x="80" y="0"/>
                  </a:lnTo>
                  <a:close/>
                </a:path>
              </a:pathLst>
            </a:custGeom>
            <a:solidFill>
              <a:srgbClr val="00FF00"/>
            </a:solidFill>
            <a:ln w="9525">
              <a:solidFill>
                <a:schemeClr val="tx1"/>
              </a:solidFill>
              <a:round/>
              <a:headEnd/>
              <a:tailEnd/>
            </a:ln>
          </p:spPr>
          <p:txBody>
            <a:bodyPr/>
            <a:lstStyle/>
            <a:p>
              <a:endParaRPr lang="en-CA"/>
            </a:p>
          </p:txBody>
        </p:sp>
        <p:sp>
          <p:nvSpPr>
            <p:cNvPr id="66582" name="Freeform 22"/>
            <p:cNvSpPr>
              <a:spLocks noChangeAspect="1"/>
            </p:cNvSpPr>
            <p:nvPr/>
          </p:nvSpPr>
          <p:spPr bwMode="auto">
            <a:xfrm>
              <a:off x="4611" y="2946"/>
              <a:ext cx="21" cy="60"/>
            </a:xfrm>
            <a:custGeom>
              <a:avLst/>
              <a:gdLst>
                <a:gd name="T0" fmla="*/ 0 w 104"/>
                <a:gd name="T1" fmla="*/ 0 h 547"/>
                <a:gd name="T2" fmla="*/ 0 w 104"/>
                <a:gd name="T3" fmla="*/ 0 h 547"/>
                <a:gd name="T4" fmla="*/ 0 w 104"/>
                <a:gd name="T5" fmla="*/ 0 h 547"/>
                <a:gd name="T6" fmla="*/ 0 w 104"/>
                <a:gd name="T7" fmla="*/ 0 h 547"/>
                <a:gd name="T8" fmla="*/ 0 w 104"/>
                <a:gd name="T9" fmla="*/ 0 h 547"/>
                <a:gd name="T10" fmla="*/ 0 w 104"/>
                <a:gd name="T11" fmla="*/ 0 h 547"/>
                <a:gd name="T12" fmla="*/ 0 w 104"/>
                <a:gd name="T13" fmla="*/ 0 h 547"/>
                <a:gd name="T14" fmla="*/ 0 w 104"/>
                <a:gd name="T15" fmla="*/ 0 h 547"/>
                <a:gd name="T16" fmla="*/ 0 w 104"/>
                <a:gd name="T17" fmla="*/ 0 h 547"/>
                <a:gd name="T18" fmla="*/ 0 w 104"/>
                <a:gd name="T19" fmla="*/ 0 h 547"/>
                <a:gd name="T20" fmla="*/ 0 w 104"/>
                <a:gd name="T21" fmla="*/ 0 h 547"/>
                <a:gd name="T22" fmla="*/ 0 w 104"/>
                <a:gd name="T23" fmla="*/ 0 h 547"/>
                <a:gd name="T24" fmla="*/ 0 w 104"/>
                <a:gd name="T25" fmla="*/ 0 h 547"/>
                <a:gd name="T26" fmla="*/ 0 w 104"/>
                <a:gd name="T27" fmla="*/ 0 h 547"/>
                <a:gd name="T28" fmla="*/ 0 w 104"/>
                <a:gd name="T29" fmla="*/ 0 h 547"/>
                <a:gd name="T30" fmla="*/ 0 w 104"/>
                <a:gd name="T31" fmla="*/ 0 h 547"/>
                <a:gd name="T32" fmla="*/ 0 w 104"/>
                <a:gd name="T33" fmla="*/ 0 h 547"/>
                <a:gd name="T34" fmla="*/ 0 w 104"/>
                <a:gd name="T35" fmla="*/ 0 h 547"/>
                <a:gd name="T36" fmla="*/ 0 w 104"/>
                <a:gd name="T37" fmla="*/ 0 h 547"/>
                <a:gd name="T38" fmla="*/ 0 w 104"/>
                <a:gd name="T39" fmla="*/ 0 h 547"/>
                <a:gd name="T40" fmla="*/ 0 w 104"/>
                <a:gd name="T41" fmla="*/ 0 h 547"/>
                <a:gd name="T42" fmla="*/ 0 w 104"/>
                <a:gd name="T43" fmla="*/ 0 h 547"/>
                <a:gd name="T44" fmla="*/ 0 w 104"/>
                <a:gd name="T45" fmla="*/ 0 h 547"/>
                <a:gd name="T46" fmla="*/ 0 w 104"/>
                <a:gd name="T47" fmla="*/ 0 h 547"/>
                <a:gd name="T48" fmla="*/ 0 w 104"/>
                <a:gd name="T49" fmla="*/ 0 h 547"/>
                <a:gd name="T50" fmla="*/ 0 w 104"/>
                <a:gd name="T51" fmla="*/ 0 h 547"/>
                <a:gd name="T52" fmla="*/ 0 w 104"/>
                <a:gd name="T53" fmla="*/ 0 h 547"/>
                <a:gd name="T54" fmla="*/ 0 w 104"/>
                <a:gd name="T55" fmla="*/ 0 h 547"/>
                <a:gd name="T56" fmla="*/ 0 w 104"/>
                <a:gd name="T57" fmla="*/ 0 h 547"/>
                <a:gd name="T58" fmla="*/ 0 w 104"/>
                <a:gd name="T59" fmla="*/ 0 h 547"/>
                <a:gd name="T60" fmla="*/ 0 w 104"/>
                <a:gd name="T61" fmla="*/ 0 h 547"/>
                <a:gd name="T62" fmla="*/ 0 w 104"/>
                <a:gd name="T63" fmla="*/ 0 h 547"/>
                <a:gd name="T64" fmla="*/ 0 w 104"/>
                <a:gd name="T65" fmla="*/ 0 h 547"/>
                <a:gd name="T66" fmla="*/ 0 w 104"/>
                <a:gd name="T67" fmla="*/ 0 h 547"/>
                <a:gd name="T68" fmla="*/ 0 w 104"/>
                <a:gd name="T69" fmla="*/ 0 h 547"/>
                <a:gd name="T70" fmla="*/ 0 w 104"/>
                <a:gd name="T71" fmla="*/ 0 h 547"/>
                <a:gd name="T72" fmla="*/ 0 w 104"/>
                <a:gd name="T73" fmla="*/ 0 h 547"/>
                <a:gd name="T74" fmla="*/ 0 w 104"/>
                <a:gd name="T75" fmla="*/ 0 h 547"/>
                <a:gd name="T76" fmla="*/ 0 w 104"/>
                <a:gd name="T77" fmla="*/ 0 h 547"/>
                <a:gd name="T78" fmla="*/ 0 w 104"/>
                <a:gd name="T79" fmla="*/ 0 h 5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4"/>
                <a:gd name="T121" fmla="*/ 0 h 547"/>
                <a:gd name="T122" fmla="*/ 104 w 104"/>
                <a:gd name="T123" fmla="*/ 547 h 5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4" h="547">
                  <a:moveTo>
                    <a:pt x="49" y="18"/>
                  </a:moveTo>
                  <a:lnTo>
                    <a:pt x="57" y="0"/>
                  </a:lnTo>
                  <a:lnTo>
                    <a:pt x="41" y="22"/>
                  </a:lnTo>
                  <a:lnTo>
                    <a:pt x="27" y="48"/>
                  </a:lnTo>
                  <a:lnTo>
                    <a:pt x="17" y="79"/>
                  </a:lnTo>
                  <a:lnTo>
                    <a:pt x="9" y="112"/>
                  </a:lnTo>
                  <a:lnTo>
                    <a:pt x="5" y="149"/>
                  </a:lnTo>
                  <a:lnTo>
                    <a:pt x="2" y="188"/>
                  </a:lnTo>
                  <a:lnTo>
                    <a:pt x="1" y="226"/>
                  </a:lnTo>
                  <a:lnTo>
                    <a:pt x="0" y="268"/>
                  </a:lnTo>
                  <a:lnTo>
                    <a:pt x="0" y="309"/>
                  </a:lnTo>
                  <a:lnTo>
                    <a:pt x="1" y="350"/>
                  </a:lnTo>
                  <a:lnTo>
                    <a:pt x="3" y="390"/>
                  </a:lnTo>
                  <a:lnTo>
                    <a:pt x="5" y="428"/>
                  </a:lnTo>
                  <a:lnTo>
                    <a:pt x="6" y="463"/>
                  </a:lnTo>
                  <a:lnTo>
                    <a:pt x="8" y="496"/>
                  </a:lnTo>
                  <a:lnTo>
                    <a:pt x="9" y="523"/>
                  </a:lnTo>
                  <a:lnTo>
                    <a:pt x="9" y="547"/>
                  </a:lnTo>
                  <a:lnTo>
                    <a:pt x="64" y="547"/>
                  </a:lnTo>
                  <a:lnTo>
                    <a:pt x="64" y="523"/>
                  </a:lnTo>
                  <a:lnTo>
                    <a:pt x="63" y="493"/>
                  </a:lnTo>
                  <a:lnTo>
                    <a:pt x="60" y="461"/>
                  </a:lnTo>
                  <a:lnTo>
                    <a:pt x="59" y="426"/>
                  </a:lnTo>
                  <a:lnTo>
                    <a:pt x="57" y="388"/>
                  </a:lnTo>
                  <a:lnTo>
                    <a:pt x="55" y="348"/>
                  </a:lnTo>
                  <a:lnTo>
                    <a:pt x="54" y="309"/>
                  </a:lnTo>
                  <a:lnTo>
                    <a:pt x="54" y="268"/>
                  </a:lnTo>
                  <a:lnTo>
                    <a:pt x="55" y="228"/>
                  </a:lnTo>
                  <a:lnTo>
                    <a:pt x="56" y="190"/>
                  </a:lnTo>
                  <a:lnTo>
                    <a:pt x="59" y="153"/>
                  </a:lnTo>
                  <a:lnTo>
                    <a:pt x="64" y="120"/>
                  </a:lnTo>
                  <a:lnTo>
                    <a:pt x="69" y="91"/>
                  </a:lnTo>
                  <a:lnTo>
                    <a:pt x="77" y="67"/>
                  </a:lnTo>
                  <a:lnTo>
                    <a:pt x="86" y="48"/>
                  </a:lnTo>
                  <a:lnTo>
                    <a:pt x="96" y="35"/>
                  </a:lnTo>
                  <a:lnTo>
                    <a:pt x="104" y="18"/>
                  </a:lnTo>
                  <a:lnTo>
                    <a:pt x="96" y="35"/>
                  </a:lnTo>
                  <a:lnTo>
                    <a:pt x="104" y="28"/>
                  </a:lnTo>
                  <a:lnTo>
                    <a:pt x="104" y="18"/>
                  </a:lnTo>
                  <a:lnTo>
                    <a:pt x="49" y="18"/>
                  </a:lnTo>
                  <a:close/>
                </a:path>
              </a:pathLst>
            </a:custGeom>
            <a:solidFill>
              <a:srgbClr val="00FF00"/>
            </a:solidFill>
            <a:ln w="9525">
              <a:solidFill>
                <a:schemeClr val="tx1"/>
              </a:solidFill>
              <a:round/>
              <a:headEnd/>
              <a:tailEnd/>
            </a:ln>
          </p:spPr>
          <p:txBody>
            <a:bodyPr/>
            <a:lstStyle/>
            <a:p>
              <a:endParaRPr lang="en-CA"/>
            </a:p>
          </p:txBody>
        </p:sp>
        <p:sp>
          <p:nvSpPr>
            <p:cNvPr id="66583" name="Freeform 23"/>
            <p:cNvSpPr>
              <a:spLocks noChangeAspect="1"/>
            </p:cNvSpPr>
            <p:nvPr/>
          </p:nvSpPr>
          <p:spPr bwMode="auto">
            <a:xfrm>
              <a:off x="4621" y="2931"/>
              <a:ext cx="11" cy="17"/>
            </a:xfrm>
            <a:custGeom>
              <a:avLst/>
              <a:gdLst>
                <a:gd name="T0" fmla="*/ 0 w 55"/>
                <a:gd name="T1" fmla="*/ 0 h 152"/>
                <a:gd name="T2" fmla="*/ 0 w 55"/>
                <a:gd name="T3" fmla="*/ 0 h 152"/>
                <a:gd name="T4" fmla="*/ 0 w 55"/>
                <a:gd name="T5" fmla="*/ 0 h 152"/>
                <a:gd name="T6" fmla="*/ 0 w 55"/>
                <a:gd name="T7" fmla="*/ 0 h 152"/>
                <a:gd name="T8" fmla="*/ 0 w 55"/>
                <a:gd name="T9" fmla="*/ 0 h 152"/>
                <a:gd name="T10" fmla="*/ 0 w 55"/>
                <a:gd name="T11" fmla="*/ 0 h 152"/>
                <a:gd name="T12" fmla="*/ 0 60000 65536"/>
                <a:gd name="T13" fmla="*/ 0 60000 65536"/>
                <a:gd name="T14" fmla="*/ 0 60000 65536"/>
                <a:gd name="T15" fmla="*/ 0 60000 65536"/>
                <a:gd name="T16" fmla="*/ 0 60000 65536"/>
                <a:gd name="T17" fmla="*/ 0 60000 65536"/>
                <a:gd name="T18" fmla="*/ 0 w 55"/>
                <a:gd name="T19" fmla="*/ 0 h 152"/>
                <a:gd name="T20" fmla="*/ 55 w 55"/>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55" h="152">
                  <a:moveTo>
                    <a:pt x="28" y="0"/>
                  </a:moveTo>
                  <a:lnTo>
                    <a:pt x="0" y="0"/>
                  </a:lnTo>
                  <a:lnTo>
                    <a:pt x="0" y="152"/>
                  </a:lnTo>
                  <a:lnTo>
                    <a:pt x="55" y="152"/>
                  </a:lnTo>
                  <a:lnTo>
                    <a:pt x="55" y="0"/>
                  </a:lnTo>
                  <a:lnTo>
                    <a:pt x="28" y="0"/>
                  </a:lnTo>
                  <a:close/>
                </a:path>
              </a:pathLst>
            </a:custGeom>
            <a:solidFill>
              <a:srgbClr val="00FF00"/>
            </a:solidFill>
            <a:ln w="9525">
              <a:solidFill>
                <a:schemeClr val="tx1"/>
              </a:solidFill>
              <a:round/>
              <a:headEnd/>
              <a:tailEnd/>
            </a:ln>
          </p:spPr>
          <p:txBody>
            <a:bodyPr/>
            <a:lstStyle/>
            <a:p>
              <a:endParaRPr lang="en-CA"/>
            </a:p>
          </p:txBody>
        </p:sp>
        <p:sp>
          <p:nvSpPr>
            <p:cNvPr id="66584" name="Freeform 24"/>
            <p:cNvSpPr>
              <a:spLocks noChangeAspect="1"/>
            </p:cNvSpPr>
            <p:nvPr/>
          </p:nvSpPr>
          <p:spPr bwMode="auto">
            <a:xfrm>
              <a:off x="4644" y="2991"/>
              <a:ext cx="28" cy="57"/>
            </a:xfrm>
            <a:custGeom>
              <a:avLst/>
              <a:gdLst>
                <a:gd name="T0" fmla="*/ 0 w 140"/>
                <a:gd name="T1" fmla="*/ 0 h 516"/>
                <a:gd name="T2" fmla="*/ 0 w 140"/>
                <a:gd name="T3" fmla="*/ 0 h 516"/>
                <a:gd name="T4" fmla="*/ 0 w 140"/>
                <a:gd name="T5" fmla="*/ 0 h 516"/>
                <a:gd name="T6" fmla="*/ 0 w 140"/>
                <a:gd name="T7" fmla="*/ 0 h 516"/>
                <a:gd name="T8" fmla="*/ 0 w 140"/>
                <a:gd name="T9" fmla="*/ 0 h 516"/>
                <a:gd name="T10" fmla="*/ 0 w 140"/>
                <a:gd name="T11" fmla="*/ 0 h 516"/>
                <a:gd name="T12" fmla="*/ 0 w 140"/>
                <a:gd name="T13" fmla="*/ 0 h 516"/>
                <a:gd name="T14" fmla="*/ 0 w 140"/>
                <a:gd name="T15" fmla="*/ 0 h 516"/>
                <a:gd name="T16" fmla="*/ 0 w 140"/>
                <a:gd name="T17" fmla="*/ 0 h 516"/>
                <a:gd name="T18" fmla="*/ 0 w 140"/>
                <a:gd name="T19" fmla="*/ 0 h 516"/>
                <a:gd name="T20" fmla="*/ 0 w 140"/>
                <a:gd name="T21" fmla="*/ 0 h 516"/>
                <a:gd name="T22" fmla="*/ 0 w 140"/>
                <a:gd name="T23" fmla="*/ 0 h 516"/>
                <a:gd name="T24" fmla="*/ 0 w 140"/>
                <a:gd name="T25" fmla="*/ 0 h 516"/>
                <a:gd name="T26" fmla="*/ 0 w 140"/>
                <a:gd name="T27" fmla="*/ 0 h 516"/>
                <a:gd name="T28" fmla="*/ 0 w 140"/>
                <a:gd name="T29" fmla="*/ 0 h 516"/>
                <a:gd name="T30" fmla="*/ 0 w 140"/>
                <a:gd name="T31" fmla="*/ 0 h 516"/>
                <a:gd name="T32" fmla="*/ 0 w 140"/>
                <a:gd name="T33" fmla="*/ 0 h 516"/>
                <a:gd name="T34" fmla="*/ 0 w 140"/>
                <a:gd name="T35" fmla="*/ 0 h 516"/>
                <a:gd name="T36" fmla="*/ 0 w 140"/>
                <a:gd name="T37" fmla="*/ 0 h 516"/>
                <a:gd name="T38" fmla="*/ 0 w 140"/>
                <a:gd name="T39" fmla="*/ 0 h 516"/>
                <a:gd name="T40" fmla="*/ 0 w 140"/>
                <a:gd name="T41" fmla="*/ 0 h 516"/>
                <a:gd name="T42" fmla="*/ 0 w 140"/>
                <a:gd name="T43" fmla="*/ 0 h 516"/>
                <a:gd name="T44" fmla="*/ 0 w 140"/>
                <a:gd name="T45" fmla="*/ 0 h 516"/>
                <a:gd name="T46" fmla="*/ 0 w 140"/>
                <a:gd name="T47" fmla="*/ 0 h 516"/>
                <a:gd name="T48" fmla="*/ 0 w 140"/>
                <a:gd name="T49" fmla="*/ 0 h 516"/>
                <a:gd name="T50" fmla="*/ 0 w 140"/>
                <a:gd name="T51" fmla="*/ 0 h 516"/>
                <a:gd name="T52" fmla="*/ 0 w 140"/>
                <a:gd name="T53" fmla="*/ 0 h 516"/>
                <a:gd name="T54" fmla="*/ 0 w 140"/>
                <a:gd name="T55" fmla="*/ 0 h 516"/>
                <a:gd name="T56" fmla="*/ 0 w 140"/>
                <a:gd name="T57" fmla="*/ 0 h 516"/>
                <a:gd name="T58" fmla="*/ 0 w 140"/>
                <a:gd name="T59" fmla="*/ 0 h 516"/>
                <a:gd name="T60" fmla="*/ 0 w 140"/>
                <a:gd name="T61" fmla="*/ 0 h 516"/>
                <a:gd name="T62" fmla="*/ 0 w 140"/>
                <a:gd name="T63" fmla="*/ 0 h 516"/>
                <a:gd name="T64" fmla="*/ 0 w 140"/>
                <a:gd name="T65" fmla="*/ 0 h 516"/>
                <a:gd name="T66" fmla="*/ 0 w 140"/>
                <a:gd name="T67" fmla="*/ 0 h 516"/>
                <a:gd name="T68" fmla="*/ 0 w 140"/>
                <a:gd name="T69" fmla="*/ 0 h 516"/>
                <a:gd name="T70" fmla="*/ 0 w 140"/>
                <a:gd name="T71" fmla="*/ 0 h 516"/>
                <a:gd name="T72" fmla="*/ 0 w 140"/>
                <a:gd name="T73" fmla="*/ 0 h 516"/>
                <a:gd name="T74" fmla="*/ 0 w 140"/>
                <a:gd name="T75" fmla="*/ 0 h 516"/>
                <a:gd name="T76" fmla="*/ 0 w 140"/>
                <a:gd name="T77" fmla="*/ 0 h 516"/>
                <a:gd name="T78" fmla="*/ 0 w 140"/>
                <a:gd name="T79" fmla="*/ 0 h 5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516"/>
                <a:gd name="T122" fmla="*/ 140 w 140"/>
                <a:gd name="T123" fmla="*/ 516 h 5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516">
                  <a:moveTo>
                    <a:pt x="86" y="25"/>
                  </a:moveTo>
                  <a:lnTo>
                    <a:pt x="113" y="0"/>
                  </a:lnTo>
                  <a:lnTo>
                    <a:pt x="81" y="8"/>
                  </a:lnTo>
                  <a:lnTo>
                    <a:pt x="55" y="27"/>
                  </a:lnTo>
                  <a:lnTo>
                    <a:pt x="37" y="53"/>
                  </a:lnTo>
                  <a:lnTo>
                    <a:pt x="24" y="84"/>
                  </a:lnTo>
                  <a:lnTo>
                    <a:pt x="15" y="118"/>
                  </a:lnTo>
                  <a:lnTo>
                    <a:pt x="9" y="157"/>
                  </a:lnTo>
                  <a:lnTo>
                    <a:pt x="5" y="198"/>
                  </a:lnTo>
                  <a:lnTo>
                    <a:pt x="1" y="241"/>
                  </a:lnTo>
                  <a:lnTo>
                    <a:pt x="0" y="285"/>
                  </a:lnTo>
                  <a:lnTo>
                    <a:pt x="0" y="328"/>
                  </a:lnTo>
                  <a:lnTo>
                    <a:pt x="1" y="370"/>
                  </a:lnTo>
                  <a:lnTo>
                    <a:pt x="3" y="409"/>
                  </a:lnTo>
                  <a:lnTo>
                    <a:pt x="4" y="444"/>
                  </a:lnTo>
                  <a:lnTo>
                    <a:pt x="6" y="474"/>
                  </a:lnTo>
                  <a:lnTo>
                    <a:pt x="7" y="499"/>
                  </a:lnTo>
                  <a:lnTo>
                    <a:pt x="7" y="516"/>
                  </a:lnTo>
                  <a:lnTo>
                    <a:pt x="61" y="516"/>
                  </a:lnTo>
                  <a:lnTo>
                    <a:pt x="61" y="497"/>
                  </a:lnTo>
                  <a:lnTo>
                    <a:pt x="60" y="472"/>
                  </a:lnTo>
                  <a:lnTo>
                    <a:pt x="58" y="442"/>
                  </a:lnTo>
                  <a:lnTo>
                    <a:pt x="57" y="407"/>
                  </a:lnTo>
                  <a:lnTo>
                    <a:pt x="56" y="368"/>
                  </a:lnTo>
                  <a:lnTo>
                    <a:pt x="55" y="328"/>
                  </a:lnTo>
                  <a:lnTo>
                    <a:pt x="55" y="285"/>
                  </a:lnTo>
                  <a:lnTo>
                    <a:pt x="56" y="243"/>
                  </a:lnTo>
                  <a:lnTo>
                    <a:pt x="59" y="202"/>
                  </a:lnTo>
                  <a:lnTo>
                    <a:pt x="63" y="163"/>
                  </a:lnTo>
                  <a:lnTo>
                    <a:pt x="69" y="128"/>
                  </a:lnTo>
                  <a:lnTo>
                    <a:pt x="76" y="99"/>
                  </a:lnTo>
                  <a:lnTo>
                    <a:pt x="85" y="75"/>
                  </a:lnTo>
                  <a:lnTo>
                    <a:pt x="96" y="60"/>
                  </a:lnTo>
                  <a:lnTo>
                    <a:pt x="105" y="53"/>
                  </a:lnTo>
                  <a:lnTo>
                    <a:pt x="113" y="51"/>
                  </a:lnTo>
                  <a:lnTo>
                    <a:pt x="140" y="25"/>
                  </a:lnTo>
                  <a:lnTo>
                    <a:pt x="113" y="51"/>
                  </a:lnTo>
                  <a:lnTo>
                    <a:pt x="140" y="51"/>
                  </a:lnTo>
                  <a:lnTo>
                    <a:pt x="140" y="25"/>
                  </a:lnTo>
                  <a:lnTo>
                    <a:pt x="86" y="25"/>
                  </a:lnTo>
                  <a:close/>
                </a:path>
              </a:pathLst>
            </a:custGeom>
            <a:solidFill>
              <a:srgbClr val="00FF00"/>
            </a:solidFill>
            <a:ln w="9525">
              <a:solidFill>
                <a:schemeClr val="tx1"/>
              </a:solidFill>
              <a:round/>
              <a:headEnd/>
              <a:tailEnd/>
            </a:ln>
          </p:spPr>
          <p:txBody>
            <a:bodyPr/>
            <a:lstStyle/>
            <a:p>
              <a:endParaRPr lang="en-CA"/>
            </a:p>
          </p:txBody>
        </p:sp>
        <p:sp>
          <p:nvSpPr>
            <p:cNvPr id="66585" name="Freeform 25"/>
            <p:cNvSpPr>
              <a:spLocks noChangeAspect="1"/>
            </p:cNvSpPr>
            <p:nvPr/>
          </p:nvSpPr>
          <p:spPr bwMode="auto">
            <a:xfrm>
              <a:off x="4661" y="2948"/>
              <a:ext cx="19" cy="46"/>
            </a:xfrm>
            <a:custGeom>
              <a:avLst/>
              <a:gdLst>
                <a:gd name="T0" fmla="*/ 0 w 95"/>
                <a:gd name="T1" fmla="*/ 0 h 415"/>
                <a:gd name="T2" fmla="*/ 0 w 95"/>
                <a:gd name="T3" fmla="*/ 0 h 415"/>
                <a:gd name="T4" fmla="*/ 0 w 95"/>
                <a:gd name="T5" fmla="*/ 0 h 415"/>
                <a:gd name="T6" fmla="*/ 0 w 95"/>
                <a:gd name="T7" fmla="*/ 0 h 415"/>
                <a:gd name="T8" fmla="*/ 0 w 95"/>
                <a:gd name="T9" fmla="*/ 0 h 415"/>
                <a:gd name="T10" fmla="*/ 0 w 95"/>
                <a:gd name="T11" fmla="*/ 0 h 415"/>
                <a:gd name="T12" fmla="*/ 0 w 95"/>
                <a:gd name="T13" fmla="*/ 0 h 415"/>
                <a:gd name="T14" fmla="*/ 0 w 95"/>
                <a:gd name="T15" fmla="*/ 0 h 415"/>
                <a:gd name="T16" fmla="*/ 0 w 95"/>
                <a:gd name="T17" fmla="*/ 0 h 415"/>
                <a:gd name="T18" fmla="*/ 0 w 95"/>
                <a:gd name="T19" fmla="*/ 0 h 415"/>
                <a:gd name="T20" fmla="*/ 0 w 95"/>
                <a:gd name="T21" fmla="*/ 0 h 415"/>
                <a:gd name="T22" fmla="*/ 0 w 95"/>
                <a:gd name="T23" fmla="*/ 0 h 415"/>
                <a:gd name="T24" fmla="*/ 0 w 95"/>
                <a:gd name="T25" fmla="*/ 0 h 415"/>
                <a:gd name="T26" fmla="*/ 0 w 95"/>
                <a:gd name="T27" fmla="*/ 0 h 415"/>
                <a:gd name="T28" fmla="*/ 0 w 95"/>
                <a:gd name="T29" fmla="*/ 0 h 415"/>
                <a:gd name="T30" fmla="*/ 0 w 95"/>
                <a:gd name="T31" fmla="*/ 0 h 415"/>
                <a:gd name="T32" fmla="*/ 0 w 95"/>
                <a:gd name="T33" fmla="*/ 0 h 415"/>
                <a:gd name="T34" fmla="*/ 0 w 95"/>
                <a:gd name="T35" fmla="*/ 0 h 415"/>
                <a:gd name="T36" fmla="*/ 0 w 95"/>
                <a:gd name="T37" fmla="*/ 0 h 415"/>
                <a:gd name="T38" fmla="*/ 0 w 95"/>
                <a:gd name="T39" fmla="*/ 0 h 415"/>
                <a:gd name="T40" fmla="*/ 0 w 95"/>
                <a:gd name="T41" fmla="*/ 0 h 415"/>
                <a:gd name="T42" fmla="*/ 0 w 95"/>
                <a:gd name="T43" fmla="*/ 0 h 415"/>
                <a:gd name="T44" fmla="*/ 0 w 95"/>
                <a:gd name="T45" fmla="*/ 0 h 415"/>
                <a:gd name="T46" fmla="*/ 0 w 95"/>
                <a:gd name="T47" fmla="*/ 0 h 415"/>
                <a:gd name="T48" fmla="*/ 0 w 95"/>
                <a:gd name="T49" fmla="*/ 0 h 415"/>
                <a:gd name="T50" fmla="*/ 0 w 95"/>
                <a:gd name="T51" fmla="*/ 0 h 415"/>
                <a:gd name="T52" fmla="*/ 0 w 95"/>
                <a:gd name="T53" fmla="*/ 0 h 415"/>
                <a:gd name="T54" fmla="*/ 0 w 95"/>
                <a:gd name="T55" fmla="*/ 0 h 415"/>
                <a:gd name="T56" fmla="*/ 0 w 95"/>
                <a:gd name="T57" fmla="*/ 0 h 415"/>
                <a:gd name="T58" fmla="*/ 0 w 95"/>
                <a:gd name="T59" fmla="*/ 0 h 415"/>
                <a:gd name="T60" fmla="*/ 0 w 95"/>
                <a:gd name="T61" fmla="*/ 0 h 415"/>
                <a:gd name="T62" fmla="*/ 0 w 95"/>
                <a:gd name="T63" fmla="*/ 0 h 415"/>
                <a:gd name="T64" fmla="*/ 0 w 95"/>
                <a:gd name="T65" fmla="*/ 0 h 415"/>
                <a:gd name="T66" fmla="*/ 0 w 95"/>
                <a:gd name="T67" fmla="*/ 0 h 415"/>
                <a:gd name="T68" fmla="*/ 0 w 95"/>
                <a:gd name="T69" fmla="*/ 0 h 4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
                <a:gd name="T106" fmla="*/ 0 h 415"/>
                <a:gd name="T107" fmla="*/ 95 w 95"/>
                <a:gd name="T108" fmla="*/ 415 h 4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 h="415">
                  <a:moveTo>
                    <a:pt x="40" y="0"/>
                  </a:moveTo>
                  <a:lnTo>
                    <a:pt x="40" y="21"/>
                  </a:lnTo>
                  <a:lnTo>
                    <a:pt x="38" y="44"/>
                  </a:lnTo>
                  <a:lnTo>
                    <a:pt x="37" y="68"/>
                  </a:lnTo>
                  <a:lnTo>
                    <a:pt x="34" y="94"/>
                  </a:lnTo>
                  <a:lnTo>
                    <a:pt x="31" y="120"/>
                  </a:lnTo>
                  <a:lnTo>
                    <a:pt x="27" y="148"/>
                  </a:lnTo>
                  <a:lnTo>
                    <a:pt x="24" y="177"/>
                  </a:lnTo>
                  <a:lnTo>
                    <a:pt x="21" y="204"/>
                  </a:lnTo>
                  <a:lnTo>
                    <a:pt x="16" y="233"/>
                  </a:lnTo>
                  <a:lnTo>
                    <a:pt x="13" y="261"/>
                  </a:lnTo>
                  <a:lnTo>
                    <a:pt x="10" y="288"/>
                  </a:lnTo>
                  <a:lnTo>
                    <a:pt x="7" y="316"/>
                  </a:lnTo>
                  <a:lnTo>
                    <a:pt x="3" y="342"/>
                  </a:lnTo>
                  <a:lnTo>
                    <a:pt x="2" y="369"/>
                  </a:lnTo>
                  <a:lnTo>
                    <a:pt x="0" y="393"/>
                  </a:lnTo>
                  <a:lnTo>
                    <a:pt x="0" y="415"/>
                  </a:lnTo>
                  <a:lnTo>
                    <a:pt x="54" y="415"/>
                  </a:lnTo>
                  <a:lnTo>
                    <a:pt x="54" y="395"/>
                  </a:lnTo>
                  <a:lnTo>
                    <a:pt x="57" y="371"/>
                  </a:lnTo>
                  <a:lnTo>
                    <a:pt x="58" y="347"/>
                  </a:lnTo>
                  <a:lnTo>
                    <a:pt x="61" y="322"/>
                  </a:lnTo>
                  <a:lnTo>
                    <a:pt x="64" y="294"/>
                  </a:lnTo>
                  <a:lnTo>
                    <a:pt x="67" y="267"/>
                  </a:lnTo>
                  <a:lnTo>
                    <a:pt x="71" y="239"/>
                  </a:lnTo>
                  <a:lnTo>
                    <a:pt x="75" y="210"/>
                  </a:lnTo>
                  <a:lnTo>
                    <a:pt x="78" y="183"/>
                  </a:lnTo>
                  <a:lnTo>
                    <a:pt x="82" y="154"/>
                  </a:lnTo>
                  <a:lnTo>
                    <a:pt x="85" y="127"/>
                  </a:lnTo>
                  <a:lnTo>
                    <a:pt x="88" y="100"/>
                  </a:lnTo>
                  <a:lnTo>
                    <a:pt x="91" y="72"/>
                  </a:lnTo>
                  <a:lnTo>
                    <a:pt x="92" y="48"/>
                  </a:lnTo>
                  <a:lnTo>
                    <a:pt x="95" y="23"/>
                  </a:lnTo>
                  <a:lnTo>
                    <a:pt x="95" y="0"/>
                  </a:lnTo>
                  <a:lnTo>
                    <a:pt x="40" y="0"/>
                  </a:lnTo>
                  <a:close/>
                </a:path>
              </a:pathLst>
            </a:custGeom>
            <a:solidFill>
              <a:srgbClr val="00FF00"/>
            </a:solidFill>
            <a:ln w="9525">
              <a:solidFill>
                <a:schemeClr val="tx1"/>
              </a:solidFill>
              <a:round/>
              <a:headEnd/>
              <a:tailEnd/>
            </a:ln>
          </p:spPr>
          <p:txBody>
            <a:bodyPr/>
            <a:lstStyle/>
            <a:p>
              <a:endParaRPr lang="en-CA"/>
            </a:p>
          </p:txBody>
        </p:sp>
        <p:sp>
          <p:nvSpPr>
            <p:cNvPr id="66586" name="Freeform 26"/>
            <p:cNvSpPr>
              <a:spLocks noChangeAspect="1"/>
            </p:cNvSpPr>
            <p:nvPr/>
          </p:nvSpPr>
          <p:spPr bwMode="auto">
            <a:xfrm>
              <a:off x="4407" y="2885"/>
              <a:ext cx="23" cy="68"/>
            </a:xfrm>
            <a:custGeom>
              <a:avLst/>
              <a:gdLst>
                <a:gd name="T0" fmla="*/ 0 w 115"/>
                <a:gd name="T1" fmla="*/ 0 h 618"/>
                <a:gd name="T2" fmla="*/ 0 w 115"/>
                <a:gd name="T3" fmla="*/ 0 h 618"/>
                <a:gd name="T4" fmla="*/ 0 w 115"/>
                <a:gd name="T5" fmla="*/ 0 h 618"/>
                <a:gd name="T6" fmla="*/ 0 w 115"/>
                <a:gd name="T7" fmla="*/ 0 h 618"/>
                <a:gd name="T8" fmla="*/ 0 w 115"/>
                <a:gd name="T9" fmla="*/ 0 h 618"/>
                <a:gd name="T10" fmla="*/ 0 w 115"/>
                <a:gd name="T11" fmla="*/ 0 h 618"/>
                <a:gd name="T12" fmla="*/ 0 w 115"/>
                <a:gd name="T13" fmla="*/ 0 h 618"/>
                <a:gd name="T14" fmla="*/ 0 w 115"/>
                <a:gd name="T15" fmla="*/ 0 h 618"/>
                <a:gd name="T16" fmla="*/ 0 w 115"/>
                <a:gd name="T17" fmla="*/ 0 h 618"/>
                <a:gd name="T18" fmla="*/ 0 w 115"/>
                <a:gd name="T19" fmla="*/ 0 h 618"/>
                <a:gd name="T20" fmla="*/ 0 w 115"/>
                <a:gd name="T21" fmla="*/ 0 h 618"/>
                <a:gd name="T22" fmla="*/ 0 w 115"/>
                <a:gd name="T23" fmla="*/ 0 h 618"/>
                <a:gd name="T24" fmla="*/ 0 w 115"/>
                <a:gd name="T25" fmla="*/ 0 h 618"/>
                <a:gd name="T26" fmla="*/ 0 w 115"/>
                <a:gd name="T27" fmla="*/ 0 h 618"/>
                <a:gd name="T28" fmla="*/ 0 w 115"/>
                <a:gd name="T29" fmla="*/ 0 h 618"/>
                <a:gd name="T30" fmla="*/ 0 w 115"/>
                <a:gd name="T31" fmla="*/ 0 h 618"/>
                <a:gd name="T32" fmla="*/ 0 w 115"/>
                <a:gd name="T33" fmla="*/ 0 h 618"/>
                <a:gd name="T34" fmla="*/ 0 w 115"/>
                <a:gd name="T35" fmla="*/ 0 h 618"/>
                <a:gd name="T36" fmla="*/ 0 w 115"/>
                <a:gd name="T37" fmla="*/ 0 h 618"/>
                <a:gd name="T38" fmla="*/ 0 w 115"/>
                <a:gd name="T39" fmla="*/ 0 h 618"/>
                <a:gd name="T40" fmla="*/ 0 w 115"/>
                <a:gd name="T41" fmla="*/ 0 h 618"/>
                <a:gd name="T42" fmla="*/ 0 w 115"/>
                <a:gd name="T43" fmla="*/ 0 h 618"/>
                <a:gd name="T44" fmla="*/ 0 w 115"/>
                <a:gd name="T45" fmla="*/ 0 h 618"/>
                <a:gd name="T46" fmla="*/ 0 w 115"/>
                <a:gd name="T47" fmla="*/ 0 h 618"/>
                <a:gd name="T48" fmla="*/ 0 w 115"/>
                <a:gd name="T49" fmla="*/ 0 h 618"/>
                <a:gd name="T50" fmla="*/ 0 w 115"/>
                <a:gd name="T51" fmla="*/ 0 h 618"/>
                <a:gd name="T52" fmla="*/ 0 w 115"/>
                <a:gd name="T53" fmla="*/ 0 h 618"/>
                <a:gd name="T54" fmla="*/ 0 w 115"/>
                <a:gd name="T55" fmla="*/ 0 h 618"/>
                <a:gd name="T56" fmla="*/ 0 w 115"/>
                <a:gd name="T57" fmla="*/ 0 h 618"/>
                <a:gd name="T58" fmla="*/ 0 w 115"/>
                <a:gd name="T59" fmla="*/ 0 h 618"/>
                <a:gd name="T60" fmla="*/ 0 w 115"/>
                <a:gd name="T61" fmla="*/ 0 h 618"/>
                <a:gd name="T62" fmla="*/ 0 w 115"/>
                <a:gd name="T63" fmla="*/ 0 h 618"/>
                <a:gd name="T64" fmla="*/ 0 w 115"/>
                <a:gd name="T65" fmla="*/ 0 h 618"/>
                <a:gd name="T66" fmla="*/ 0 w 115"/>
                <a:gd name="T67" fmla="*/ 0 h 618"/>
                <a:gd name="T68" fmla="*/ 0 w 115"/>
                <a:gd name="T69" fmla="*/ 0 h 6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618"/>
                <a:gd name="T107" fmla="*/ 115 w 115"/>
                <a:gd name="T108" fmla="*/ 618 h 6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618">
                  <a:moveTo>
                    <a:pt x="34" y="0"/>
                  </a:moveTo>
                  <a:lnTo>
                    <a:pt x="35" y="37"/>
                  </a:lnTo>
                  <a:lnTo>
                    <a:pt x="37" y="75"/>
                  </a:lnTo>
                  <a:lnTo>
                    <a:pt x="41" y="111"/>
                  </a:lnTo>
                  <a:lnTo>
                    <a:pt x="45" y="150"/>
                  </a:lnTo>
                  <a:lnTo>
                    <a:pt x="49" y="189"/>
                  </a:lnTo>
                  <a:lnTo>
                    <a:pt x="54" y="227"/>
                  </a:lnTo>
                  <a:lnTo>
                    <a:pt x="57" y="265"/>
                  </a:lnTo>
                  <a:lnTo>
                    <a:pt x="59" y="303"/>
                  </a:lnTo>
                  <a:lnTo>
                    <a:pt x="60" y="342"/>
                  </a:lnTo>
                  <a:lnTo>
                    <a:pt x="60" y="378"/>
                  </a:lnTo>
                  <a:lnTo>
                    <a:pt x="57" y="415"/>
                  </a:lnTo>
                  <a:lnTo>
                    <a:pt x="52" y="453"/>
                  </a:lnTo>
                  <a:lnTo>
                    <a:pt x="44" y="489"/>
                  </a:lnTo>
                  <a:lnTo>
                    <a:pt x="32" y="524"/>
                  </a:lnTo>
                  <a:lnTo>
                    <a:pt x="18" y="558"/>
                  </a:lnTo>
                  <a:lnTo>
                    <a:pt x="0" y="591"/>
                  </a:lnTo>
                  <a:lnTo>
                    <a:pt x="45" y="618"/>
                  </a:lnTo>
                  <a:lnTo>
                    <a:pt x="68" y="579"/>
                  </a:lnTo>
                  <a:lnTo>
                    <a:pt x="84" y="540"/>
                  </a:lnTo>
                  <a:lnTo>
                    <a:pt x="96" y="501"/>
                  </a:lnTo>
                  <a:lnTo>
                    <a:pt x="106" y="461"/>
                  </a:lnTo>
                  <a:lnTo>
                    <a:pt x="111" y="421"/>
                  </a:lnTo>
                  <a:lnTo>
                    <a:pt x="115" y="380"/>
                  </a:lnTo>
                  <a:lnTo>
                    <a:pt x="115" y="342"/>
                  </a:lnTo>
                  <a:lnTo>
                    <a:pt x="113" y="301"/>
                  </a:lnTo>
                  <a:lnTo>
                    <a:pt x="111" y="261"/>
                  </a:lnTo>
                  <a:lnTo>
                    <a:pt x="108" y="223"/>
                  </a:lnTo>
                  <a:lnTo>
                    <a:pt x="104" y="183"/>
                  </a:lnTo>
                  <a:lnTo>
                    <a:pt x="99" y="144"/>
                  </a:lnTo>
                  <a:lnTo>
                    <a:pt x="95" y="107"/>
                  </a:lnTo>
                  <a:lnTo>
                    <a:pt x="92" y="70"/>
                  </a:lnTo>
                  <a:lnTo>
                    <a:pt x="90" y="35"/>
                  </a:lnTo>
                  <a:lnTo>
                    <a:pt x="88" y="0"/>
                  </a:lnTo>
                  <a:lnTo>
                    <a:pt x="34" y="0"/>
                  </a:lnTo>
                  <a:close/>
                </a:path>
              </a:pathLst>
            </a:custGeom>
            <a:solidFill>
              <a:srgbClr val="00FF00"/>
            </a:solidFill>
            <a:ln w="9525">
              <a:solidFill>
                <a:schemeClr val="tx1"/>
              </a:solidFill>
              <a:round/>
              <a:headEnd/>
              <a:tailEnd/>
            </a:ln>
          </p:spPr>
          <p:txBody>
            <a:bodyPr/>
            <a:lstStyle/>
            <a:p>
              <a:endParaRPr lang="en-CA"/>
            </a:p>
          </p:txBody>
        </p:sp>
        <p:sp>
          <p:nvSpPr>
            <p:cNvPr id="66587" name="Freeform 27"/>
            <p:cNvSpPr>
              <a:spLocks noChangeAspect="1"/>
            </p:cNvSpPr>
            <p:nvPr/>
          </p:nvSpPr>
          <p:spPr bwMode="auto">
            <a:xfrm>
              <a:off x="4342" y="2880"/>
              <a:ext cx="42" cy="85"/>
            </a:xfrm>
            <a:custGeom>
              <a:avLst/>
              <a:gdLst>
                <a:gd name="T0" fmla="*/ 0 w 214"/>
                <a:gd name="T1" fmla="*/ 0 h 766"/>
                <a:gd name="T2" fmla="*/ 0 w 214"/>
                <a:gd name="T3" fmla="*/ 0 h 766"/>
                <a:gd name="T4" fmla="*/ 0 w 214"/>
                <a:gd name="T5" fmla="*/ 0 h 766"/>
                <a:gd name="T6" fmla="*/ 0 w 214"/>
                <a:gd name="T7" fmla="*/ 0 h 766"/>
                <a:gd name="T8" fmla="*/ 0 w 214"/>
                <a:gd name="T9" fmla="*/ 0 h 766"/>
                <a:gd name="T10" fmla="*/ 0 w 214"/>
                <a:gd name="T11" fmla="*/ 0 h 766"/>
                <a:gd name="T12" fmla="*/ 0 60000 65536"/>
                <a:gd name="T13" fmla="*/ 0 60000 65536"/>
                <a:gd name="T14" fmla="*/ 0 60000 65536"/>
                <a:gd name="T15" fmla="*/ 0 60000 65536"/>
                <a:gd name="T16" fmla="*/ 0 60000 65536"/>
                <a:gd name="T17" fmla="*/ 0 60000 65536"/>
                <a:gd name="T18" fmla="*/ 0 w 214"/>
                <a:gd name="T19" fmla="*/ 0 h 766"/>
                <a:gd name="T20" fmla="*/ 214 w 214"/>
                <a:gd name="T21" fmla="*/ 766 h 766"/>
              </a:gdLst>
              <a:ahLst/>
              <a:cxnLst>
                <a:cxn ang="T12">
                  <a:pos x="T0" y="T1"/>
                </a:cxn>
                <a:cxn ang="T13">
                  <a:pos x="T2" y="T3"/>
                </a:cxn>
                <a:cxn ang="T14">
                  <a:pos x="T4" y="T5"/>
                </a:cxn>
                <a:cxn ang="T15">
                  <a:pos x="T6" y="T7"/>
                </a:cxn>
                <a:cxn ang="T16">
                  <a:pos x="T8" y="T9"/>
                </a:cxn>
                <a:cxn ang="T17">
                  <a:pos x="T10" y="T11"/>
                </a:cxn>
              </a:cxnLst>
              <a:rect l="T18" t="T19" r="T20" b="T21"/>
              <a:pathLst>
                <a:path w="214" h="766">
                  <a:moveTo>
                    <a:pt x="27" y="5"/>
                  </a:moveTo>
                  <a:lnTo>
                    <a:pt x="0" y="10"/>
                  </a:lnTo>
                  <a:lnTo>
                    <a:pt x="160" y="766"/>
                  </a:lnTo>
                  <a:lnTo>
                    <a:pt x="214" y="756"/>
                  </a:lnTo>
                  <a:lnTo>
                    <a:pt x="54" y="0"/>
                  </a:lnTo>
                  <a:lnTo>
                    <a:pt x="27" y="5"/>
                  </a:lnTo>
                  <a:close/>
                </a:path>
              </a:pathLst>
            </a:custGeom>
            <a:solidFill>
              <a:srgbClr val="00FF00"/>
            </a:solidFill>
            <a:ln w="9525">
              <a:solidFill>
                <a:schemeClr val="tx1"/>
              </a:solidFill>
              <a:round/>
              <a:headEnd/>
              <a:tailEnd/>
            </a:ln>
          </p:spPr>
          <p:txBody>
            <a:bodyPr/>
            <a:lstStyle/>
            <a:p>
              <a:endParaRPr lang="en-CA"/>
            </a:p>
          </p:txBody>
        </p:sp>
        <p:sp>
          <p:nvSpPr>
            <p:cNvPr id="66588" name="Freeform 28"/>
            <p:cNvSpPr>
              <a:spLocks noChangeAspect="1"/>
            </p:cNvSpPr>
            <p:nvPr/>
          </p:nvSpPr>
          <p:spPr bwMode="auto">
            <a:xfrm>
              <a:off x="4318" y="2953"/>
              <a:ext cx="27" cy="36"/>
            </a:xfrm>
            <a:custGeom>
              <a:avLst/>
              <a:gdLst>
                <a:gd name="T0" fmla="*/ 0 w 134"/>
                <a:gd name="T1" fmla="*/ 0 h 327"/>
                <a:gd name="T2" fmla="*/ 0 w 134"/>
                <a:gd name="T3" fmla="*/ 0 h 327"/>
                <a:gd name="T4" fmla="*/ 0 w 134"/>
                <a:gd name="T5" fmla="*/ 0 h 327"/>
                <a:gd name="T6" fmla="*/ 0 w 134"/>
                <a:gd name="T7" fmla="*/ 0 h 327"/>
                <a:gd name="T8" fmla="*/ 0 w 134"/>
                <a:gd name="T9" fmla="*/ 0 h 327"/>
                <a:gd name="T10" fmla="*/ 0 w 134"/>
                <a:gd name="T11" fmla="*/ 0 h 327"/>
                <a:gd name="T12" fmla="*/ 0 w 134"/>
                <a:gd name="T13" fmla="*/ 0 h 327"/>
                <a:gd name="T14" fmla="*/ 0 w 134"/>
                <a:gd name="T15" fmla="*/ 0 h 327"/>
                <a:gd name="T16" fmla="*/ 0 w 134"/>
                <a:gd name="T17" fmla="*/ 0 h 327"/>
                <a:gd name="T18" fmla="*/ 0 w 134"/>
                <a:gd name="T19" fmla="*/ 0 h 327"/>
                <a:gd name="T20" fmla="*/ 0 w 134"/>
                <a:gd name="T21" fmla="*/ 0 h 327"/>
                <a:gd name="T22" fmla="*/ 0 w 134"/>
                <a:gd name="T23" fmla="*/ 0 h 327"/>
                <a:gd name="T24" fmla="*/ 0 w 134"/>
                <a:gd name="T25" fmla="*/ 0 h 327"/>
                <a:gd name="T26" fmla="*/ 0 w 134"/>
                <a:gd name="T27" fmla="*/ 0 h 327"/>
                <a:gd name="T28" fmla="*/ 0 w 134"/>
                <a:gd name="T29" fmla="*/ 0 h 327"/>
                <a:gd name="T30" fmla="*/ 0 w 134"/>
                <a:gd name="T31" fmla="*/ 0 h 327"/>
                <a:gd name="T32" fmla="*/ 0 w 134"/>
                <a:gd name="T33" fmla="*/ 0 h 327"/>
                <a:gd name="T34" fmla="*/ 0 w 134"/>
                <a:gd name="T35" fmla="*/ 0 h 327"/>
                <a:gd name="T36" fmla="*/ 0 w 134"/>
                <a:gd name="T37" fmla="*/ 0 h 327"/>
                <a:gd name="T38" fmla="*/ 0 w 134"/>
                <a:gd name="T39" fmla="*/ 0 h 327"/>
                <a:gd name="T40" fmla="*/ 0 w 134"/>
                <a:gd name="T41" fmla="*/ 0 h 327"/>
                <a:gd name="T42" fmla="*/ 0 w 134"/>
                <a:gd name="T43" fmla="*/ 0 h 327"/>
                <a:gd name="T44" fmla="*/ 0 w 134"/>
                <a:gd name="T45" fmla="*/ 0 h 327"/>
                <a:gd name="T46" fmla="*/ 0 w 134"/>
                <a:gd name="T47" fmla="*/ 0 h 327"/>
                <a:gd name="T48" fmla="*/ 0 w 134"/>
                <a:gd name="T49" fmla="*/ 0 h 327"/>
                <a:gd name="T50" fmla="*/ 0 w 134"/>
                <a:gd name="T51" fmla="*/ 0 h 327"/>
                <a:gd name="T52" fmla="*/ 0 w 134"/>
                <a:gd name="T53" fmla="*/ 0 h 327"/>
                <a:gd name="T54" fmla="*/ 0 w 134"/>
                <a:gd name="T55" fmla="*/ 0 h 327"/>
                <a:gd name="T56" fmla="*/ 0 w 134"/>
                <a:gd name="T57" fmla="*/ 0 h 327"/>
                <a:gd name="T58" fmla="*/ 0 w 134"/>
                <a:gd name="T59" fmla="*/ 0 h 327"/>
                <a:gd name="T60" fmla="*/ 0 w 134"/>
                <a:gd name="T61" fmla="*/ 0 h 327"/>
                <a:gd name="T62" fmla="*/ 0 w 134"/>
                <a:gd name="T63" fmla="*/ 0 h 327"/>
                <a:gd name="T64" fmla="*/ 0 w 134"/>
                <a:gd name="T65" fmla="*/ 0 h 327"/>
                <a:gd name="T66" fmla="*/ 0 w 134"/>
                <a:gd name="T67" fmla="*/ 0 h 327"/>
                <a:gd name="T68" fmla="*/ 0 w 134"/>
                <a:gd name="T69" fmla="*/ 0 h 327"/>
                <a:gd name="T70" fmla="*/ 0 w 134"/>
                <a:gd name="T71" fmla="*/ 0 h 327"/>
                <a:gd name="T72" fmla="*/ 0 w 134"/>
                <a:gd name="T73" fmla="*/ 0 h 327"/>
                <a:gd name="T74" fmla="*/ 0 w 134"/>
                <a:gd name="T75" fmla="*/ 0 h 327"/>
                <a:gd name="T76" fmla="*/ 0 w 134"/>
                <a:gd name="T77" fmla="*/ 0 h 327"/>
                <a:gd name="T78" fmla="*/ 0 w 134"/>
                <a:gd name="T79" fmla="*/ 0 h 3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4"/>
                <a:gd name="T121" fmla="*/ 0 h 327"/>
                <a:gd name="T122" fmla="*/ 134 w 134"/>
                <a:gd name="T123" fmla="*/ 327 h 3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4" h="327">
                  <a:moveTo>
                    <a:pt x="27" y="51"/>
                  </a:moveTo>
                  <a:lnTo>
                    <a:pt x="0" y="25"/>
                  </a:lnTo>
                  <a:lnTo>
                    <a:pt x="1" y="48"/>
                  </a:lnTo>
                  <a:lnTo>
                    <a:pt x="3" y="69"/>
                  </a:lnTo>
                  <a:lnTo>
                    <a:pt x="8" y="90"/>
                  </a:lnTo>
                  <a:lnTo>
                    <a:pt x="14" y="106"/>
                  </a:lnTo>
                  <a:lnTo>
                    <a:pt x="19" y="124"/>
                  </a:lnTo>
                  <a:lnTo>
                    <a:pt x="27" y="141"/>
                  </a:lnTo>
                  <a:lnTo>
                    <a:pt x="34" y="157"/>
                  </a:lnTo>
                  <a:lnTo>
                    <a:pt x="42" y="173"/>
                  </a:lnTo>
                  <a:lnTo>
                    <a:pt x="50" y="189"/>
                  </a:lnTo>
                  <a:lnTo>
                    <a:pt x="57" y="204"/>
                  </a:lnTo>
                  <a:lnTo>
                    <a:pt x="63" y="221"/>
                  </a:lnTo>
                  <a:lnTo>
                    <a:pt x="68" y="238"/>
                  </a:lnTo>
                  <a:lnTo>
                    <a:pt x="74" y="259"/>
                  </a:lnTo>
                  <a:lnTo>
                    <a:pt x="77" y="279"/>
                  </a:lnTo>
                  <a:lnTo>
                    <a:pt x="79" y="302"/>
                  </a:lnTo>
                  <a:lnTo>
                    <a:pt x="80" y="327"/>
                  </a:lnTo>
                  <a:lnTo>
                    <a:pt x="134" y="327"/>
                  </a:lnTo>
                  <a:lnTo>
                    <a:pt x="133" y="300"/>
                  </a:lnTo>
                  <a:lnTo>
                    <a:pt x="131" y="273"/>
                  </a:lnTo>
                  <a:lnTo>
                    <a:pt x="126" y="248"/>
                  </a:lnTo>
                  <a:lnTo>
                    <a:pt x="120" y="226"/>
                  </a:lnTo>
                  <a:lnTo>
                    <a:pt x="115" y="207"/>
                  </a:lnTo>
                  <a:lnTo>
                    <a:pt x="107" y="186"/>
                  </a:lnTo>
                  <a:lnTo>
                    <a:pt x="100" y="169"/>
                  </a:lnTo>
                  <a:lnTo>
                    <a:pt x="92" y="152"/>
                  </a:lnTo>
                  <a:lnTo>
                    <a:pt x="84" y="137"/>
                  </a:lnTo>
                  <a:lnTo>
                    <a:pt x="77" y="121"/>
                  </a:lnTo>
                  <a:lnTo>
                    <a:pt x="71" y="107"/>
                  </a:lnTo>
                  <a:lnTo>
                    <a:pt x="66" y="92"/>
                  </a:lnTo>
                  <a:lnTo>
                    <a:pt x="60" y="76"/>
                  </a:lnTo>
                  <a:lnTo>
                    <a:pt x="57" y="61"/>
                  </a:lnTo>
                  <a:lnTo>
                    <a:pt x="55" y="44"/>
                  </a:lnTo>
                  <a:lnTo>
                    <a:pt x="54" y="25"/>
                  </a:lnTo>
                  <a:lnTo>
                    <a:pt x="27" y="0"/>
                  </a:lnTo>
                  <a:lnTo>
                    <a:pt x="54" y="25"/>
                  </a:lnTo>
                  <a:lnTo>
                    <a:pt x="54" y="0"/>
                  </a:lnTo>
                  <a:lnTo>
                    <a:pt x="27" y="0"/>
                  </a:lnTo>
                  <a:lnTo>
                    <a:pt x="27" y="51"/>
                  </a:lnTo>
                  <a:close/>
                </a:path>
              </a:pathLst>
            </a:custGeom>
            <a:solidFill>
              <a:srgbClr val="00FF00"/>
            </a:solidFill>
            <a:ln w="9525">
              <a:solidFill>
                <a:schemeClr val="tx1"/>
              </a:solidFill>
              <a:round/>
              <a:headEnd/>
              <a:tailEnd/>
            </a:ln>
          </p:spPr>
          <p:txBody>
            <a:bodyPr/>
            <a:lstStyle/>
            <a:p>
              <a:endParaRPr lang="en-CA"/>
            </a:p>
          </p:txBody>
        </p:sp>
        <p:sp>
          <p:nvSpPr>
            <p:cNvPr id="66589" name="Freeform 29"/>
            <p:cNvSpPr>
              <a:spLocks noChangeAspect="1"/>
            </p:cNvSpPr>
            <p:nvPr/>
          </p:nvSpPr>
          <p:spPr bwMode="auto">
            <a:xfrm>
              <a:off x="4287" y="2916"/>
              <a:ext cx="36" cy="43"/>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w 179"/>
                <a:gd name="T55" fmla="*/ 0 h 384"/>
                <a:gd name="T56" fmla="*/ 0 w 179"/>
                <a:gd name="T57" fmla="*/ 0 h 384"/>
                <a:gd name="T58" fmla="*/ 0 w 179"/>
                <a:gd name="T59" fmla="*/ 0 h 384"/>
                <a:gd name="T60" fmla="*/ 0 w 179"/>
                <a:gd name="T61" fmla="*/ 0 h 384"/>
                <a:gd name="T62" fmla="*/ 0 w 179"/>
                <a:gd name="T63" fmla="*/ 0 h 384"/>
                <a:gd name="T64" fmla="*/ 0 w 179"/>
                <a:gd name="T65" fmla="*/ 0 h 384"/>
                <a:gd name="T66" fmla="*/ 0 w 179"/>
                <a:gd name="T67" fmla="*/ 0 h 384"/>
                <a:gd name="T68" fmla="*/ 0 w 179"/>
                <a:gd name="T69" fmla="*/ 0 h 3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384"/>
                <a:gd name="T107" fmla="*/ 179 w 179"/>
                <a:gd name="T108" fmla="*/ 384 h 3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384">
                  <a:moveTo>
                    <a:pt x="0" y="37"/>
                  </a:moveTo>
                  <a:lnTo>
                    <a:pt x="3" y="40"/>
                  </a:lnTo>
                  <a:lnTo>
                    <a:pt x="6" y="52"/>
                  </a:lnTo>
                  <a:lnTo>
                    <a:pt x="13" y="70"/>
                  </a:lnTo>
                  <a:lnTo>
                    <a:pt x="18" y="92"/>
                  </a:lnTo>
                  <a:lnTo>
                    <a:pt x="24" y="119"/>
                  </a:lnTo>
                  <a:lnTo>
                    <a:pt x="30" y="148"/>
                  </a:lnTo>
                  <a:lnTo>
                    <a:pt x="37" y="177"/>
                  </a:lnTo>
                  <a:lnTo>
                    <a:pt x="43" y="208"/>
                  </a:lnTo>
                  <a:lnTo>
                    <a:pt x="51" y="240"/>
                  </a:lnTo>
                  <a:lnTo>
                    <a:pt x="62" y="269"/>
                  </a:lnTo>
                  <a:lnTo>
                    <a:pt x="73" y="297"/>
                  </a:lnTo>
                  <a:lnTo>
                    <a:pt x="86" y="323"/>
                  </a:lnTo>
                  <a:lnTo>
                    <a:pt x="103" y="347"/>
                  </a:lnTo>
                  <a:lnTo>
                    <a:pt x="124" y="366"/>
                  </a:lnTo>
                  <a:lnTo>
                    <a:pt x="150" y="379"/>
                  </a:lnTo>
                  <a:lnTo>
                    <a:pt x="179" y="384"/>
                  </a:lnTo>
                  <a:lnTo>
                    <a:pt x="179" y="333"/>
                  </a:lnTo>
                  <a:lnTo>
                    <a:pt x="167" y="332"/>
                  </a:lnTo>
                  <a:lnTo>
                    <a:pt x="156" y="325"/>
                  </a:lnTo>
                  <a:lnTo>
                    <a:pt x="144" y="314"/>
                  </a:lnTo>
                  <a:lnTo>
                    <a:pt x="133" y="298"/>
                  </a:lnTo>
                  <a:lnTo>
                    <a:pt x="122" y="277"/>
                  </a:lnTo>
                  <a:lnTo>
                    <a:pt x="112" y="253"/>
                  </a:lnTo>
                  <a:lnTo>
                    <a:pt x="103" y="225"/>
                  </a:lnTo>
                  <a:lnTo>
                    <a:pt x="95" y="198"/>
                  </a:lnTo>
                  <a:lnTo>
                    <a:pt x="89" y="167"/>
                  </a:lnTo>
                  <a:lnTo>
                    <a:pt x="82" y="137"/>
                  </a:lnTo>
                  <a:lnTo>
                    <a:pt x="76" y="109"/>
                  </a:lnTo>
                  <a:lnTo>
                    <a:pt x="70" y="82"/>
                  </a:lnTo>
                  <a:lnTo>
                    <a:pt x="65" y="58"/>
                  </a:lnTo>
                  <a:lnTo>
                    <a:pt x="58" y="36"/>
                  </a:lnTo>
                  <a:lnTo>
                    <a:pt x="51" y="18"/>
                  </a:lnTo>
                  <a:lnTo>
                    <a:pt x="39" y="0"/>
                  </a:lnTo>
                  <a:lnTo>
                    <a:pt x="0" y="37"/>
                  </a:lnTo>
                  <a:close/>
                </a:path>
              </a:pathLst>
            </a:custGeom>
            <a:solidFill>
              <a:srgbClr val="00FF00"/>
            </a:solidFill>
            <a:ln w="9525">
              <a:solidFill>
                <a:schemeClr val="tx1"/>
              </a:solidFill>
              <a:round/>
              <a:headEnd/>
              <a:tailEnd/>
            </a:ln>
          </p:spPr>
          <p:txBody>
            <a:bodyPr/>
            <a:lstStyle/>
            <a:p>
              <a:endParaRPr lang="en-CA"/>
            </a:p>
          </p:txBody>
        </p:sp>
        <p:sp>
          <p:nvSpPr>
            <p:cNvPr id="66590" name="Freeform 30"/>
            <p:cNvSpPr>
              <a:spLocks noChangeAspect="1"/>
            </p:cNvSpPr>
            <p:nvPr/>
          </p:nvSpPr>
          <p:spPr bwMode="auto">
            <a:xfrm>
              <a:off x="4246" y="2935"/>
              <a:ext cx="63" cy="74"/>
            </a:xfrm>
            <a:custGeom>
              <a:avLst/>
              <a:gdLst>
                <a:gd name="T0" fmla="*/ 0 w 317"/>
                <a:gd name="T1" fmla="*/ 0 h 666"/>
                <a:gd name="T2" fmla="*/ 0 w 317"/>
                <a:gd name="T3" fmla="*/ 0 h 666"/>
                <a:gd name="T4" fmla="*/ 0 w 317"/>
                <a:gd name="T5" fmla="*/ 0 h 666"/>
                <a:gd name="T6" fmla="*/ 0 w 317"/>
                <a:gd name="T7" fmla="*/ 0 h 666"/>
                <a:gd name="T8" fmla="*/ 0 w 317"/>
                <a:gd name="T9" fmla="*/ 0 h 666"/>
                <a:gd name="T10" fmla="*/ 0 w 317"/>
                <a:gd name="T11" fmla="*/ 0 h 666"/>
                <a:gd name="T12" fmla="*/ 0 w 317"/>
                <a:gd name="T13" fmla="*/ 0 h 666"/>
                <a:gd name="T14" fmla="*/ 0 w 317"/>
                <a:gd name="T15" fmla="*/ 0 h 666"/>
                <a:gd name="T16" fmla="*/ 0 w 317"/>
                <a:gd name="T17" fmla="*/ 0 h 666"/>
                <a:gd name="T18" fmla="*/ 0 w 317"/>
                <a:gd name="T19" fmla="*/ 0 h 666"/>
                <a:gd name="T20" fmla="*/ 0 w 317"/>
                <a:gd name="T21" fmla="*/ 0 h 666"/>
                <a:gd name="T22" fmla="*/ 0 w 317"/>
                <a:gd name="T23" fmla="*/ 0 h 666"/>
                <a:gd name="T24" fmla="*/ 0 w 317"/>
                <a:gd name="T25" fmla="*/ 0 h 666"/>
                <a:gd name="T26" fmla="*/ 0 w 317"/>
                <a:gd name="T27" fmla="*/ 0 h 666"/>
                <a:gd name="T28" fmla="*/ 0 w 317"/>
                <a:gd name="T29" fmla="*/ 0 h 666"/>
                <a:gd name="T30" fmla="*/ 0 w 317"/>
                <a:gd name="T31" fmla="*/ 0 h 666"/>
                <a:gd name="T32" fmla="*/ 0 w 317"/>
                <a:gd name="T33" fmla="*/ 0 h 666"/>
                <a:gd name="T34" fmla="*/ 0 w 317"/>
                <a:gd name="T35" fmla="*/ 0 h 666"/>
                <a:gd name="T36" fmla="*/ 0 w 317"/>
                <a:gd name="T37" fmla="*/ 0 h 666"/>
                <a:gd name="T38" fmla="*/ 0 w 317"/>
                <a:gd name="T39" fmla="*/ 0 h 666"/>
                <a:gd name="T40" fmla="*/ 0 w 317"/>
                <a:gd name="T41" fmla="*/ 0 h 666"/>
                <a:gd name="T42" fmla="*/ 0 w 317"/>
                <a:gd name="T43" fmla="*/ 0 h 666"/>
                <a:gd name="T44" fmla="*/ 0 w 317"/>
                <a:gd name="T45" fmla="*/ 0 h 666"/>
                <a:gd name="T46" fmla="*/ 0 w 317"/>
                <a:gd name="T47" fmla="*/ 0 h 666"/>
                <a:gd name="T48" fmla="*/ 0 w 317"/>
                <a:gd name="T49" fmla="*/ 0 h 666"/>
                <a:gd name="T50" fmla="*/ 0 w 317"/>
                <a:gd name="T51" fmla="*/ 0 h 666"/>
                <a:gd name="T52" fmla="*/ 0 w 317"/>
                <a:gd name="T53" fmla="*/ 0 h 666"/>
                <a:gd name="T54" fmla="*/ 0 w 317"/>
                <a:gd name="T55" fmla="*/ 0 h 666"/>
                <a:gd name="T56" fmla="*/ 0 w 317"/>
                <a:gd name="T57" fmla="*/ 0 h 666"/>
                <a:gd name="T58" fmla="*/ 0 w 317"/>
                <a:gd name="T59" fmla="*/ 0 h 666"/>
                <a:gd name="T60" fmla="*/ 0 w 317"/>
                <a:gd name="T61" fmla="*/ 0 h 666"/>
                <a:gd name="T62" fmla="*/ 0 w 317"/>
                <a:gd name="T63" fmla="*/ 0 h 666"/>
                <a:gd name="T64" fmla="*/ 0 w 317"/>
                <a:gd name="T65" fmla="*/ 0 h 666"/>
                <a:gd name="T66" fmla="*/ 0 w 317"/>
                <a:gd name="T67" fmla="*/ 0 h 666"/>
                <a:gd name="T68" fmla="*/ 0 w 317"/>
                <a:gd name="T69" fmla="*/ 0 h 6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7"/>
                <a:gd name="T106" fmla="*/ 0 h 666"/>
                <a:gd name="T107" fmla="*/ 317 w 317"/>
                <a:gd name="T108" fmla="*/ 666 h 6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7" h="666">
                  <a:moveTo>
                    <a:pt x="1" y="0"/>
                  </a:moveTo>
                  <a:lnTo>
                    <a:pt x="1" y="56"/>
                  </a:lnTo>
                  <a:lnTo>
                    <a:pt x="0" y="110"/>
                  </a:lnTo>
                  <a:lnTo>
                    <a:pt x="0" y="162"/>
                  </a:lnTo>
                  <a:lnTo>
                    <a:pt x="0" y="212"/>
                  </a:lnTo>
                  <a:lnTo>
                    <a:pt x="1" y="261"/>
                  </a:lnTo>
                  <a:lnTo>
                    <a:pt x="5" y="310"/>
                  </a:lnTo>
                  <a:lnTo>
                    <a:pt x="11" y="355"/>
                  </a:lnTo>
                  <a:lnTo>
                    <a:pt x="21" y="398"/>
                  </a:lnTo>
                  <a:lnTo>
                    <a:pt x="36" y="441"/>
                  </a:lnTo>
                  <a:lnTo>
                    <a:pt x="55" y="481"/>
                  </a:lnTo>
                  <a:lnTo>
                    <a:pt x="78" y="519"/>
                  </a:lnTo>
                  <a:lnTo>
                    <a:pt x="109" y="555"/>
                  </a:lnTo>
                  <a:lnTo>
                    <a:pt x="146" y="586"/>
                  </a:lnTo>
                  <a:lnTo>
                    <a:pt x="189" y="616"/>
                  </a:lnTo>
                  <a:lnTo>
                    <a:pt x="239" y="643"/>
                  </a:lnTo>
                  <a:lnTo>
                    <a:pt x="298" y="666"/>
                  </a:lnTo>
                  <a:lnTo>
                    <a:pt x="317" y="619"/>
                  </a:lnTo>
                  <a:lnTo>
                    <a:pt x="263" y="598"/>
                  </a:lnTo>
                  <a:lnTo>
                    <a:pt x="218" y="573"/>
                  </a:lnTo>
                  <a:lnTo>
                    <a:pt x="181" y="548"/>
                  </a:lnTo>
                  <a:lnTo>
                    <a:pt x="148" y="520"/>
                  </a:lnTo>
                  <a:lnTo>
                    <a:pt x="123" y="490"/>
                  </a:lnTo>
                  <a:lnTo>
                    <a:pt x="103" y="459"/>
                  </a:lnTo>
                  <a:lnTo>
                    <a:pt x="86" y="423"/>
                  </a:lnTo>
                  <a:lnTo>
                    <a:pt x="73" y="386"/>
                  </a:lnTo>
                  <a:lnTo>
                    <a:pt x="66" y="347"/>
                  </a:lnTo>
                  <a:lnTo>
                    <a:pt x="59" y="304"/>
                  </a:lnTo>
                  <a:lnTo>
                    <a:pt x="55" y="259"/>
                  </a:lnTo>
                  <a:lnTo>
                    <a:pt x="54" y="212"/>
                  </a:lnTo>
                  <a:lnTo>
                    <a:pt x="54" y="162"/>
                  </a:lnTo>
                  <a:lnTo>
                    <a:pt x="54" y="110"/>
                  </a:lnTo>
                  <a:lnTo>
                    <a:pt x="55" y="56"/>
                  </a:lnTo>
                  <a:lnTo>
                    <a:pt x="55" y="0"/>
                  </a:lnTo>
                  <a:lnTo>
                    <a:pt x="1" y="0"/>
                  </a:lnTo>
                  <a:close/>
                </a:path>
              </a:pathLst>
            </a:custGeom>
            <a:solidFill>
              <a:srgbClr val="00FF00"/>
            </a:solidFill>
            <a:ln w="9525">
              <a:solidFill>
                <a:schemeClr val="tx1"/>
              </a:solidFill>
              <a:round/>
              <a:headEnd/>
              <a:tailEnd/>
            </a:ln>
          </p:spPr>
          <p:txBody>
            <a:bodyPr/>
            <a:lstStyle/>
            <a:p>
              <a:endParaRPr lang="en-CA"/>
            </a:p>
          </p:txBody>
        </p:sp>
        <p:sp>
          <p:nvSpPr>
            <p:cNvPr id="66591" name="Freeform 31"/>
            <p:cNvSpPr>
              <a:spLocks noChangeAspect="1"/>
            </p:cNvSpPr>
            <p:nvPr/>
          </p:nvSpPr>
          <p:spPr bwMode="auto">
            <a:xfrm>
              <a:off x="4204" y="2966"/>
              <a:ext cx="61" cy="66"/>
            </a:xfrm>
            <a:custGeom>
              <a:avLst/>
              <a:gdLst>
                <a:gd name="T0" fmla="*/ 0 w 305"/>
                <a:gd name="T1" fmla="*/ 0 h 601"/>
                <a:gd name="T2" fmla="*/ 0 w 305"/>
                <a:gd name="T3" fmla="*/ 0 h 601"/>
                <a:gd name="T4" fmla="*/ 0 w 305"/>
                <a:gd name="T5" fmla="*/ 0 h 601"/>
                <a:gd name="T6" fmla="*/ 0 w 305"/>
                <a:gd name="T7" fmla="*/ 0 h 601"/>
                <a:gd name="T8" fmla="*/ 0 w 305"/>
                <a:gd name="T9" fmla="*/ 0 h 601"/>
                <a:gd name="T10" fmla="*/ 0 w 305"/>
                <a:gd name="T11" fmla="*/ 0 h 601"/>
                <a:gd name="T12" fmla="*/ 0 w 305"/>
                <a:gd name="T13" fmla="*/ 0 h 601"/>
                <a:gd name="T14" fmla="*/ 0 w 305"/>
                <a:gd name="T15" fmla="*/ 0 h 601"/>
                <a:gd name="T16" fmla="*/ 0 w 305"/>
                <a:gd name="T17" fmla="*/ 0 h 601"/>
                <a:gd name="T18" fmla="*/ 0 w 305"/>
                <a:gd name="T19" fmla="*/ 0 h 601"/>
                <a:gd name="T20" fmla="*/ 0 w 305"/>
                <a:gd name="T21" fmla="*/ 0 h 601"/>
                <a:gd name="T22" fmla="*/ 0 w 305"/>
                <a:gd name="T23" fmla="*/ 0 h 601"/>
                <a:gd name="T24" fmla="*/ 0 w 305"/>
                <a:gd name="T25" fmla="*/ 0 h 601"/>
                <a:gd name="T26" fmla="*/ 0 w 305"/>
                <a:gd name="T27" fmla="*/ 0 h 601"/>
                <a:gd name="T28" fmla="*/ 0 w 305"/>
                <a:gd name="T29" fmla="*/ 0 h 601"/>
                <a:gd name="T30" fmla="*/ 0 w 305"/>
                <a:gd name="T31" fmla="*/ 0 h 601"/>
                <a:gd name="T32" fmla="*/ 0 w 305"/>
                <a:gd name="T33" fmla="*/ 0 h 601"/>
                <a:gd name="T34" fmla="*/ 0 w 305"/>
                <a:gd name="T35" fmla="*/ 0 h 601"/>
                <a:gd name="T36" fmla="*/ 0 w 305"/>
                <a:gd name="T37" fmla="*/ 0 h 601"/>
                <a:gd name="T38" fmla="*/ 0 w 305"/>
                <a:gd name="T39" fmla="*/ 0 h 601"/>
                <a:gd name="T40" fmla="*/ 0 w 305"/>
                <a:gd name="T41" fmla="*/ 0 h 601"/>
                <a:gd name="T42" fmla="*/ 0 w 305"/>
                <a:gd name="T43" fmla="*/ 0 h 601"/>
                <a:gd name="T44" fmla="*/ 0 w 305"/>
                <a:gd name="T45" fmla="*/ 0 h 601"/>
                <a:gd name="T46" fmla="*/ 0 w 305"/>
                <a:gd name="T47" fmla="*/ 0 h 601"/>
                <a:gd name="T48" fmla="*/ 0 w 305"/>
                <a:gd name="T49" fmla="*/ 0 h 601"/>
                <a:gd name="T50" fmla="*/ 0 w 305"/>
                <a:gd name="T51" fmla="*/ 0 h 601"/>
                <a:gd name="T52" fmla="*/ 0 w 305"/>
                <a:gd name="T53" fmla="*/ 0 h 601"/>
                <a:gd name="T54" fmla="*/ 0 w 305"/>
                <a:gd name="T55" fmla="*/ 0 h 601"/>
                <a:gd name="T56" fmla="*/ 0 w 305"/>
                <a:gd name="T57" fmla="*/ 0 h 601"/>
                <a:gd name="T58" fmla="*/ 0 w 305"/>
                <a:gd name="T59" fmla="*/ 0 h 601"/>
                <a:gd name="T60" fmla="*/ 0 w 305"/>
                <a:gd name="T61" fmla="*/ 0 h 601"/>
                <a:gd name="T62" fmla="*/ 0 w 305"/>
                <a:gd name="T63" fmla="*/ 0 h 601"/>
                <a:gd name="T64" fmla="*/ 0 w 305"/>
                <a:gd name="T65" fmla="*/ 0 h 601"/>
                <a:gd name="T66" fmla="*/ 0 w 305"/>
                <a:gd name="T67" fmla="*/ 0 h 601"/>
                <a:gd name="T68" fmla="*/ 0 w 305"/>
                <a:gd name="T69" fmla="*/ 0 h 6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601"/>
                <a:gd name="T107" fmla="*/ 305 w 305"/>
                <a:gd name="T108" fmla="*/ 601 h 6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601">
                  <a:moveTo>
                    <a:pt x="0" y="52"/>
                  </a:moveTo>
                  <a:lnTo>
                    <a:pt x="12" y="55"/>
                  </a:lnTo>
                  <a:lnTo>
                    <a:pt x="26" y="64"/>
                  </a:lnTo>
                  <a:lnTo>
                    <a:pt x="45" y="84"/>
                  </a:lnTo>
                  <a:lnTo>
                    <a:pt x="65" y="112"/>
                  </a:lnTo>
                  <a:lnTo>
                    <a:pt x="86" y="147"/>
                  </a:lnTo>
                  <a:lnTo>
                    <a:pt x="105" y="186"/>
                  </a:lnTo>
                  <a:lnTo>
                    <a:pt x="125" y="229"/>
                  </a:lnTo>
                  <a:lnTo>
                    <a:pt x="144" y="276"/>
                  </a:lnTo>
                  <a:lnTo>
                    <a:pt x="162" y="324"/>
                  </a:lnTo>
                  <a:lnTo>
                    <a:pt x="178" y="372"/>
                  </a:lnTo>
                  <a:lnTo>
                    <a:pt x="194" y="419"/>
                  </a:lnTo>
                  <a:lnTo>
                    <a:pt x="209" y="464"/>
                  </a:lnTo>
                  <a:lnTo>
                    <a:pt x="222" y="506"/>
                  </a:lnTo>
                  <a:lnTo>
                    <a:pt x="234" y="543"/>
                  </a:lnTo>
                  <a:lnTo>
                    <a:pt x="244" y="574"/>
                  </a:lnTo>
                  <a:lnTo>
                    <a:pt x="253" y="601"/>
                  </a:lnTo>
                  <a:lnTo>
                    <a:pt x="305" y="585"/>
                  </a:lnTo>
                  <a:lnTo>
                    <a:pt x="296" y="560"/>
                  </a:lnTo>
                  <a:lnTo>
                    <a:pt x="286" y="528"/>
                  </a:lnTo>
                  <a:lnTo>
                    <a:pt x="275" y="492"/>
                  </a:lnTo>
                  <a:lnTo>
                    <a:pt x="262" y="450"/>
                  </a:lnTo>
                  <a:lnTo>
                    <a:pt x="246" y="403"/>
                  </a:lnTo>
                  <a:lnTo>
                    <a:pt x="230" y="355"/>
                  </a:lnTo>
                  <a:lnTo>
                    <a:pt x="214" y="307"/>
                  </a:lnTo>
                  <a:lnTo>
                    <a:pt x="194" y="257"/>
                  </a:lnTo>
                  <a:lnTo>
                    <a:pt x="175" y="210"/>
                  </a:lnTo>
                  <a:lnTo>
                    <a:pt x="155" y="165"/>
                  </a:lnTo>
                  <a:lnTo>
                    <a:pt x="133" y="122"/>
                  </a:lnTo>
                  <a:lnTo>
                    <a:pt x="111" y="85"/>
                  </a:lnTo>
                  <a:lnTo>
                    <a:pt x="88" y="54"/>
                  </a:lnTo>
                  <a:lnTo>
                    <a:pt x="63" y="27"/>
                  </a:lnTo>
                  <a:lnTo>
                    <a:pt x="34" y="8"/>
                  </a:lnTo>
                  <a:lnTo>
                    <a:pt x="0" y="0"/>
                  </a:lnTo>
                  <a:lnTo>
                    <a:pt x="0" y="52"/>
                  </a:lnTo>
                  <a:close/>
                </a:path>
              </a:pathLst>
            </a:custGeom>
            <a:solidFill>
              <a:srgbClr val="00FF00"/>
            </a:solidFill>
            <a:ln w="9525">
              <a:solidFill>
                <a:schemeClr val="tx1"/>
              </a:solidFill>
              <a:round/>
              <a:headEnd/>
              <a:tailEnd/>
            </a:ln>
          </p:spPr>
          <p:txBody>
            <a:bodyPr/>
            <a:lstStyle/>
            <a:p>
              <a:endParaRPr lang="en-CA"/>
            </a:p>
          </p:txBody>
        </p:sp>
        <p:sp>
          <p:nvSpPr>
            <p:cNvPr id="66592" name="Freeform 32"/>
            <p:cNvSpPr>
              <a:spLocks noChangeAspect="1"/>
            </p:cNvSpPr>
            <p:nvPr/>
          </p:nvSpPr>
          <p:spPr bwMode="auto">
            <a:xfrm>
              <a:off x="4166" y="2991"/>
              <a:ext cx="43" cy="41"/>
            </a:xfrm>
            <a:custGeom>
              <a:avLst/>
              <a:gdLst>
                <a:gd name="T0" fmla="*/ 0 w 214"/>
                <a:gd name="T1" fmla="*/ 0 h 366"/>
                <a:gd name="T2" fmla="*/ 0 w 214"/>
                <a:gd name="T3" fmla="*/ 0 h 366"/>
                <a:gd name="T4" fmla="*/ 0 w 214"/>
                <a:gd name="T5" fmla="*/ 0 h 366"/>
                <a:gd name="T6" fmla="*/ 0 w 214"/>
                <a:gd name="T7" fmla="*/ 0 h 366"/>
                <a:gd name="T8" fmla="*/ 0 w 214"/>
                <a:gd name="T9" fmla="*/ 0 h 366"/>
                <a:gd name="T10" fmla="*/ 0 w 214"/>
                <a:gd name="T11" fmla="*/ 0 h 366"/>
                <a:gd name="T12" fmla="*/ 0 w 214"/>
                <a:gd name="T13" fmla="*/ 0 h 366"/>
                <a:gd name="T14" fmla="*/ 0 w 214"/>
                <a:gd name="T15" fmla="*/ 0 h 366"/>
                <a:gd name="T16" fmla="*/ 0 w 214"/>
                <a:gd name="T17" fmla="*/ 0 h 366"/>
                <a:gd name="T18" fmla="*/ 0 w 214"/>
                <a:gd name="T19" fmla="*/ 0 h 366"/>
                <a:gd name="T20" fmla="*/ 0 w 214"/>
                <a:gd name="T21" fmla="*/ 0 h 366"/>
                <a:gd name="T22" fmla="*/ 0 w 214"/>
                <a:gd name="T23" fmla="*/ 0 h 366"/>
                <a:gd name="T24" fmla="*/ 0 w 214"/>
                <a:gd name="T25" fmla="*/ 0 h 366"/>
                <a:gd name="T26" fmla="*/ 0 w 214"/>
                <a:gd name="T27" fmla="*/ 0 h 366"/>
                <a:gd name="T28" fmla="*/ 0 w 214"/>
                <a:gd name="T29" fmla="*/ 0 h 366"/>
                <a:gd name="T30" fmla="*/ 0 w 214"/>
                <a:gd name="T31" fmla="*/ 0 h 366"/>
                <a:gd name="T32" fmla="*/ 0 w 214"/>
                <a:gd name="T33" fmla="*/ 0 h 366"/>
                <a:gd name="T34" fmla="*/ 0 w 214"/>
                <a:gd name="T35" fmla="*/ 0 h 366"/>
                <a:gd name="T36" fmla="*/ 0 w 214"/>
                <a:gd name="T37" fmla="*/ 0 h 366"/>
                <a:gd name="T38" fmla="*/ 0 w 214"/>
                <a:gd name="T39" fmla="*/ 0 h 366"/>
                <a:gd name="T40" fmla="*/ 0 w 214"/>
                <a:gd name="T41" fmla="*/ 0 h 366"/>
                <a:gd name="T42" fmla="*/ 0 w 214"/>
                <a:gd name="T43" fmla="*/ 0 h 366"/>
                <a:gd name="T44" fmla="*/ 0 w 214"/>
                <a:gd name="T45" fmla="*/ 0 h 366"/>
                <a:gd name="T46" fmla="*/ 0 w 214"/>
                <a:gd name="T47" fmla="*/ 0 h 366"/>
                <a:gd name="T48" fmla="*/ 0 w 214"/>
                <a:gd name="T49" fmla="*/ 0 h 366"/>
                <a:gd name="T50" fmla="*/ 0 w 214"/>
                <a:gd name="T51" fmla="*/ 0 h 366"/>
                <a:gd name="T52" fmla="*/ 0 w 214"/>
                <a:gd name="T53" fmla="*/ 0 h 366"/>
                <a:gd name="T54" fmla="*/ 0 w 214"/>
                <a:gd name="T55" fmla="*/ 0 h 366"/>
                <a:gd name="T56" fmla="*/ 0 w 214"/>
                <a:gd name="T57" fmla="*/ 0 h 366"/>
                <a:gd name="T58" fmla="*/ 0 w 214"/>
                <a:gd name="T59" fmla="*/ 0 h 366"/>
                <a:gd name="T60" fmla="*/ 0 w 214"/>
                <a:gd name="T61" fmla="*/ 0 h 366"/>
                <a:gd name="T62" fmla="*/ 0 w 214"/>
                <a:gd name="T63" fmla="*/ 0 h 366"/>
                <a:gd name="T64" fmla="*/ 0 w 214"/>
                <a:gd name="T65" fmla="*/ 0 h 366"/>
                <a:gd name="T66" fmla="*/ 0 w 214"/>
                <a:gd name="T67" fmla="*/ 0 h 366"/>
                <a:gd name="T68" fmla="*/ 0 w 214"/>
                <a:gd name="T69" fmla="*/ 0 h 366"/>
                <a:gd name="T70" fmla="*/ 0 w 214"/>
                <a:gd name="T71" fmla="*/ 0 h 366"/>
                <a:gd name="T72" fmla="*/ 0 w 214"/>
                <a:gd name="T73" fmla="*/ 0 h 366"/>
                <a:gd name="T74" fmla="*/ 0 w 214"/>
                <a:gd name="T75" fmla="*/ 0 h 366"/>
                <a:gd name="T76" fmla="*/ 0 w 214"/>
                <a:gd name="T77" fmla="*/ 0 h 366"/>
                <a:gd name="T78" fmla="*/ 0 w 214"/>
                <a:gd name="T79" fmla="*/ 0 h 3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4"/>
                <a:gd name="T121" fmla="*/ 0 h 366"/>
                <a:gd name="T122" fmla="*/ 214 w 214"/>
                <a:gd name="T123" fmla="*/ 366 h 3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4" h="366">
                  <a:moveTo>
                    <a:pt x="0" y="25"/>
                  </a:moveTo>
                  <a:lnTo>
                    <a:pt x="28" y="51"/>
                  </a:lnTo>
                  <a:lnTo>
                    <a:pt x="33" y="52"/>
                  </a:lnTo>
                  <a:lnTo>
                    <a:pt x="41" y="57"/>
                  </a:lnTo>
                  <a:lnTo>
                    <a:pt x="51" y="66"/>
                  </a:lnTo>
                  <a:lnTo>
                    <a:pt x="63" y="82"/>
                  </a:lnTo>
                  <a:lnTo>
                    <a:pt x="75" y="101"/>
                  </a:lnTo>
                  <a:lnTo>
                    <a:pt x="89" y="124"/>
                  </a:lnTo>
                  <a:lnTo>
                    <a:pt x="100" y="150"/>
                  </a:lnTo>
                  <a:lnTo>
                    <a:pt x="112" y="177"/>
                  </a:lnTo>
                  <a:lnTo>
                    <a:pt x="122" y="204"/>
                  </a:lnTo>
                  <a:lnTo>
                    <a:pt x="132" y="232"/>
                  </a:lnTo>
                  <a:lnTo>
                    <a:pt x="140" y="259"/>
                  </a:lnTo>
                  <a:lnTo>
                    <a:pt x="147" y="287"/>
                  </a:lnTo>
                  <a:lnTo>
                    <a:pt x="153" y="312"/>
                  </a:lnTo>
                  <a:lnTo>
                    <a:pt x="157" y="333"/>
                  </a:lnTo>
                  <a:lnTo>
                    <a:pt x="159" y="352"/>
                  </a:lnTo>
                  <a:lnTo>
                    <a:pt x="160" y="366"/>
                  </a:lnTo>
                  <a:lnTo>
                    <a:pt x="214" y="366"/>
                  </a:lnTo>
                  <a:lnTo>
                    <a:pt x="213" y="347"/>
                  </a:lnTo>
                  <a:lnTo>
                    <a:pt x="211" y="325"/>
                  </a:lnTo>
                  <a:lnTo>
                    <a:pt x="205" y="301"/>
                  </a:lnTo>
                  <a:lnTo>
                    <a:pt x="199" y="275"/>
                  </a:lnTo>
                  <a:lnTo>
                    <a:pt x="192" y="247"/>
                  </a:lnTo>
                  <a:lnTo>
                    <a:pt x="184" y="217"/>
                  </a:lnTo>
                  <a:lnTo>
                    <a:pt x="174" y="188"/>
                  </a:lnTo>
                  <a:lnTo>
                    <a:pt x="162" y="158"/>
                  </a:lnTo>
                  <a:lnTo>
                    <a:pt x="150" y="129"/>
                  </a:lnTo>
                  <a:lnTo>
                    <a:pt x="137" y="102"/>
                  </a:lnTo>
                  <a:lnTo>
                    <a:pt x="123" y="76"/>
                  </a:lnTo>
                  <a:lnTo>
                    <a:pt x="109" y="54"/>
                  </a:lnTo>
                  <a:lnTo>
                    <a:pt x="93" y="33"/>
                  </a:lnTo>
                  <a:lnTo>
                    <a:pt x="73" y="16"/>
                  </a:lnTo>
                  <a:lnTo>
                    <a:pt x="52" y="5"/>
                  </a:lnTo>
                  <a:lnTo>
                    <a:pt x="28" y="0"/>
                  </a:lnTo>
                  <a:lnTo>
                    <a:pt x="55" y="25"/>
                  </a:lnTo>
                  <a:lnTo>
                    <a:pt x="0" y="25"/>
                  </a:lnTo>
                  <a:lnTo>
                    <a:pt x="0" y="51"/>
                  </a:lnTo>
                  <a:lnTo>
                    <a:pt x="28" y="51"/>
                  </a:lnTo>
                  <a:lnTo>
                    <a:pt x="0" y="25"/>
                  </a:lnTo>
                  <a:close/>
                </a:path>
              </a:pathLst>
            </a:custGeom>
            <a:solidFill>
              <a:srgbClr val="00FF00"/>
            </a:solidFill>
            <a:ln w="9525">
              <a:solidFill>
                <a:schemeClr val="tx1"/>
              </a:solidFill>
              <a:round/>
              <a:headEnd/>
              <a:tailEnd/>
            </a:ln>
          </p:spPr>
          <p:txBody>
            <a:bodyPr/>
            <a:lstStyle/>
            <a:p>
              <a:endParaRPr lang="en-CA"/>
            </a:p>
          </p:txBody>
        </p:sp>
        <p:sp>
          <p:nvSpPr>
            <p:cNvPr id="66593" name="Freeform 33"/>
            <p:cNvSpPr>
              <a:spLocks noChangeAspect="1"/>
            </p:cNvSpPr>
            <p:nvPr/>
          </p:nvSpPr>
          <p:spPr bwMode="auto">
            <a:xfrm>
              <a:off x="4158" y="2969"/>
              <a:ext cx="19" cy="25"/>
            </a:xfrm>
            <a:custGeom>
              <a:avLst/>
              <a:gdLst>
                <a:gd name="T0" fmla="*/ 0 w 95"/>
                <a:gd name="T1" fmla="*/ 0 h 226"/>
                <a:gd name="T2" fmla="*/ 0 w 95"/>
                <a:gd name="T3" fmla="*/ 0 h 226"/>
                <a:gd name="T4" fmla="*/ 0 w 95"/>
                <a:gd name="T5" fmla="*/ 0 h 226"/>
                <a:gd name="T6" fmla="*/ 0 w 95"/>
                <a:gd name="T7" fmla="*/ 0 h 226"/>
                <a:gd name="T8" fmla="*/ 0 w 95"/>
                <a:gd name="T9" fmla="*/ 0 h 226"/>
                <a:gd name="T10" fmla="*/ 0 w 95"/>
                <a:gd name="T11" fmla="*/ 0 h 226"/>
                <a:gd name="T12" fmla="*/ 0 w 95"/>
                <a:gd name="T13" fmla="*/ 0 h 226"/>
                <a:gd name="T14" fmla="*/ 0 w 95"/>
                <a:gd name="T15" fmla="*/ 0 h 226"/>
                <a:gd name="T16" fmla="*/ 0 w 95"/>
                <a:gd name="T17" fmla="*/ 0 h 226"/>
                <a:gd name="T18" fmla="*/ 0 w 95"/>
                <a:gd name="T19" fmla="*/ 0 h 226"/>
                <a:gd name="T20" fmla="*/ 0 w 95"/>
                <a:gd name="T21" fmla="*/ 0 h 226"/>
                <a:gd name="T22" fmla="*/ 0 w 95"/>
                <a:gd name="T23" fmla="*/ 0 h 226"/>
                <a:gd name="T24" fmla="*/ 0 w 95"/>
                <a:gd name="T25" fmla="*/ 0 h 226"/>
                <a:gd name="T26" fmla="*/ 0 w 95"/>
                <a:gd name="T27" fmla="*/ 0 h 226"/>
                <a:gd name="T28" fmla="*/ 0 w 95"/>
                <a:gd name="T29" fmla="*/ 0 h 226"/>
                <a:gd name="T30" fmla="*/ 0 w 95"/>
                <a:gd name="T31" fmla="*/ 0 h 226"/>
                <a:gd name="T32" fmla="*/ 0 w 95"/>
                <a:gd name="T33" fmla="*/ 0 h 226"/>
                <a:gd name="T34" fmla="*/ 0 w 95"/>
                <a:gd name="T35" fmla="*/ 0 h 226"/>
                <a:gd name="T36" fmla="*/ 0 w 95"/>
                <a:gd name="T37" fmla="*/ 0 h 226"/>
                <a:gd name="T38" fmla="*/ 0 w 95"/>
                <a:gd name="T39" fmla="*/ 0 h 226"/>
                <a:gd name="T40" fmla="*/ 0 w 95"/>
                <a:gd name="T41" fmla="*/ 0 h 226"/>
                <a:gd name="T42" fmla="*/ 0 w 95"/>
                <a:gd name="T43" fmla="*/ 0 h 226"/>
                <a:gd name="T44" fmla="*/ 0 w 95"/>
                <a:gd name="T45" fmla="*/ 0 h 226"/>
                <a:gd name="T46" fmla="*/ 0 w 95"/>
                <a:gd name="T47" fmla="*/ 0 h 226"/>
                <a:gd name="T48" fmla="*/ 0 w 95"/>
                <a:gd name="T49" fmla="*/ 0 h 226"/>
                <a:gd name="T50" fmla="*/ 0 w 95"/>
                <a:gd name="T51" fmla="*/ 0 h 226"/>
                <a:gd name="T52" fmla="*/ 0 w 95"/>
                <a:gd name="T53" fmla="*/ 0 h 226"/>
                <a:gd name="T54" fmla="*/ 0 w 95"/>
                <a:gd name="T55" fmla="*/ 0 h 226"/>
                <a:gd name="T56" fmla="*/ 0 w 95"/>
                <a:gd name="T57" fmla="*/ 0 h 226"/>
                <a:gd name="T58" fmla="*/ 0 w 95"/>
                <a:gd name="T59" fmla="*/ 0 h 226"/>
                <a:gd name="T60" fmla="*/ 0 w 95"/>
                <a:gd name="T61" fmla="*/ 0 h 226"/>
                <a:gd name="T62" fmla="*/ 0 w 95"/>
                <a:gd name="T63" fmla="*/ 0 h 226"/>
                <a:gd name="T64" fmla="*/ 0 w 95"/>
                <a:gd name="T65" fmla="*/ 0 h 226"/>
                <a:gd name="T66" fmla="*/ 0 w 95"/>
                <a:gd name="T67" fmla="*/ 0 h 226"/>
                <a:gd name="T68" fmla="*/ 0 w 95"/>
                <a:gd name="T69" fmla="*/ 0 h 2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
                <a:gd name="T106" fmla="*/ 0 h 226"/>
                <a:gd name="T107" fmla="*/ 95 w 95"/>
                <a:gd name="T108" fmla="*/ 226 h 2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 h="226">
                  <a:moveTo>
                    <a:pt x="0" y="0"/>
                  </a:moveTo>
                  <a:lnTo>
                    <a:pt x="0" y="16"/>
                  </a:lnTo>
                  <a:lnTo>
                    <a:pt x="2" y="32"/>
                  </a:lnTo>
                  <a:lnTo>
                    <a:pt x="4" y="47"/>
                  </a:lnTo>
                  <a:lnTo>
                    <a:pt x="8" y="61"/>
                  </a:lnTo>
                  <a:lnTo>
                    <a:pt x="11" y="76"/>
                  </a:lnTo>
                  <a:lnTo>
                    <a:pt x="14" y="90"/>
                  </a:lnTo>
                  <a:lnTo>
                    <a:pt x="18" y="105"/>
                  </a:lnTo>
                  <a:lnTo>
                    <a:pt x="22" y="119"/>
                  </a:lnTo>
                  <a:lnTo>
                    <a:pt x="25" y="132"/>
                  </a:lnTo>
                  <a:lnTo>
                    <a:pt x="28" y="146"/>
                  </a:lnTo>
                  <a:lnTo>
                    <a:pt x="32" y="161"/>
                  </a:lnTo>
                  <a:lnTo>
                    <a:pt x="35" y="175"/>
                  </a:lnTo>
                  <a:lnTo>
                    <a:pt x="37" y="187"/>
                  </a:lnTo>
                  <a:lnTo>
                    <a:pt x="38" y="201"/>
                  </a:lnTo>
                  <a:lnTo>
                    <a:pt x="40" y="214"/>
                  </a:lnTo>
                  <a:lnTo>
                    <a:pt x="40" y="226"/>
                  </a:lnTo>
                  <a:lnTo>
                    <a:pt x="95" y="226"/>
                  </a:lnTo>
                  <a:lnTo>
                    <a:pt x="95" y="210"/>
                  </a:lnTo>
                  <a:lnTo>
                    <a:pt x="92" y="194"/>
                  </a:lnTo>
                  <a:lnTo>
                    <a:pt x="91" y="179"/>
                  </a:lnTo>
                  <a:lnTo>
                    <a:pt x="87" y="165"/>
                  </a:lnTo>
                  <a:lnTo>
                    <a:pt x="84" y="150"/>
                  </a:lnTo>
                  <a:lnTo>
                    <a:pt x="81" y="136"/>
                  </a:lnTo>
                  <a:lnTo>
                    <a:pt x="77" y="122"/>
                  </a:lnTo>
                  <a:lnTo>
                    <a:pt x="74" y="106"/>
                  </a:lnTo>
                  <a:lnTo>
                    <a:pt x="70" y="93"/>
                  </a:lnTo>
                  <a:lnTo>
                    <a:pt x="66" y="80"/>
                  </a:lnTo>
                  <a:lnTo>
                    <a:pt x="63" y="65"/>
                  </a:lnTo>
                  <a:lnTo>
                    <a:pt x="60" y="51"/>
                  </a:lnTo>
                  <a:lnTo>
                    <a:pt x="58" y="39"/>
                  </a:lnTo>
                  <a:lnTo>
                    <a:pt x="57" y="26"/>
                  </a:lnTo>
                  <a:lnTo>
                    <a:pt x="55" y="12"/>
                  </a:lnTo>
                  <a:lnTo>
                    <a:pt x="55" y="0"/>
                  </a:lnTo>
                  <a:lnTo>
                    <a:pt x="0" y="0"/>
                  </a:lnTo>
                  <a:close/>
                </a:path>
              </a:pathLst>
            </a:custGeom>
            <a:solidFill>
              <a:srgbClr val="00FF00"/>
            </a:solidFill>
            <a:ln w="9525">
              <a:solidFill>
                <a:schemeClr val="tx1"/>
              </a:solidFill>
              <a:round/>
              <a:headEnd/>
              <a:tailEnd/>
            </a:ln>
          </p:spPr>
          <p:txBody>
            <a:bodyPr/>
            <a:lstStyle/>
            <a:p>
              <a:endParaRPr lang="en-CA"/>
            </a:p>
          </p:txBody>
        </p:sp>
        <p:sp>
          <p:nvSpPr>
            <p:cNvPr id="66594" name="Freeform 34"/>
            <p:cNvSpPr>
              <a:spLocks noChangeAspect="1"/>
            </p:cNvSpPr>
            <p:nvPr/>
          </p:nvSpPr>
          <p:spPr bwMode="auto">
            <a:xfrm>
              <a:off x="4102" y="2998"/>
              <a:ext cx="11" cy="19"/>
            </a:xfrm>
            <a:custGeom>
              <a:avLst/>
              <a:gdLst>
                <a:gd name="T0" fmla="*/ 0 w 55"/>
                <a:gd name="T1" fmla="*/ 0 h 168"/>
                <a:gd name="T2" fmla="*/ 0 w 55"/>
                <a:gd name="T3" fmla="*/ 0 h 168"/>
                <a:gd name="T4" fmla="*/ 0 w 55"/>
                <a:gd name="T5" fmla="*/ 0 h 168"/>
                <a:gd name="T6" fmla="*/ 0 w 55"/>
                <a:gd name="T7" fmla="*/ 0 h 168"/>
                <a:gd name="T8" fmla="*/ 0 w 55"/>
                <a:gd name="T9" fmla="*/ 0 h 168"/>
                <a:gd name="T10" fmla="*/ 0 w 55"/>
                <a:gd name="T11" fmla="*/ 0 h 168"/>
                <a:gd name="T12" fmla="*/ 0 w 55"/>
                <a:gd name="T13" fmla="*/ 0 h 168"/>
                <a:gd name="T14" fmla="*/ 0 w 55"/>
                <a:gd name="T15" fmla="*/ 0 h 168"/>
                <a:gd name="T16" fmla="*/ 0 w 55"/>
                <a:gd name="T17" fmla="*/ 0 h 168"/>
                <a:gd name="T18" fmla="*/ 0 w 55"/>
                <a:gd name="T19" fmla="*/ 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68"/>
                <a:gd name="T32" fmla="*/ 55 w 55"/>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68">
                  <a:moveTo>
                    <a:pt x="48" y="135"/>
                  </a:moveTo>
                  <a:lnTo>
                    <a:pt x="55" y="151"/>
                  </a:lnTo>
                  <a:lnTo>
                    <a:pt x="55" y="0"/>
                  </a:lnTo>
                  <a:lnTo>
                    <a:pt x="0" y="0"/>
                  </a:lnTo>
                  <a:lnTo>
                    <a:pt x="0" y="151"/>
                  </a:lnTo>
                  <a:lnTo>
                    <a:pt x="7" y="168"/>
                  </a:lnTo>
                  <a:lnTo>
                    <a:pt x="0" y="151"/>
                  </a:lnTo>
                  <a:lnTo>
                    <a:pt x="0" y="161"/>
                  </a:lnTo>
                  <a:lnTo>
                    <a:pt x="7" y="168"/>
                  </a:lnTo>
                  <a:lnTo>
                    <a:pt x="48" y="135"/>
                  </a:lnTo>
                  <a:close/>
                </a:path>
              </a:pathLst>
            </a:custGeom>
            <a:solidFill>
              <a:srgbClr val="00FF00"/>
            </a:solidFill>
            <a:ln w="9525">
              <a:solidFill>
                <a:schemeClr val="tx1"/>
              </a:solidFill>
              <a:round/>
              <a:headEnd/>
              <a:tailEnd/>
            </a:ln>
          </p:spPr>
          <p:txBody>
            <a:bodyPr/>
            <a:lstStyle/>
            <a:p>
              <a:endParaRPr lang="en-CA"/>
            </a:p>
          </p:txBody>
        </p:sp>
        <p:sp>
          <p:nvSpPr>
            <p:cNvPr id="66595" name="Freeform 35"/>
            <p:cNvSpPr>
              <a:spLocks noChangeAspect="1"/>
            </p:cNvSpPr>
            <p:nvPr/>
          </p:nvSpPr>
          <p:spPr bwMode="auto">
            <a:xfrm>
              <a:off x="4104" y="3013"/>
              <a:ext cx="73" cy="49"/>
            </a:xfrm>
            <a:custGeom>
              <a:avLst/>
              <a:gdLst>
                <a:gd name="T0" fmla="*/ 0 w 367"/>
                <a:gd name="T1" fmla="*/ 0 h 446"/>
                <a:gd name="T2" fmla="*/ 0 w 367"/>
                <a:gd name="T3" fmla="*/ 0 h 446"/>
                <a:gd name="T4" fmla="*/ 0 w 367"/>
                <a:gd name="T5" fmla="*/ 0 h 446"/>
                <a:gd name="T6" fmla="*/ 0 w 367"/>
                <a:gd name="T7" fmla="*/ 0 h 446"/>
                <a:gd name="T8" fmla="*/ 0 w 367"/>
                <a:gd name="T9" fmla="*/ 0 h 446"/>
                <a:gd name="T10" fmla="*/ 0 w 367"/>
                <a:gd name="T11" fmla="*/ 0 h 446"/>
                <a:gd name="T12" fmla="*/ 0 w 367"/>
                <a:gd name="T13" fmla="*/ 0 h 446"/>
                <a:gd name="T14" fmla="*/ 0 w 367"/>
                <a:gd name="T15" fmla="*/ 0 h 446"/>
                <a:gd name="T16" fmla="*/ 0 w 367"/>
                <a:gd name="T17" fmla="*/ 0 h 446"/>
                <a:gd name="T18" fmla="*/ 0 w 367"/>
                <a:gd name="T19" fmla="*/ 0 h 4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446"/>
                <a:gd name="T32" fmla="*/ 367 w 367"/>
                <a:gd name="T33" fmla="*/ 446 h 4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446">
                  <a:moveTo>
                    <a:pt x="314" y="386"/>
                  </a:moveTo>
                  <a:lnTo>
                    <a:pt x="361" y="378"/>
                  </a:lnTo>
                  <a:lnTo>
                    <a:pt x="41" y="0"/>
                  </a:lnTo>
                  <a:lnTo>
                    <a:pt x="0" y="33"/>
                  </a:lnTo>
                  <a:lnTo>
                    <a:pt x="320" y="410"/>
                  </a:lnTo>
                  <a:lnTo>
                    <a:pt x="367" y="402"/>
                  </a:lnTo>
                  <a:lnTo>
                    <a:pt x="320" y="410"/>
                  </a:lnTo>
                  <a:lnTo>
                    <a:pt x="350" y="446"/>
                  </a:lnTo>
                  <a:lnTo>
                    <a:pt x="367" y="402"/>
                  </a:lnTo>
                  <a:lnTo>
                    <a:pt x="314" y="386"/>
                  </a:lnTo>
                  <a:close/>
                </a:path>
              </a:pathLst>
            </a:custGeom>
            <a:solidFill>
              <a:srgbClr val="00FF00"/>
            </a:solidFill>
            <a:ln w="9525">
              <a:solidFill>
                <a:schemeClr val="tx1"/>
              </a:solidFill>
              <a:round/>
              <a:headEnd/>
              <a:tailEnd/>
            </a:ln>
          </p:spPr>
          <p:txBody>
            <a:bodyPr/>
            <a:lstStyle/>
            <a:p>
              <a:endParaRPr lang="en-CA"/>
            </a:p>
          </p:txBody>
        </p:sp>
        <p:sp>
          <p:nvSpPr>
            <p:cNvPr id="66596" name="Freeform 36"/>
            <p:cNvSpPr>
              <a:spLocks noChangeAspect="1"/>
            </p:cNvSpPr>
            <p:nvPr/>
          </p:nvSpPr>
          <p:spPr bwMode="auto">
            <a:xfrm>
              <a:off x="4158" y="3017"/>
              <a:ext cx="28" cy="41"/>
            </a:xfrm>
            <a:custGeom>
              <a:avLst/>
              <a:gdLst>
                <a:gd name="T0" fmla="*/ 0 w 137"/>
                <a:gd name="T1" fmla="*/ 0 h 365"/>
                <a:gd name="T2" fmla="*/ 0 w 137"/>
                <a:gd name="T3" fmla="*/ 0 h 365"/>
                <a:gd name="T4" fmla="*/ 0 w 137"/>
                <a:gd name="T5" fmla="*/ 0 h 365"/>
                <a:gd name="T6" fmla="*/ 0 w 137"/>
                <a:gd name="T7" fmla="*/ 0 h 365"/>
                <a:gd name="T8" fmla="*/ 0 w 137"/>
                <a:gd name="T9" fmla="*/ 0 h 365"/>
                <a:gd name="T10" fmla="*/ 0 w 137"/>
                <a:gd name="T11" fmla="*/ 0 h 365"/>
                <a:gd name="T12" fmla="*/ 0 w 137"/>
                <a:gd name="T13" fmla="*/ 0 h 365"/>
                <a:gd name="T14" fmla="*/ 0 w 137"/>
                <a:gd name="T15" fmla="*/ 0 h 365"/>
                <a:gd name="T16" fmla="*/ 0 w 137"/>
                <a:gd name="T17" fmla="*/ 0 h 365"/>
                <a:gd name="T18" fmla="*/ 0 w 137"/>
                <a:gd name="T19" fmla="*/ 0 h 365"/>
                <a:gd name="T20" fmla="*/ 0 w 137"/>
                <a:gd name="T21" fmla="*/ 0 h 365"/>
                <a:gd name="T22" fmla="*/ 0 w 137"/>
                <a:gd name="T23" fmla="*/ 0 h 365"/>
                <a:gd name="T24" fmla="*/ 0 w 137"/>
                <a:gd name="T25" fmla="*/ 0 h 365"/>
                <a:gd name="T26" fmla="*/ 0 w 137"/>
                <a:gd name="T27" fmla="*/ 0 h 365"/>
                <a:gd name="T28" fmla="*/ 0 w 137"/>
                <a:gd name="T29" fmla="*/ 0 h 365"/>
                <a:gd name="T30" fmla="*/ 0 w 137"/>
                <a:gd name="T31" fmla="*/ 0 h 365"/>
                <a:gd name="T32" fmla="*/ 0 w 137"/>
                <a:gd name="T33" fmla="*/ 0 h 365"/>
                <a:gd name="T34" fmla="*/ 0 w 137"/>
                <a:gd name="T35" fmla="*/ 0 h 365"/>
                <a:gd name="T36" fmla="*/ 0 w 137"/>
                <a:gd name="T37" fmla="*/ 0 h 365"/>
                <a:gd name="T38" fmla="*/ 0 w 137"/>
                <a:gd name="T39" fmla="*/ 0 h 365"/>
                <a:gd name="T40" fmla="*/ 0 w 137"/>
                <a:gd name="T41" fmla="*/ 0 h 365"/>
                <a:gd name="T42" fmla="*/ 0 w 137"/>
                <a:gd name="T43" fmla="*/ 0 h 365"/>
                <a:gd name="T44" fmla="*/ 0 w 137"/>
                <a:gd name="T45" fmla="*/ 0 h 365"/>
                <a:gd name="T46" fmla="*/ 0 w 137"/>
                <a:gd name="T47" fmla="*/ 0 h 365"/>
                <a:gd name="T48" fmla="*/ 0 w 137"/>
                <a:gd name="T49" fmla="*/ 0 h 365"/>
                <a:gd name="T50" fmla="*/ 0 w 137"/>
                <a:gd name="T51" fmla="*/ 0 h 365"/>
                <a:gd name="T52" fmla="*/ 0 w 137"/>
                <a:gd name="T53" fmla="*/ 0 h 365"/>
                <a:gd name="T54" fmla="*/ 0 w 137"/>
                <a:gd name="T55" fmla="*/ 0 h 365"/>
                <a:gd name="T56" fmla="*/ 0 w 137"/>
                <a:gd name="T57" fmla="*/ 0 h 365"/>
                <a:gd name="T58" fmla="*/ 0 w 137"/>
                <a:gd name="T59" fmla="*/ 0 h 365"/>
                <a:gd name="T60" fmla="*/ 0 w 137"/>
                <a:gd name="T61" fmla="*/ 0 h 365"/>
                <a:gd name="T62" fmla="*/ 0 w 137"/>
                <a:gd name="T63" fmla="*/ 0 h 365"/>
                <a:gd name="T64" fmla="*/ 0 w 137"/>
                <a:gd name="T65" fmla="*/ 0 h 365"/>
                <a:gd name="T66" fmla="*/ 0 w 137"/>
                <a:gd name="T67" fmla="*/ 0 h 365"/>
                <a:gd name="T68" fmla="*/ 0 w 137"/>
                <a:gd name="T69" fmla="*/ 0 h 365"/>
                <a:gd name="T70" fmla="*/ 0 w 137"/>
                <a:gd name="T71" fmla="*/ 0 h 365"/>
                <a:gd name="T72" fmla="*/ 0 w 137"/>
                <a:gd name="T73" fmla="*/ 0 h 365"/>
                <a:gd name="T74" fmla="*/ 0 w 137"/>
                <a:gd name="T75" fmla="*/ 0 h 365"/>
                <a:gd name="T76" fmla="*/ 0 w 137"/>
                <a:gd name="T77" fmla="*/ 0 h 365"/>
                <a:gd name="T78" fmla="*/ 0 w 137"/>
                <a:gd name="T79" fmla="*/ 0 h 3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
                <a:gd name="T121" fmla="*/ 0 h 365"/>
                <a:gd name="T122" fmla="*/ 137 w 137"/>
                <a:gd name="T123" fmla="*/ 365 h 3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 h="365">
                  <a:moveTo>
                    <a:pt x="0" y="17"/>
                  </a:moveTo>
                  <a:lnTo>
                    <a:pt x="8" y="35"/>
                  </a:lnTo>
                  <a:lnTo>
                    <a:pt x="22" y="48"/>
                  </a:lnTo>
                  <a:lnTo>
                    <a:pt x="34" y="61"/>
                  </a:lnTo>
                  <a:lnTo>
                    <a:pt x="46" y="74"/>
                  </a:lnTo>
                  <a:lnTo>
                    <a:pt x="56" y="86"/>
                  </a:lnTo>
                  <a:lnTo>
                    <a:pt x="64" y="97"/>
                  </a:lnTo>
                  <a:lnTo>
                    <a:pt x="70" y="108"/>
                  </a:lnTo>
                  <a:lnTo>
                    <a:pt x="75" y="121"/>
                  </a:lnTo>
                  <a:lnTo>
                    <a:pt x="78" y="136"/>
                  </a:lnTo>
                  <a:lnTo>
                    <a:pt x="82" y="152"/>
                  </a:lnTo>
                  <a:lnTo>
                    <a:pt x="83" y="170"/>
                  </a:lnTo>
                  <a:lnTo>
                    <a:pt x="81" y="190"/>
                  </a:lnTo>
                  <a:lnTo>
                    <a:pt x="77" y="215"/>
                  </a:lnTo>
                  <a:lnTo>
                    <a:pt x="73" y="243"/>
                  </a:lnTo>
                  <a:lnTo>
                    <a:pt x="64" y="274"/>
                  </a:lnTo>
                  <a:lnTo>
                    <a:pt x="54" y="310"/>
                  </a:lnTo>
                  <a:lnTo>
                    <a:pt x="40" y="349"/>
                  </a:lnTo>
                  <a:lnTo>
                    <a:pt x="93" y="365"/>
                  </a:lnTo>
                  <a:lnTo>
                    <a:pt x="106" y="324"/>
                  </a:lnTo>
                  <a:lnTo>
                    <a:pt x="116" y="286"/>
                  </a:lnTo>
                  <a:lnTo>
                    <a:pt x="125" y="254"/>
                  </a:lnTo>
                  <a:lnTo>
                    <a:pt x="132" y="223"/>
                  </a:lnTo>
                  <a:lnTo>
                    <a:pt x="135" y="196"/>
                  </a:lnTo>
                  <a:lnTo>
                    <a:pt x="137" y="170"/>
                  </a:lnTo>
                  <a:lnTo>
                    <a:pt x="136" y="146"/>
                  </a:lnTo>
                  <a:lnTo>
                    <a:pt x="133" y="126"/>
                  </a:lnTo>
                  <a:lnTo>
                    <a:pt x="127" y="106"/>
                  </a:lnTo>
                  <a:lnTo>
                    <a:pt x="120" y="88"/>
                  </a:lnTo>
                  <a:lnTo>
                    <a:pt x="110" y="70"/>
                  </a:lnTo>
                  <a:lnTo>
                    <a:pt x="99" y="55"/>
                  </a:lnTo>
                  <a:lnTo>
                    <a:pt x="87" y="41"/>
                  </a:lnTo>
                  <a:lnTo>
                    <a:pt x="75" y="26"/>
                  </a:lnTo>
                  <a:lnTo>
                    <a:pt x="61" y="13"/>
                  </a:lnTo>
                  <a:lnTo>
                    <a:pt x="47" y="0"/>
                  </a:lnTo>
                  <a:lnTo>
                    <a:pt x="55" y="17"/>
                  </a:lnTo>
                  <a:lnTo>
                    <a:pt x="0" y="17"/>
                  </a:lnTo>
                  <a:lnTo>
                    <a:pt x="0" y="27"/>
                  </a:lnTo>
                  <a:lnTo>
                    <a:pt x="8" y="35"/>
                  </a:lnTo>
                  <a:lnTo>
                    <a:pt x="0" y="17"/>
                  </a:lnTo>
                  <a:close/>
                </a:path>
              </a:pathLst>
            </a:custGeom>
            <a:solidFill>
              <a:srgbClr val="00FF00"/>
            </a:solidFill>
            <a:ln w="9525">
              <a:solidFill>
                <a:schemeClr val="tx1"/>
              </a:solidFill>
              <a:round/>
              <a:headEnd/>
              <a:tailEnd/>
            </a:ln>
          </p:spPr>
          <p:txBody>
            <a:bodyPr/>
            <a:lstStyle/>
            <a:p>
              <a:endParaRPr lang="en-CA"/>
            </a:p>
          </p:txBody>
        </p:sp>
        <p:sp>
          <p:nvSpPr>
            <p:cNvPr id="66597" name="Freeform 37"/>
            <p:cNvSpPr>
              <a:spLocks noChangeAspect="1"/>
            </p:cNvSpPr>
            <p:nvPr/>
          </p:nvSpPr>
          <p:spPr bwMode="auto">
            <a:xfrm>
              <a:off x="4102" y="2994"/>
              <a:ext cx="67" cy="25"/>
            </a:xfrm>
            <a:custGeom>
              <a:avLst/>
              <a:gdLst>
                <a:gd name="T0" fmla="*/ 0 w 336"/>
                <a:gd name="T1" fmla="*/ 0 h 221"/>
                <a:gd name="T2" fmla="*/ 0 w 336"/>
                <a:gd name="T3" fmla="*/ 0 h 221"/>
                <a:gd name="T4" fmla="*/ 0 w 336"/>
                <a:gd name="T5" fmla="*/ 0 h 221"/>
                <a:gd name="T6" fmla="*/ 0 w 336"/>
                <a:gd name="T7" fmla="*/ 0 h 221"/>
                <a:gd name="T8" fmla="*/ 0 w 336"/>
                <a:gd name="T9" fmla="*/ 0 h 221"/>
                <a:gd name="T10" fmla="*/ 0 w 336"/>
                <a:gd name="T11" fmla="*/ 0 h 221"/>
                <a:gd name="T12" fmla="*/ 0 w 336"/>
                <a:gd name="T13" fmla="*/ 0 h 221"/>
                <a:gd name="T14" fmla="*/ 0 w 336"/>
                <a:gd name="T15" fmla="*/ 0 h 221"/>
                <a:gd name="T16" fmla="*/ 0 w 336"/>
                <a:gd name="T17" fmla="*/ 0 h 221"/>
                <a:gd name="T18" fmla="*/ 0 w 336"/>
                <a:gd name="T19" fmla="*/ 0 h 221"/>
                <a:gd name="T20" fmla="*/ 0 w 336"/>
                <a:gd name="T21" fmla="*/ 0 h 221"/>
                <a:gd name="T22" fmla="*/ 0 w 336"/>
                <a:gd name="T23" fmla="*/ 0 h 221"/>
                <a:gd name="T24" fmla="*/ 0 w 336"/>
                <a:gd name="T25" fmla="*/ 0 h 221"/>
                <a:gd name="T26" fmla="*/ 0 w 336"/>
                <a:gd name="T27" fmla="*/ 0 h 221"/>
                <a:gd name="T28" fmla="*/ 0 w 336"/>
                <a:gd name="T29" fmla="*/ 0 h 221"/>
                <a:gd name="T30" fmla="*/ 0 w 336"/>
                <a:gd name="T31" fmla="*/ 0 h 221"/>
                <a:gd name="T32" fmla="*/ 0 w 336"/>
                <a:gd name="T33" fmla="*/ 0 h 221"/>
                <a:gd name="T34" fmla="*/ 0 w 336"/>
                <a:gd name="T35" fmla="*/ 0 h 221"/>
                <a:gd name="T36" fmla="*/ 0 w 336"/>
                <a:gd name="T37" fmla="*/ 0 h 221"/>
                <a:gd name="T38" fmla="*/ 0 w 336"/>
                <a:gd name="T39" fmla="*/ 0 h 221"/>
                <a:gd name="T40" fmla="*/ 0 w 336"/>
                <a:gd name="T41" fmla="*/ 0 h 221"/>
                <a:gd name="T42" fmla="*/ 0 w 336"/>
                <a:gd name="T43" fmla="*/ 0 h 221"/>
                <a:gd name="T44" fmla="*/ 0 w 336"/>
                <a:gd name="T45" fmla="*/ 0 h 221"/>
                <a:gd name="T46" fmla="*/ 0 w 336"/>
                <a:gd name="T47" fmla="*/ 0 h 221"/>
                <a:gd name="T48" fmla="*/ 0 w 336"/>
                <a:gd name="T49" fmla="*/ 0 h 221"/>
                <a:gd name="T50" fmla="*/ 0 w 336"/>
                <a:gd name="T51" fmla="*/ 0 h 221"/>
                <a:gd name="T52" fmla="*/ 0 w 336"/>
                <a:gd name="T53" fmla="*/ 0 h 221"/>
                <a:gd name="T54" fmla="*/ 0 w 336"/>
                <a:gd name="T55" fmla="*/ 0 h 221"/>
                <a:gd name="T56" fmla="*/ 0 w 336"/>
                <a:gd name="T57" fmla="*/ 0 h 221"/>
                <a:gd name="T58" fmla="*/ 0 w 336"/>
                <a:gd name="T59" fmla="*/ 0 h 221"/>
                <a:gd name="T60" fmla="*/ 0 w 336"/>
                <a:gd name="T61" fmla="*/ 0 h 221"/>
                <a:gd name="T62" fmla="*/ 0 w 336"/>
                <a:gd name="T63" fmla="*/ 0 h 221"/>
                <a:gd name="T64" fmla="*/ 0 w 336"/>
                <a:gd name="T65" fmla="*/ 0 h 221"/>
                <a:gd name="T66" fmla="*/ 0 w 336"/>
                <a:gd name="T67" fmla="*/ 0 h 221"/>
                <a:gd name="T68" fmla="*/ 0 w 336"/>
                <a:gd name="T69" fmla="*/ 0 h 221"/>
                <a:gd name="T70" fmla="*/ 0 w 336"/>
                <a:gd name="T71" fmla="*/ 0 h 221"/>
                <a:gd name="T72" fmla="*/ 0 w 336"/>
                <a:gd name="T73" fmla="*/ 0 h 221"/>
                <a:gd name="T74" fmla="*/ 0 w 336"/>
                <a:gd name="T75" fmla="*/ 0 h 221"/>
                <a:gd name="T76" fmla="*/ 0 w 336"/>
                <a:gd name="T77" fmla="*/ 0 h 221"/>
                <a:gd name="T78" fmla="*/ 0 w 336"/>
                <a:gd name="T79" fmla="*/ 0 h 2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6"/>
                <a:gd name="T121" fmla="*/ 0 h 221"/>
                <a:gd name="T122" fmla="*/ 336 w 336"/>
                <a:gd name="T123" fmla="*/ 221 h 2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6" h="221">
                  <a:moveTo>
                    <a:pt x="55" y="32"/>
                  </a:moveTo>
                  <a:lnTo>
                    <a:pt x="32" y="58"/>
                  </a:lnTo>
                  <a:lnTo>
                    <a:pt x="80" y="52"/>
                  </a:lnTo>
                  <a:lnTo>
                    <a:pt x="119" y="51"/>
                  </a:lnTo>
                  <a:lnTo>
                    <a:pt x="154" y="54"/>
                  </a:lnTo>
                  <a:lnTo>
                    <a:pt x="183" y="60"/>
                  </a:lnTo>
                  <a:lnTo>
                    <a:pt x="206" y="68"/>
                  </a:lnTo>
                  <a:lnTo>
                    <a:pt x="226" y="77"/>
                  </a:lnTo>
                  <a:lnTo>
                    <a:pt x="240" y="88"/>
                  </a:lnTo>
                  <a:lnTo>
                    <a:pt x="252" y="100"/>
                  </a:lnTo>
                  <a:lnTo>
                    <a:pt x="261" y="113"/>
                  </a:lnTo>
                  <a:lnTo>
                    <a:pt x="268" y="127"/>
                  </a:lnTo>
                  <a:lnTo>
                    <a:pt x="274" y="143"/>
                  </a:lnTo>
                  <a:lnTo>
                    <a:pt x="277" y="159"/>
                  </a:lnTo>
                  <a:lnTo>
                    <a:pt x="279" y="174"/>
                  </a:lnTo>
                  <a:lnTo>
                    <a:pt x="280" y="191"/>
                  </a:lnTo>
                  <a:lnTo>
                    <a:pt x="281" y="207"/>
                  </a:lnTo>
                  <a:lnTo>
                    <a:pt x="281" y="221"/>
                  </a:lnTo>
                  <a:lnTo>
                    <a:pt x="336" y="221"/>
                  </a:lnTo>
                  <a:lnTo>
                    <a:pt x="336" y="205"/>
                  </a:lnTo>
                  <a:lnTo>
                    <a:pt x="335" y="189"/>
                  </a:lnTo>
                  <a:lnTo>
                    <a:pt x="333" y="170"/>
                  </a:lnTo>
                  <a:lnTo>
                    <a:pt x="331" y="151"/>
                  </a:lnTo>
                  <a:lnTo>
                    <a:pt x="326" y="129"/>
                  </a:lnTo>
                  <a:lnTo>
                    <a:pt x="318" y="109"/>
                  </a:lnTo>
                  <a:lnTo>
                    <a:pt x="308" y="88"/>
                  </a:lnTo>
                  <a:lnTo>
                    <a:pt x="295" y="69"/>
                  </a:lnTo>
                  <a:lnTo>
                    <a:pt x="277" y="49"/>
                  </a:lnTo>
                  <a:lnTo>
                    <a:pt x="254" y="34"/>
                  </a:lnTo>
                  <a:lnTo>
                    <a:pt x="228" y="21"/>
                  </a:lnTo>
                  <a:lnTo>
                    <a:pt x="198" y="10"/>
                  </a:lnTo>
                  <a:lnTo>
                    <a:pt x="161" y="3"/>
                  </a:lnTo>
                  <a:lnTo>
                    <a:pt x="121" y="0"/>
                  </a:lnTo>
                  <a:lnTo>
                    <a:pt x="75" y="1"/>
                  </a:lnTo>
                  <a:lnTo>
                    <a:pt x="23" y="6"/>
                  </a:lnTo>
                  <a:lnTo>
                    <a:pt x="0" y="32"/>
                  </a:lnTo>
                  <a:lnTo>
                    <a:pt x="23" y="6"/>
                  </a:lnTo>
                  <a:lnTo>
                    <a:pt x="0" y="9"/>
                  </a:lnTo>
                  <a:lnTo>
                    <a:pt x="0" y="32"/>
                  </a:lnTo>
                  <a:lnTo>
                    <a:pt x="55" y="32"/>
                  </a:lnTo>
                  <a:close/>
                </a:path>
              </a:pathLst>
            </a:custGeom>
            <a:solidFill>
              <a:srgbClr val="00FF00"/>
            </a:solidFill>
            <a:ln w="9525">
              <a:solidFill>
                <a:schemeClr val="tx1"/>
              </a:solidFill>
              <a:round/>
              <a:headEnd/>
              <a:tailEnd/>
            </a:ln>
          </p:spPr>
          <p:txBody>
            <a:bodyPr/>
            <a:lstStyle/>
            <a:p>
              <a:endParaRPr lang="en-CA"/>
            </a:p>
          </p:txBody>
        </p:sp>
        <p:sp>
          <p:nvSpPr>
            <p:cNvPr id="66598" name="Freeform 38"/>
            <p:cNvSpPr>
              <a:spLocks noChangeAspect="1"/>
            </p:cNvSpPr>
            <p:nvPr/>
          </p:nvSpPr>
          <p:spPr bwMode="auto">
            <a:xfrm>
              <a:off x="4246" y="2978"/>
              <a:ext cx="35" cy="33"/>
            </a:xfrm>
            <a:custGeom>
              <a:avLst/>
              <a:gdLst>
                <a:gd name="T0" fmla="*/ 0 w 174"/>
                <a:gd name="T1" fmla="*/ 0 h 290"/>
                <a:gd name="T2" fmla="*/ 0 w 174"/>
                <a:gd name="T3" fmla="*/ 0 h 290"/>
                <a:gd name="T4" fmla="*/ 0 w 174"/>
                <a:gd name="T5" fmla="*/ 0 h 290"/>
                <a:gd name="T6" fmla="*/ 0 w 174"/>
                <a:gd name="T7" fmla="*/ 0 h 290"/>
                <a:gd name="T8" fmla="*/ 0 w 174"/>
                <a:gd name="T9" fmla="*/ 0 h 290"/>
                <a:gd name="T10" fmla="*/ 0 w 174"/>
                <a:gd name="T11" fmla="*/ 0 h 290"/>
                <a:gd name="T12" fmla="*/ 0 w 174"/>
                <a:gd name="T13" fmla="*/ 0 h 290"/>
                <a:gd name="T14" fmla="*/ 0 w 174"/>
                <a:gd name="T15" fmla="*/ 0 h 290"/>
                <a:gd name="T16" fmla="*/ 0 w 174"/>
                <a:gd name="T17" fmla="*/ 0 h 290"/>
                <a:gd name="T18" fmla="*/ 0 w 174"/>
                <a:gd name="T19" fmla="*/ 0 h 290"/>
                <a:gd name="T20" fmla="*/ 0 w 174"/>
                <a:gd name="T21" fmla="*/ 0 h 290"/>
                <a:gd name="T22" fmla="*/ 0 w 174"/>
                <a:gd name="T23" fmla="*/ 0 h 290"/>
                <a:gd name="T24" fmla="*/ 0 w 174"/>
                <a:gd name="T25" fmla="*/ 0 h 290"/>
                <a:gd name="T26" fmla="*/ 0 w 174"/>
                <a:gd name="T27" fmla="*/ 0 h 290"/>
                <a:gd name="T28" fmla="*/ 0 w 174"/>
                <a:gd name="T29" fmla="*/ 0 h 290"/>
                <a:gd name="T30" fmla="*/ 0 w 174"/>
                <a:gd name="T31" fmla="*/ 0 h 290"/>
                <a:gd name="T32" fmla="*/ 0 w 174"/>
                <a:gd name="T33" fmla="*/ 0 h 290"/>
                <a:gd name="T34" fmla="*/ 0 w 174"/>
                <a:gd name="T35" fmla="*/ 0 h 290"/>
                <a:gd name="T36" fmla="*/ 0 w 174"/>
                <a:gd name="T37" fmla="*/ 0 h 290"/>
                <a:gd name="T38" fmla="*/ 0 w 174"/>
                <a:gd name="T39" fmla="*/ 0 h 290"/>
                <a:gd name="T40" fmla="*/ 0 w 174"/>
                <a:gd name="T41" fmla="*/ 0 h 290"/>
                <a:gd name="T42" fmla="*/ 0 w 174"/>
                <a:gd name="T43" fmla="*/ 0 h 290"/>
                <a:gd name="T44" fmla="*/ 0 w 174"/>
                <a:gd name="T45" fmla="*/ 0 h 290"/>
                <a:gd name="T46" fmla="*/ 0 w 174"/>
                <a:gd name="T47" fmla="*/ 0 h 290"/>
                <a:gd name="T48" fmla="*/ 0 w 174"/>
                <a:gd name="T49" fmla="*/ 0 h 290"/>
                <a:gd name="T50" fmla="*/ 0 w 174"/>
                <a:gd name="T51" fmla="*/ 0 h 290"/>
                <a:gd name="T52" fmla="*/ 0 w 174"/>
                <a:gd name="T53" fmla="*/ 0 h 290"/>
                <a:gd name="T54" fmla="*/ 0 w 174"/>
                <a:gd name="T55" fmla="*/ 0 h 290"/>
                <a:gd name="T56" fmla="*/ 0 w 174"/>
                <a:gd name="T57" fmla="*/ 0 h 290"/>
                <a:gd name="T58" fmla="*/ 0 w 174"/>
                <a:gd name="T59" fmla="*/ 0 h 290"/>
                <a:gd name="T60" fmla="*/ 0 w 174"/>
                <a:gd name="T61" fmla="*/ 0 h 290"/>
                <a:gd name="T62" fmla="*/ 0 w 174"/>
                <a:gd name="T63" fmla="*/ 0 h 290"/>
                <a:gd name="T64" fmla="*/ 0 w 174"/>
                <a:gd name="T65" fmla="*/ 0 h 290"/>
                <a:gd name="T66" fmla="*/ 0 w 174"/>
                <a:gd name="T67" fmla="*/ 0 h 290"/>
                <a:gd name="T68" fmla="*/ 0 w 174"/>
                <a:gd name="T69" fmla="*/ 0 h 290"/>
                <a:gd name="T70" fmla="*/ 0 w 174"/>
                <a:gd name="T71" fmla="*/ 0 h 290"/>
                <a:gd name="T72" fmla="*/ 0 w 174"/>
                <a:gd name="T73" fmla="*/ 0 h 290"/>
                <a:gd name="T74" fmla="*/ 0 w 174"/>
                <a:gd name="T75" fmla="*/ 0 h 290"/>
                <a:gd name="T76" fmla="*/ 0 w 174"/>
                <a:gd name="T77" fmla="*/ 0 h 290"/>
                <a:gd name="T78" fmla="*/ 0 w 174"/>
                <a:gd name="T79" fmla="*/ 0 h 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4"/>
                <a:gd name="T121" fmla="*/ 0 h 290"/>
                <a:gd name="T122" fmla="*/ 174 w 174"/>
                <a:gd name="T123" fmla="*/ 290 h 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4" h="290">
                  <a:moveTo>
                    <a:pt x="27" y="51"/>
                  </a:moveTo>
                  <a:lnTo>
                    <a:pt x="0" y="26"/>
                  </a:lnTo>
                  <a:lnTo>
                    <a:pt x="1" y="44"/>
                  </a:lnTo>
                  <a:lnTo>
                    <a:pt x="6" y="62"/>
                  </a:lnTo>
                  <a:lnTo>
                    <a:pt x="13" y="81"/>
                  </a:lnTo>
                  <a:lnTo>
                    <a:pt x="21" y="99"/>
                  </a:lnTo>
                  <a:lnTo>
                    <a:pt x="31" y="117"/>
                  </a:lnTo>
                  <a:lnTo>
                    <a:pt x="41" y="134"/>
                  </a:lnTo>
                  <a:lnTo>
                    <a:pt x="53" y="152"/>
                  </a:lnTo>
                  <a:lnTo>
                    <a:pt x="65" y="171"/>
                  </a:lnTo>
                  <a:lnTo>
                    <a:pt x="76" y="188"/>
                  </a:lnTo>
                  <a:lnTo>
                    <a:pt x="85" y="205"/>
                  </a:lnTo>
                  <a:lnTo>
                    <a:pt x="95" y="222"/>
                  </a:lnTo>
                  <a:lnTo>
                    <a:pt x="105" y="238"/>
                  </a:lnTo>
                  <a:lnTo>
                    <a:pt x="111" y="253"/>
                  </a:lnTo>
                  <a:lnTo>
                    <a:pt x="116" y="267"/>
                  </a:lnTo>
                  <a:lnTo>
                    <a:pt x="119" y="279"/>
                  </a:lnTo>
                  <a:lnTo>
                    <a:pt x="120" y="290"/>
                  </a:lnTo>
                  <a:lnTo>
                    <a:pt x="174" y="290"/>
                  </a:lnTo>
                  <a:lnTo>
                    <a:pt x="173" y="271"/>
                  </a:lnTo>
                  <a:lnTo>
                    <a:pt x="168" y="253"/>
                  </a:lnTo>
                  <a:lnTo>
                    <a:pt x="161" y="234"/>
                  </a:lnTo>
                  <a:lnTo>
                    <a:pt x="153" y="216"/>
                  </a:lnTo>
                  <a:lnTo>
                    <a:pt x="143" y="197"/>
                  </a:lnTo>
                  <a:lnTo>
                    <a:pt x="133" y="180"/>
                  </a:lnTo>
                  <a:lnTo>
                    <a:pt x="121" y="162"/>
                  </a:lnTo>
                  <a:lnTo>
                    <a:pt x="110" y="144"/>
                  </a:lnTo>
                  <a:lnTo>
                    <a:pt x="98" y="126"/>
                  </a:lnTo>
                  <a:lnTo>
                    <a:pt x="89" y="109"/>
                  </a:lnTo>
                  <a:lnTo>
                    <a:pt x="79" y="92"/>
                  </a:lnTo>
                  <a:lnTo>
                    <a:pt x="69" y="77"/>
                  </a:lnTo>
                  <a:lnTo>
                    <a:pt x="63" y="62"/>
                  </a:lnTo>
                  <a:lnTo>
                    <a:pt x="58" y="48"/>
                  </a:lnTo>
                  <a:lnTo>
                    <a:pt x="55" y="36"/>
                  </a:lnTo>
                  <a:lnTo>
                    <a:pt x="54" y="26"/>
                  </a:lnTo>
                  <a:lnTo>
                    <a:pt x="27" y="0"/>
                  </a:lnTo>
                  <a:lnTo>
                    <a:pt x="54" y="26"/>
                  </a:lnTo>
                  <a:lnTo>
                    <a:pt x="54" y="0"/>
                  </a:lnTo>
                  <a:lnTo>
                    <a:pt x="27" y="0"/>
                  </a:lnTo>
                  <a:lnTo>
                    <a:pt x="27" y="51"/>
                  </a:lnTo>
                  <a:close/>
                </a:path>
              </a:pathLst>
            </a:custGeom>
            <a:solidFill>
              <a:srgbClr val="00FF00"/>
            </a:solidFill>
            <a:ln w="9525">
              <a:solidFill>
                <a:schemeClr val="tx1"/>
              </a:solidFill>
              <a:round/>
              <a:headEnd/>
              <a:tailEnd/>
            </a:ln>
          </p:spPr>
          <p:txBody>
            <a:bodyPr/>
            <a:lstStyle/>
            <a:p>
              <a:endParaRPr lang="en-CA"/>
            </a:p>
          </p:txBody>
        </p:sp>
        <p:sp>
          <p:nvSpPr>
            <p:cNvPr id="66599" name="Freeform 39"/>
            <p:cNvSpPr>
              <a:spLocks noChangeAspect="1"/>
            </p:cNvSpPr>
            <p:nvPr/>
          </p:nvSpPr>
          <p:spPr bwMode="auto">
            <a:xfrm>
              <a:off x="4197" y="2953"/>
              <a:ext cx="54" cy="31"/>
            </a:xfrm>
            <a:custGeom>
              <a:avLst/>
              <a:gdLst>
                <a:gd name="T0" fmla="*/ 0 w 273"/>
                <a:gd name="T1" fmla="*/ 0 h 278"/>
                <a:gd name="T2" fmla="*/ 0 w 273"/>
                <a:gd name="T3" fmla="*/ 0 h 278"/>
                <a:gd name="T4" fmla="*/ 0 w 273"/>
                <a:gd name="T5" fmla="*/ 0 h 278"/>
                <a:gd name="T6" fmla="*/ 0 w 273"/>
                <a:gd name="T7" fmla="*/ 0 h 278"/>
                <a:gd name="T8" fmla="*/ 0 w 273"/>
                <a:gd name="T9" fmla="*/ 0 h 278"/>
                <a:gd name="T10" fmla="*/ 0 w 273"/>
                <a:gd name="T11" fmla="*/ 0 h 278"/>
                <a:gd name="T12" fmla="*/ 0 w 273"/>
                <a:gd name="T13" fmla="*/ 0 h 278"/>
                <a:gd name="T14" fmla="*/ 0 w 273"/>
                <a:gd name="T15" fmla="*/ 0 h 278"/>
                <a:gd name="T16" fmla="*/ 0 w 273"/>
                <a:gd name="T17" fmla="*/ 0 h 278"/>
                <a:gd name="T18" fmla="*/ 0 w 273"/>
                <a:gd name="T19" fmla="*/ 0 h 278"/>
                <a:gd name="T20" fmla="*/ 0 w 273"/>
                <a:gd name="T21" fmla="*/ 0 h 278"/>
                <a:gd name="T22" fmla="*/ 0 w 273"/>
                <a:gd name="T23" fmla="*/ 0 h 278"/>
                <a:gd name="T24" fmla="*/ 0 w 273"/>
                <a:gd name="T25" fmla="*/ 0 h 278"/>
                <a:gd name="T26" fmla="*/ 0 w 273"/>
                <a:gd name="T27" fmla="*/ 0 h 278"/>
                <a:gd name="T28" fmla="*/ 0 w 273"/>
                <a:gd name="T29" fmla="*/ 0 h 278"/>
                <a:gd name="T30" fmla="*/ 0 w 273"/>
                <a:gd name="T31" fmla="*/ 0 h 278"/>
                <a:gd name="T32" fmla="*/ 0 w 273"/>
                <a:gd name="T33" fmla="*/ 0 h 278"/>
                <a:gd name="T34" fmla="*/ 0 w 273"/>
                <a:gd name="T35" fmla="*/ 0 h 278"/>
                <a:gd name="T36" fmla="*/ 0 w 273"/>
                <a:gd name="T37" fmla="*/ 0 h 278"/>
                <a:gd name="T38" fmla="*/ 0 w 273"/>
                <a:gd name="T39" fmla="*/ 0 h 278"/>
                <a:gd name="T40" fmla="*/ 0 w 273"/>
                <a:gd name="T41" fmla="*/ 0 h 278"/>
                <a:gd name="T42" fmla="*/ 0 w 273"/>
                <a:gd name="T43" fmla="*/ 0 h 278"/>
                <a:gd name="T44" fmla="*/ 0 w 273"/>
                <a:gd name="T45" fmla="*/ 0 h 278"/>
                <a:gd name="T46" fmla="*/ 0 w 273"/>
                <a:gd name="T47" fmla="*/ 0 h 278"/>
                <a:gd name="T48" fmla="*/ 0 w 273"/>
                <a:gd name="T49" fmla="*/ 0 h 278"/>
                <a:gd name="T50" fmla="*/ 0 w 273"/>
                <a:gd name="T51" fmla="*/ 0 h 278"/>
                <a:gd name="T52" fmla="*/ 0 w 273"/>
                <a:gd name="T53" fmla="*/ 0 h 278"/>
                <a:gd name="T54" fmla="*/ 0 w 273"/>
                <a:gd name="T55" fmla="*/ 0 h 278"/>
                <a:gd name="T56" fmla="*/ 0 w 273"/>
                <a:gd name="T57" fmla="*/ 0 h 278"/>
                <a:gd name="T58" fmla="*/ 0 w 273"/>
                <a:gd name="T59" fmla="*/ 0 h 278"/>
                <a:gd name="T60" fmla="*/ 0 w 273"/>
                <a:gd name="T61" fmla="*/ 0 h 278"/>
                <a:gd name="T62" fmla="*/ 0 w 273"/>
                <a:gd name="T63" fmla="*/ 0 h 278"/>
                <a:gd name="T64" fmla="*/ 0 w 273"/>
                <a:gd name="T65" fmla="*/ 0 h 278"/>
                <a:gd name="T66" fmla="*/ 0 w 273"/>
                <a:gd name="T67" fmla="*/ 0 h 278"/>
                <a:gd name="T68" fmla="*/ 0 w 273"/>
                <a:gd name="T69" fmla="*/ 0 h 278"/>
                <a:gd name="T70" fmla="*/ 0 w 273"/>
                <a:gd name="T71" fmla="*/ 0 h 278"/>
                <a:gd name="T72" fmla="*/ 0 w 273"/>
                <a:gd name="T73" fmla="*/ 0 h 278"/>
                <a:gd name="T74" fmla="*/ 0 w 273"/>
                <a:gd name="T75" fmla="*/ 0 h 278"/>
                <a:gd name="T76" fmla="*/ 0 w 273"/>
                <a:gd name="T77" fmla="*/ 0 h 278"/>
                <a:gd name="T78" fmla="*/ 0 w 273"/>
                <a:gd name="T79" fmla="*/ 0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3"/>
                <a:gd name="T121" fmla="*/ 0 h 278"/>
                <a:gd name="T122" fmla="*/ 273 w 273"/>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3" h="278">
                  <a:moveTo>
                    <a:pt x="60" y="20"/>
                  </a:moveTo>
                  <a:lnTo>
                    <a:pt x="34" y="51"/>
                  </a:lnTo>
                  <a:lnTo>
                    <a:pt x="49" y="52"/>
                  </a:lnTo>
                  <a:lnTo>
                    <a:pt x="63" y="58"/>
                  </a:lnTo>
                  <a:lnTo>
                    <a:pt x="77" y="66"/>
                  </a:lnTo>
                  <a:lnTo>
                    <a:pt x="92" y="79"/>
                  </a:lnTo>
                  <a:lnTo>
                    <a:pt x="106" y="94"/>
                  </a:lnTo>
                  <a:lnTo>
                    <a:pt x="119" y="111"/>
                  </a:lnTo>
                  <a:lnTo>
                    <a:pt x="133" y="131"/>
                  </a:lnTo>
                  <a:lnTo>
                    <a:pt x="145" y="151"/>
                  </a:lnTo>
                  <a:lnTo>
                    <a:pt x="158" y="173"/>
                  </a:lnTo>
                  <a:lnTo>
                    <a:pt x="171" y="194"/>
                  </a:lnTo>
                  <a:lnTo>
                    <a:pt x="184" y="215"/>
                  </a:lnTo>
                  <a:lnTo>
                    <a:pt x="197" y="232"/>
                  </a:lnTo>
                  <a:lnTo>
                    <a:pt x="212" y="249"/>
                  </a:lnTo>
                  <a:lnTo>
                    <a:pt x="228" y="263"/>
                  </a:lnTo>
                  <a:lnTo>
                    <a:pt x="249" y="274"/>
                  </a:lnTo>
                  <a:lnTo>
                    <a:pt x="273" y="278"/>
                  </a:lnTo>
                  <a:lnTo>
                    <a:pt x="273" y="227"/>
                  </a:lnTo>
                  <a:lnTo>
                    <a:pt x="268" y="227"/>
                  </a:lnTo>
                  <a:lnTo>
                    <a:pt x="261" y="222"/>
                  </a:lnTo>
                  <a:lnTo>
                    <a:pt x="251" y="215"/>
                  </a:lnTo>
                  <a:lnTo>
                    <a:pt x="240" y="201"/>
                  </a:lnTo>
                  <a:lnTo>
                    <a:pt x="229" y="186"/>
                  </a:lnTo>
                  <a:lnTo>
                    <a:pt x="216" y="168"/>
                  </a:lnTo>
                  <a:lnTo>
                    <a:pt x="205" y="148"/>
                  </a:lnTo>
                  <a:lnTo>
                    <a:pt x="192" y="127"/>
                  </a:lnTo>
                  <a:lnTo>
                    <a:pt x="178" y="104"/>
                  </a:lnTo>
                  <a:lnTo>
                    <a:pt x="164" y="83"/>
                  </a:lnTo>
                  <a:lnTo>
                    <a:pt x="147" y="61"/>
                  </a:lnTo>
                  <a:lnTo>
                    <a:pt x="131" y="44"/>
                  </a:lnTo>
                  <a:lnTo>
                    <a:pt x="110" y="25"/>
                  </a:lnTo>
                  <a:lnTo>
                    <a:pt x="87" y="13"/>
                  </a:lnTo>
                  <a:lnTo>
                    <a:pt x="62" y="3"/>
                  </a:lnTo>
                  <a:lnTo>
                    <a:pt x="34" y="0"/>
                  </a:lnTo>
                  <a:lnTo>
                    <a:pt x="8" y="31"/>
                  </a:lnTo>
                  <a:lnTo>
                    <a:pt x="34" y="0"/>
                  </a:lnTo>
                  <a:lnTo>
                    <a:pt x="0" y="0"/>
                  </a:lnTo>
                  <a:lnTo>
                    <a:pt x="8" y="31"/>
                  </a:lnTo>
                  <a:lnTo>
                    <a:pt x="60" y="20"/>
                  </a:lnTo>
                  <a:close/>
                </a:path>
              </a:pathLst>
            </a:custGeom>
            <a:solidFill>
              <a:srgbClr val="00FF00"/>
            </a:solidFill>
            <a:ln w="9525">
              <a:solidFill>
                <a:schemeClr val="tx1"/>
              </a:solidFill>
              <a:round/>
              <a:headEnd/>
              <a:tailEnd/>
            </a:ln>
          </p:spPr>
          <p:txBody>
            <a:bodyPr/>
            <a:lstStyle/>
            <a:p>
              <a:endParaRPr lang="en-CA"/>
            </a:p>
          </p:txBody>
        </p:sp>
        <p:sp>
          <p:nvSpPr>
            <p:cNvPr id="66600" name="Freeform 40"/>
            <p:cNvSpPr>
              <a:spLocks noChangeAspect="1"/>
            </p:cNvSpPr>
            <p:nvPr/>
          </p:nvSpPr>
          <p:spPr bwMode="auto">
            <a:xfrm>
              <a:off x="4302" y="2961"/>
              <a:ext cx="26" cy="34"/>
            </a:xfrm>
            <a:custGeom>
              <a:avLst/>
              <a:gdLst>
                <a:gd name="T0" fmla="*/ 0 w 132"/>
                <a:gd name="T1" fmla="*/ 0 h 306"/>
                <a:gd name="T2" fmla="*/ 0 w 132"/>
                <a:gd name="T3" fmla="*/ 0 h 306"/>
                <a:gd name="T4" fmla="*/ 0 w 132"/>
                <a:gd name="T5" fmla="*/ 0 h 306"/>
                <a:gd name="T6" fmla="*/ 0 w 132"/>
                <a:gd name="T7" fmla="*/ 0 h 306"/>
                <a:gd name="T8" fmla="*/ 0 w 132"/>
                <a:gd name="T9" fmla="*/ 0 h 306"/>
                <a:gd name="T10" fmla="*/ 0 w 132"/>
                <a:gd name="T11" fmla="*/ 0 h 306"/>
                <a:gd name="T12" fmla="*/ 0 w 132"/>
                <a:gd name="T13" fmla="*/ 0 h 306"/>
                <a:gd name="T14" fmla="*/ 0 w 132"/>
                <a:gd name="T15" fmla="*/ 0 h 306"/>
                <a:gd name="T16" fmla="*/ 0 w 132"/>
                <a:gd name="T17" fmla="*/ 0 h 306"/>
                <a:gd name="T18" fmla="*/ 0 w 132"/>
                <a:gd name="T19" fmla="*/ 0 h 306"/>
                <a:gd name="T20" fmla="*/ 0 w 132"/>
                <a:gd name="T21" fmla="*/ 0 h 306"/>
                <a:gd name="T22" fmla="*/ 0 w 132"/>
                <a:gd name="T23" fmla="*/ 0 h 306"/>
                <a:gd name="T24" fmla="*/ 0 w 132"/>
                <a:gd name="T25" fmla="*/ 0 h 306"/>
                <a:gd name="T26" fmla="*/ 0 w 132"/>
                <a:gd name="T27" fmla="*/ 0 h 306"/>
                <a:gd name="T28" fmla="*/ 0 w 132"/>
                <a:gd name="T29" fmla="*/ 0 h 306"/>
                <a:gd name="T30" fmla="*/ 0 w 132"/>
                <a:gd name="T31" fmla="*/ 0 h 306"/>
                <a:gd name="T32" fmla="*/ 0 w 132"/>
                <a:gd name="T33" fmla="*/ 0 h 306"/>
                <a:gd name="T34" fmla="*/ 0 w 132"/>
                <a:gd name="T35" fmla="*/ 0 h 306"/>
                <a:gd name="T36" fmla="*/ 0 w 132"/>
                <a:gd name="T37" fmla="*/ 0 h 306"/>
                <a:gd name="T38" fmla="*/ 0 w 132"/>
                <a:gd name="T39" fmla="*/ 0 h 306"/>
                <a:gd name="T40" fmla="*/ 0 w 132"/>
                <a:gd name="T41" fmla="*/ 0 h 306"/>
                <a:gd name="T42" fmla="*/ 0 w 132"/>
                <a:gd name="T43" fmla="*/ 0 h 306"/>
                <a:gd name="T44" fmla="*/ 0 w 132"/>
                <a:gd name="T45" fmla="*/ 0 h 306"/>
                <a:gd name="T46" fmla="*/ 0 w 132"/>
                <a:gd name="T47" fmla="*/ 0 h 306"/>
                <a:gd name="T48" fmla="*/ 0 w 132"/>
                <a:gd name="T49" fmla="*/ 0 h 306"/>
                <a:gd name="T50" fmla="*/ 0 w 132"/>
                <a:gd name="T51" fmla="*/ 0 h 306"/>
                <a:gd name="T52" fmla="*/ 0 w 132"/>
                <a:gd name="T53" fmla="*/ 0 h 306"/>
                <a:gd name="T54" fmla="*/ 0 w 132"/>
                <a:gd name="T55" fmla="*/ 0 h 306"/>
                <a:gd name="T56" fmla="*/ 0 w 132"/>
                <a:gd name="T57" fmla="*/ 0 h 306"/>
                <a:gd name="T58" fmla="*/ 0 w 132"/>
                <a:gd name="T59" fmla="*/ 0 h 306"/>
                <a:gd name="T60" fmla="*/ 0 w 132"/>
                <a:gd name="T61" fmla="*/ 0 h 306"/>
                <a:gd name="T62" fmla="*/ 0 w 132"/>
                <a:gd name="T63" fmla="*/ 0 h 306"/>
                <a:gd name="T64" fmla="*/ 0 w 132"/>
                <a:gd name="T65" fmla="*/ 0 h 306"/>
                <a:gd name="T66" fmla="*/ 0 w 132"/>
                <a:gd name="T67" fmla="*/ 0 h 306"/>
                <a:gd name="T68" fmla="*/ 0 w 132"/>
                <a:gd name="T69" fmla="*/ 0 h 306"/>
                <a:gd name="T70" fmla="*/ 0 w 132"/>
                <a:gd name="T71" fmla="*/ 0 h 306"/>
                <a:gd name="T72" fmla="*/ 0 w 132"/>
                <a:gd name="T73" fmla="*/ 0 h 306"/>
                <a:gd name="T74" fmla="*/ 0 w 132"/>
                <a:gd name="T75" fmla="*/ 0 h 306"/>
                <a:gd name="T76" fmla="*/ 0 w 132"/>
                <a:gd name="T77" fmla="*/ 0 h 306"/>
                <a:gd name="T78" fmla="*/ 0 w 132"/>
                <a:gd name="T79" fmla="*/ 0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2"/>
                <a:gd name="T121" fmla="*/ 0 h 306"/>
                <a:gd name="T122" fmla="*/ 132 w 132"/>
                <a:gd name="T123" fmla="*/ 306 h 3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2" h="306">
                  <a:moveTo>
                    <a:pt x="51" y="99"/>
                  </a:moveTo>
                  <a:lnTo>
                    <a:pt x="0" y="110"/>
                  </a:lnTo>
                  <a:lnTo>
                    <a:pt x="0" y="125"/>
                  </a:lnTo>
                  <a:lnTo>
                    <a:pt x="2" y="140"/>
                  </a:lnTo>
                  <a:lnTo>
                    <a:pt x="5" y="151"/>
                  </a:lnTo>
                  <a:lnTo>
                    <a:pt x="7" y="162"/>
                  </a:lnTo>
                  <a:lnTo>
                    <a:pt x="11" y="173"/>
                  </a:lnTo>
                  <a:lnTo>
                    <a:pt x="17" y="186"/>
                  </a:lnTo>
                  <a:lnTo>
                    <a:pt x="23" y="195"/>
                  </a:lnTo>
                  <a:lnTo>
                    <a:pt x="29" y="203"/>
                  </a:lnTo>
                  <a:lnTo>
                    <a:pt x="33" y="212"/>
                  </a:lnTo>
                  <a:lnTo>
                    <a:pt x="41" y="222"/>
                  </a:lnTo>
                  <a:lnTo>
                    <a:pt x="46" y="232"/>
                  </a:lnTo>
                  <a:lnTo>
                    <a:pt x="53" y="243"/>
                  </a:lnTo>
                  <a:lnTo>
                    <a:pt x="59" y="256"/>
                  </a:lnTo>
                  <a:lnTo>
                    <a:pt x="66" y="270"/>
                  </a:lnTo>
                  <a:lnTo>
                    <a:pt x="73" y="288"/>
                  </a:lnTo>
                  <a:lnTo>
                    <a:pt x="80" y="306"/>
                  </a:lnTo>
                  <a:lnTo>
                    <a:pt x="132" y="290"/>
                  </a:lnTo>
                  <a:lnTo>
                    <a:pt x="123" y="269"/>
                  </a:lnTo>
                  <a:lnTo>
                    <a:pt x="116" y="252"/>
                  </a:lnTo>
                  <a:lnTo>
                    <a:pt x="109" y="236"/>
                  </a:lnTo>
                  <a:lnTo>
                    <a:pt x="100" y="220"/>
                  </a:lnTo>
                  <a:lnTo>
                    <a:pt x="94" y="207"/>
                  </a:lnTo>
                  <a:lnTo>
                    <a:pt x="86" y="196"/>
                  </a:lnTo>
                  <a:lnTo>
                    <a:pt x="81" y="186"/>
                  </a:lnTo>
                  <a:lnTo>
                    <a:pt x="74" y="176"/>
                  </a:lnTo>
                  <a:lnTo>
                    <a:pt x="69" y="168"/>
                  </a:lnTo>
                  <a:lnTo>
                    <a:pt x="65" y="161"/>
                  </a:lnTo>
                  <a:lnTo>
                    <a:pt x="61" y="155"/>
                  </a:lnTo>
                  <a:lnTo>
                    <a:pt x="59" y="148"/>
                  </a:lnTo>
                  <a:lnTo>
                    <a:pt x="57" y="141"/>
                  </a:lnTo>
                  <a:lnTo>
                    <a:pt x="56" y="131"/>
                  </a:lnTo>
                  <a:lnTo>
                    <a:pt x="54" y="121"/>
                  </a:lnTo>
                  <a:lnTo>
                    <a:pt x="54" y="110"/>
                  </a:lnTo>
                  <a:lnTo>
                    <a:pt x="3" y="121"/>
                  </a:lnTo>
                  <a:lnTo>
                    <a:pt x="51" y="99"/>
                  </a:lnTo>
                  <a:lnTo>
                    <a:pt x="0" y="0"/>
                  </a:lnTo>
                  <a:lnTo>
                    <a:pt x="0" y="110"/>
                  </a:lnTo>
                  <a:lnTo>
                    <a:pt x="51" y="99"/>
                  </a:lnTo>
                  <a:close/>
                </a:path>
              </a:pathLst>
            </a:custGeom>
            <a:solidFill>
              <a:srgbClr val="00FF00"/>
            </a:solidFill>
            <a:ln w="9525">
              <a:solidFill>
                <a:schemeClr val="tx1"/>
              </a:solidFill>
              <a:round/>
              <a:headEnd/>
              <a:tailEnd/>
            </a:ln>
          </p:spPr>
          <p:txBody>
            <a:bodyPr/>
            <a:lstStyle/>
            <a:p>
              <a:endParaRPr lang="en-CA"/>
            </a:p>
          </p:txBody>
        </p:sp>
        <p:sp>
          <p:nvSpPr>
            <p:cNvPr id="66601" name="Freeform 41"/>
            <p:cNvSpPr>
              <a:spLocks noChangeAspect="1"/>
            </p:cNvSpPr>
            <p:nvPr/>
          </p:nvSpPr>
          <p:spPr bwMode="auto">
            <a:xfrm>
              <a:off x="4287" y="2971"/>
              <a:ext cx="29" cy="11"/>
            </a:xfrm>
            <a:custGeom>
              <a:avLst/>
              <a:gdLst>
                <a:gd name="T0" fmla="*/ 0 w 142"/>
                <a:gd name="T1" fmla="*/ 0 h 101"/>
                <a:gd name="T2" fmla="*/ 0 w 142"/>
                <a:gd name="T3" fmla="*/ 0 h 101"/>
                <a:gd name="T4" fmla="*/ 0 w 142"/>
                <a:gd name="T5" fmla="*/ 0 h 101"/>
                <a:gd name="T6" fmla="*/ 0 w 142"/>
                <a:gd name="T7" fmla="*/ 0 h 101"/>
                <a:gd name="T8" fmla="*/ 0 w 142"/>
                <a:gd name="T9" fmla="*/ 0 h 101"/>
                <a:gd name="T10" fmla="*/ 0 w 142"/>
                <a:gd name="T11" fmla="*/ 0 h 101"/>
                <a:gd name="T12" fmla="*/ 0 w 142"/>
                <a:gd name="T13" fmla="*/ 0 h 101"/>
                <a:gd name="T14" fmla="*/ 0 w 142"/>
                <a:gd name="T15" fmla="*/ 0 h 101"/>
                <a:gd name="T16" fmla="*/ 0 w 142"/>
                <a:gd name="T17" fmla="*/ 0 h 101"/>
                <a:gd name="T18" fmla="*/ 0 w 142"/>
                <a:gd name="T19" fmla="*/ 0 h 101"/>
                <a:gd name="T20" fmla="*/ 0 w 142"/>
                <a:gd name="T21" fmla="*/ 0 h 101"/>
                <a:gd name="T22" fmla="*/ 0 w 142"/>
                <a:gd name="T23" fmla="*/ 0 h 101"/>
                <a:gd name="T24" fmla="*/ 0 w 142"/>
                <a:gd name="T25" fmla="*/ 0 h 101"/>
                <a:gd name="T26" fmla="*/ 0 w 142"/>
                <a:gd name="T27" fmla="*/ 0 h 101"/>
                <a:gd name="T28" fmla="*/ 0 w 142"/>
                <a:gd name="T29" fmla="*/ 0 h 101"/>
                <a:gd name="T30" fmla="*/ 0 w 142"/>
                <a:gd name="T31" fmla="*/ 0 h 101"/>
                <a:gd name="T32" fmla="*/ 0 w 142"/>
                <a:gd name="T33" fmla="*/ 0 h 101"/>
                <a:gd name="T34" fmla="*/ 0 w 142"/>
                <a:gd name="T35" fmla="*/ 0 h 101"/>
                <a:gd name="T36" fmla="*/ 0 w 142"/>
                <a:gd name="T37" fmla="*/ 0 h 101"/>
                <a:gd name="T38" fmla="*/ 0 w 142"/>
                <a:gd name="T39" fmla="*/ 0 h 101"/>
                <a:gd name="T40" fmla="*/ 0 w 142"/>
                <a:gd name="T41" fmla="*/ 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101"/>
                <a:gd name="T65" fmla="*/ 142 w 142"/>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101">
                  <a:moveTo>
                    <a:pt x="0" y="37"/>
                  </a:moveTo>
                  <a:lnTo>
                    <a:pt x="0" y="37"/>
                  </a:lnTo>
                  <a:lnTo>
                    <a:pt x="30" y="63"/>
                  </a:lnTo>
                  <a:lnTo>
                    <a:pt x="55" y="82"/>
                  </a:lnTo>
                  <a:lnTo>
                    <a:pt x="79" y="96"/>
                  </a:lnTo>
                  <a:lnTo>
                    <a:pt x="104" y="101"/>
                  </a:lnTo>
                  <a:lnTo>
                    <a:pt x="134" y="87"/>
                  </a:lnTo>
                  <a:lnTo>
                    <a:pt x="142" y="60"/>
                  </a:lnTo>
                  <a:lnTo>
                    <a:pt x="137" y="35"/>
                  </a:lnTo>
                  <a:lnTo>
                    <a:pt x="124" y="8"/>
                  </a:lnTo>
                  <a:lnTo>
                    <a:pt x="76" y="30"/>
                  </a:lnTo>
                  <a:lnTo>
                    <a:pt x="84" y="52"/>
                  </a:lnTo>
                  <a:lnTo>
                    <a:pt x="88" y="64"/>
                  </a:lnTo>
                  <a:lnTo>
                    <a:pt x="91" y="57"/>
                  </a:lnTo>
                  <a:lnTo>
                    <a:pt x="104" y="50"/>
                  </a:lnTo>
                  <a:lnTo>
                    <a:pt x="101" y="49"/>
                  </a:lnTo>
                  <a:lnTo>
                    <a:pt x="88" y="41"/>
                  </a:lnTo>
                  <a:lnTo>
                    <a:pt x="65" y="24"/>
                  </a:lnTo>
                  <a:lnTo>
                    <a:pt x="39" y="0"/>
                  </a:lnTo>
                  <a:lnTo>
                    <a:pt x="0" y="37"/>
                  </a:lnTo>
                  <a:close/>
                </a:path>
              </a:pathLst>
            </a:custGeom>
            <a:solidFill>
              <a:srgbClr val="00FF00"/>
            </a:solidFill>
            <a:ln w="9525">
              <a:solidFill>
                <a:schemeClr val="tx1"/>
              </a:solidFill>
              <a:round/>
              <a:headEnd/>
              <a:tailEnd/>
            </a:ln>
          </p:spPr>
          <p:txBody>
            <a:bodyPr/>
            <a:lstStyle/>
            <a:p>
              <a:endParaRPr lang="en-CA"/>
            </a:p>
          </p:txBody>
        </p:sp>
        <p:sp>
          <p:nvSpPr>
            <p:cNvPr id="66602" name="Freeform 42"/>
            <p:cNvSpPr>
              <a:spLocks noChangeAspect="1"/>
            </p:cNvSpPr>
            <p:nvPr/>
          </p:nvSpPr>
          <p:spPr bwMode="auto">
            <a:xfrm>
              <a:off x="4279" y="2967"/>
              <a:ext cx="16" cy="8"/>
            </a:xfrm>
            <a:custGeom>
              <a:avLst/>
              <a:gdLst>
                <a:gd name="T0" fmla="*/ 0 w 79"/>
                <a:gd name="T1" fmla="*/ 0 h 74"/>
                <a:gd name="T2" fmla="*/ 0 w 79"/>
                <a:gd name="T3" fmla="*/ 0 h 74"/>
                <a:gd name="T4" fmla="*/ 0 w 79"/>
                <a:gd name="T5" fmla="*/ 0 h 74"/>
                <a:gd name="T6" fmla="*/ 0 w 79"/>
                <a:gd name="T7" fmla="*/ 0 h 74"/>
                <a:gd name="T8" fmla="*/ 0 w 79"/>
                <a:gd name="T9" fmla="*/ 0 h 74"/>
                <a:gd name="T10" fmla="*/ 0 w 79"/>
                <a:gd name="T11" fmla="*/ 0 h 74"/>
                <a:gd name="T12" fmla="*/ 0 w 79"/>
                <a:gd name="T13" fmla="*/ 0 h 74"/>
                <a:gd name="T14" fmla="*/ 0 60000 65536"/>
                <a:gd name="T15" fmla="*/ 0 60000 65536"/>
                <a:gd name="T16" fmla="*/ 0 60000 65536"/>
                <a:gd name="T17" fmla="*/ 0 60000 65536"/>
                <a:gd name="T18" fmla="*/ 0 60000 65536"/>
                <a:gd name="T19" fmla="*/ 0 60000 65536"/>
                <a:gd name="T20" fmla="*/ 0 60000 65536"/>
                <a:gd name="T21" fmla="*/ 0 w 79"/>
                <a:gd name="T22" fmla="*/ 0 h 74"/>
                <a:gd name="T23" fmla="*/ 79 w 79"/>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74">
                  <a:moveTo>
                    <a:pt x="39" y="0"/>
                  </a:moveTo>
                  <a:lnTo>
                    <a:pt x="0" y="36"/>
                  </a:lnTo>
                  <a:lnTo>
                    <a:pt x="40" y="74"/>
                  </a:lnTo>
                  <a:lnTo>
                    <a:pt x="79" y="37"/>
                  </a:lnTo>
                  <a:lnTo>
                    <a:pt x="39" y="0"/>
                  </a:lnTo>
                  <a:lnTo>
                    <a:pt x="0" y="36"/>
                  </a:lnTo>
                  <a:lnTo>
                    <a:pt x="39" y="0"/>
                  </a:lnTo>
                  <a:close/>
                </a:path>
              </a:pathLst>
            </a:custGeom>
            <a:solidFill>
              <a:srgbClr val="00FF00"/>
            </a:solidFill>
            <a:ln w="9525">
              <a:solidFill>
                <a:schemeClr val="tx1"/>
              </a:solidFill>
              <a:round/>
              <a:headEnd/>
              <a:tailEnd/>
            </a:ln>
          </p:spPr>
          <p:txBody>
            <a:bodyPr/>
            <a:lstStyle/>
            <a:p>
              <a:endParaRPr lang="en-CA"/>
            </a:p>
          </p:txBody>
        </p:sp>
        <p:sp>
          <p:nvSpPr>
            <p:cNvPr id="66603" name="Freeform 43"/>
            <p:cNvSpPr>
              <a:spLocks noChangeAspect="1"/>
            </p:cNvSpPr>
            <p:nvPr/>
          </p:nvSpPr>
          <p:spPr bwMode="auto">
            <a:xfrm>
              <a:off x="4278" y="2960"/>
              <a:ext cx="14" cy="13"/>
            </a:xfrm>
            <a:custGeom>
              <a:avLst/>
              <a:gdLst>
                <a:gd name="T0" fmla="*/ 0 w 71"/>
                <a:gd name="T1" fmla="*/ 0 h 114"/>
                <a:gd name="T2" fmla="*/ 0 w 71"/>
                <a:gd name="T3" fmla="*/ 0 h 114"/>
                <a:gd name="T4" fmla="*/ 0 w 71"/>
                <a:gd name="T5" fmla="*/ 0 h 114"/>
                <a:gd name="T6" fmla="*/ 0 w 71"/>
                <a:gd name="T7" fmla="*/ 0 h 114"/>
                <a:gd name="T8" fmla="*/ 0 w 71"/>
                <a:gd name="T9" fmla="*/ 0 h 114"/>
                <a:gd name="T10" fmla="*/ 0 w 71"/>
                <a:gd name="T11" fmla="*/ 0 h 114"/>
                <a:gd name="T12" fmla="*/ 0 w 71"/>
                <a:gd name="T13" fmla="*/ 0 h 114"/>
                <a:gd name="T14" fmla="*/ 0 w 71"/>
                <a:gd name="T15" fmla="*/ 0 h 114"/>
                <a:gd name="T16" fmla="*/ 0 w 71"/>
                <a:gd name="T17" fmla="*/ 0 h 114"/>
                <a:gd name="T18" fmla="*/ 0 w 71"/>
                <a:gd name="T19" fmla="*/ 0 h 114"/>
                <a:gd name="T20" fmla="*/ 0 w 71"/>
                <a:gd name="T21" fmla="*/ 0 h 114"/>
                <a:gd name="T22" fmla="*/ 0 w 71"/>
                <a:gd name="T23" fmla="*/ 0 h 114"/>
                <a:gd name="T24" fmla="*/ 0 w 71"/>
                <a:gd name="T25" fmla="*/ 0 h 114"/>
                <a:gd name="T26" fmla="*/ 0 w 71"/>
                <a:gd name="T27" fmla="*/ 0 h 114"/>
                <a:gd name="T28" fmla="*/ 0 w 71"/>
                <a:gd name="T29" fmla="*/ 0 h 114"/>
                <a:gd name="T30" fmla="*/ 0 w 71"/>
                <a:gd name="T31" fmla="*/ 0 h 114"/>
                <a:gd name="T32" fmla="*/ 0 w 71"/>
                <a:gd name="T33" fmla="*/ 0 h 114"/>
                <a:gd name="T34" fmla="*/ 0 w 71"/>
                <a:gd name="T35" fmla="*/ 0 h 114"/>
                <a:gd name="T36" fmla="*/ 0 w 71"/>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114"/>
                <a:gd name="T59" fmla="*/ 71 w 71"/>
                <a:gd name="T60" fmla="*/ 114 h 1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114">
                  <a:moveTo>
                    <a:pt x="0" y="0"/>
                  </a:moveTo>
                  <a:lnTo>
                    <a:pt x="2" y="30"/>
                  </a:lnTo>
                  <a:lnTo>
                    <a:pt x="7" y="54"/>
                  </a:lnTo>
                  <a:lnTo>
                    <a:pt x="12" y="75"/>
                  </a:lnTo>
                  <a:lnTo>
                    <a:pt x="16" y="88"/>
                  </a:lnTo>
                  <a:lnTo>
                    <a:pt x="19" y="93"/>
                  </a:lnTo>
                  <a:lnTo>
                    <a:pt x="54" y="67"/>
                  </a:lnTo>
                  <a:lnTo>
                    <a:pt x="57" y="67"/>
                  </a:lnTo>
                  <a:lnTo>
                    <a:pt x="47" y="58"/>
                  </a:lnTo>
                  <a:lnTo>
                    <a:pt x="8" y="94"/>
                  </a:lnTo>
                  <a:lnTo>
                    <a:pt x="22" y="106"/>
                  </a:lnTo>
                  <a:lnTo>
                    <a:pt x="35" y="114"/>
                  </a:lnTo>
                  <a:lnTo>
                    <a:pt x="71" y="83"/>
                  </a:lnTo>
                  <a:lnTo>
                    <a:pt x="68" y="74"/>
                  </a:lnTo>
                  <a:lnTo>
                    <a:pt x="64" y="61"/>
                  </a:lnTo>
                  <a:lnTo>
                    <a:pt x="59" y="44"/>
                  </a:lnTo>
                  <a:lnTo>
                    <a:pt x="57" y="24"/>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604" name="Freeform 44"/>
            <p:cNvSpPr>
              <a:spLocks noChangeAspect="1"/>
            </p:cNvSpPr>
            <p:nvPr/>
          </p:nvSpPr>
          <p:spPr bwMode="auto">
            <a:xfrm>
              <a:off x="4334" y="2953"/>
              <a:ext cx="43" cy="20"/>
            </a:xfrm>
            <a:custGeom>
              <a:avLst/>
              <a:gdLst>
                <a:gd name="T0" fmla="*/ 0 w 214"/>
                <a:gd name="T1" fmla="*/ 0 h 177"/>
                <a:gd name="T2" fmla="*/ 0 w 214"/>
                <a:gd name="T3" fmla="*/ 0 h 177"/>
                <a:gd name="T4" fmla="*/ 0 w 214"/>
                <a:gd name="T5" fmla="*/ 0 h 177"/>
                <a:gd name="T6" fmla="*/ 0 w 214"/>
                <a:gd name="T7" fmla="*/ 0 h 177"/>
                <a:gd name="T8" fmla="*/ 0 w 214"/>
                <a:gd name="T9" fmla="*/ 0 h 177"/>
                <a:gd name="T10" fmla="*/ 0 w 214"/>
                <a:gd name="T11" fmla="*/ 0 h 177"/>
                <a:gd name="T12" fmla="*/ 0 w 214"/>
                <a:gd name="T13" fmla="*/ 0 h 177"/>
                <a:gd name="T14" fmla="*/ 0 w 214"/>
                <a:gd name="T15" fmla="*/ 0 h 177"/>
                <a:gd name="T16" fmla="*/ 0 w 214"/>
                <a:gd name="T17" fmla="*/ 0 h 177"/>
                <a:gd name="T18" fmla="*/ 0 w 214"/>
                <a:gd name="T19" fmla="*/ 0 h 177"/>
                <a:gd name="T20" fmla="*/ 0 w 214"/>
                <a:gd name="T21" fmla="*/ 0 h 177"/>
                <a:gd name="T22" fmla="*/ 0 w 214"/>
                <a:gd name="T23" fmla="*/ 0 h 177"/>
                <a:gd name="T24" fmla="*/ 0 w 214"/>
                <a:gd name="T25" fmla="*/ 0 h 177"/>
                <a:gd name="T26" fmla="*/ 0 w 214"/>
                <a:gd name="T27" fmla="*/ 0 h 177"/>
                <a:gd name="T28" fmla="*/ 0 w 214"/>
                <a:gd name="T29" fmla="*/ 0 h 177"/>
                <a:gd name="T30" fmla="*/ 0 w 214"/>
                <a:gd name="T31" fmla="*/ 0 h 177"/>
                <a:gd name="T32" fmla="*/ 0 w 214"/>
                <a:gd name="T33" fmla="*/ 0 h 177"/>
                <a:gd name="T34" fmla="*/ 0 w 214"/>
                <a:gd name="T35" fmla="*/ 0 h 177"/>
                <a:gd name="T36" fmla="*/ 0 w 214"/>
                <a:gd name="T37" fmla="*/ 0 h 177"/>
                <a:gd name="T38" fmla="*/ 0 w 214"/>
                <a:gd name="T39" fmla="*/ 0 h 177"/>
                <a:gd name="T40" fmla="*/ 0 w 214"/>
                <a:gd name="T41" fmla="*/ 0 h 177"/>
                <a:gd name="T42" fmla="*/ 0 w 214"/>
                <a:gd name="T43" fmla="*/ 0 h 177"/>
                <a:gd name="T44" fmla="*/ 0 w 214"/>
                <a:gd name="T45" fmla="*/ 0 h 177"/>
                <a:gd name="T46" fmla="*/ 0 w 214"/>
                <a:gd name="T47" fmla="*/ 0 h 1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4"/>
                <a:gd name="T73" fmla="*/ 0 h 177"/>
                <a:gd name="T74" fmla="*/ 214 w 214"/>
                <a:gd name="T75" fmla="*/ 177 h 1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4" h="177">
                  <a:moveTo>
                    <a:pt x="0" y="25"/>
                  </a:moveTo>
                  <a:lnTo>
                    <a:pt x="27" y="51"/>
                  </a:lnTo>
                  <a:lnTo>
                    <a:pt x="48" y="55"/>
                  </a:lnTo>
                  <a:lnTo>
                    <a:pt x="72" y="65"/>
                  </a:lnTo>
                  <a:lnTo>
                    <a:pt x="94" y="83"/>
                  </a:lnTo>
                  <a:lnTo>
                    <a:pt x="116" y="103"/>
                  </a:lnTo>
                  <a:lnTo>
                    <a:pt x="135" y="127"/>
                  </a:lnTo>
                  <a:lnTo>
                    <a:pt x="149" y="149"/>
                  </a:lnTo>
                  <a:lnTo>
                    <a:pt x="157" y="168"/>
                  </a:lnTo>
                  <a:lnTo>
                    <a:pt x="160" y="177"/>
                  </a:lnTo>
                  <a:lnTo>
                    <a:pt x="214" y="177"/>
                  </a:lnTo>
                  <a:lnTo>
                    <a:pt x="209" y="151"/>
                  </a:lnTo>
                  <a:lnTo>
                    <a:pt x="196" y="125"/>
                  </a:lnTo>
                  <a:lnTo>
                    <a:pt x="180" y="98"/>
                  </a:lnTo>
                  <a:lnTo>
                    <a:pt x="157" y="70"/>
                  </a:lnTo>
                  <a:lnTo>
                    <a:pt x="131" y="44"/>
                  </a:lnTo>
                  <a:lnTo>
                    <a:pt x="100" y="22"/>
                  </a:lnTo>
                  <a:lnTo>
                    <a:pt x="65" y="6"/>
                  </a:lnTo>
                  <a:lnTo>
                    <a:pt x="27" y="0"/>
                  </a:lnTo>
                  <a:lnTo>
                    <a:pt x="54" y="25"/>
                  </a:lnTo>
                  <a:lnTo>
                    <a:pt x="0" y="25"/>
                  </a:lnTo>
                  <a:lnTo>
                    <a:pt x="0" y="51"/>
                  </a:lnTo>
                  <a:lnTo>
                    <a:pt x="27" y="51"/>
                  </a:lnTo>
                  <a:lnTo>
                    <a:pt x="0" y="25"/>
                  </a:lnTo>
                  <a:close/>
                </a:path>
              </a:pathLst>
            </a:custGeom>
            <a:solidFill>
              <a:srgbClr val="00FF00"/>
            </a:solidFill>
            <a:ln w="9525">
              <a:solidFill>
                <a:schemeClr val="tx1"/>
              </a:solidFill>
              <a:round/>
              <a:headEnd/>
              <a:tailEnd/>
            </a:ln>
          </p:spPr>
          <p:txBody>
            <a:bodyPr/>
            <a:lstStyle/>
            <a:p>
              <a:endParaRPr lang="en-CA"/>
            </a:p>
          </p:txBody>
        </p:sp>
        <p:sp>
          <p:nvSpPr>
            <p:cNvPr id="66605" name="Freeform 45"/>
            <p:cNvSpPr>
              <a:spLocks noChangeAspect="1"/>
            </p:cNvSpPr>
            <p:nvPr/>
          </p:nvSpPr>
          <p:spPr bwMode="auto">
            <a:xfrm>
              <a:off x="4334" y="2935"/>
              <a:ext cx="18" cy="21"/>
            </a:xfrm>
            <a:custGeom>
              <a:avLst/>
              <a:gdLst>
                <a:gd name="T0" fmla="*/ 0 w 93"/>
                <a:gd name="T1" fmla="*/ 0 h 189"/>
                <a:gd name="T2" fmla="*/ 0 w 93"/>
                <a:gd name="T3" fmla="*/ 0 h 189"/>
                <a:gd name="T4" fmla="*/ 0 w 93"/>
                <a:gd name="T5" fmla="*/ 0 h 189"/>
                <a:gd name="T6" fmla="*/ 0 w 93"/>
                <a:gd name="T7" fmla="*/ 0 h 189"/>
                <a:gd name="T8" fmla="*/ 0 w 93"/>
                <a:gd name="T9" fmla="*/ 0 h 189"/>
                <a:gd name="T10" fmla="*/ 0 w 93"/>
                <a:gd name="T11" fmla="*/ 0 h 189"/>
                <a:gd name="T12" fmla="*/ 0 w 93"/>
                <a:gd name="T13" fmla="*/ 0 h 189"/>
                <a:gd name="T14" fmla="*/ 0 w 93"/>
                <a:gd name="T15" fmla="*/ 0 h 189"/>
                <a:gd name="T16" fmla="*/ 0 w 93"/>
                <a:gd name="T17" fmla="*/ 0 h 189"/>
                <a:gd name="T18" fmla="*/ 0 w 93"/>
                <a:gd name="T19" fmla="*/ 0 h 189"/>
                <a:gd name="T20" fmla="*/ 0 w 93"/>
                <a:gd name="T21" fmla="*/ 0 h 189"/>
                <a:gd name="T22" fmla="*/ 0 w 93"/>
                <a:gd name="T23" fmla="*/ 0 h 189"/>
                <a:gd name="T24" fmla="*/ 0 w 93"/>
                <a:gd name="T25" fmla="*/ 0 h 189"/>
                <a:gd name="T26" fmla="*/ 0 w 93"/>
                <a:gd name="T27" fmla="*/ 0 h 189"/>
                <a:gd name="T28" fmla="*/ 0 w 93"/>
                <a:gd name="T29" fmla="*/ 0 h 189"/>
                <a:gd name="T30" fmla="*/ 0 w 93"/>
                <a:gd name="T31" fmla="*/ 0 h 189"/>
                <a:gd name="T32" fmla="*/ 0 w 93"/>
                <a:gd name="T33" fmla="*/ 0 h 189"/>
                <a:gd name="T34" fmla="*/ 0 w 93"/>
                <a:gd name="T35" fmla="*/ 0 h 189"/>
                <a:gd name="T36" fmla="*/ 0 w 93"/>
                <a:gd name="T37" fmla="*/ 0 h 189"/>
                <a:gd name="T38" fmla="*/ 0 w 93"/>
                <a:gd name="T39" fmla="*/ 0 h 189"/>
                <a:gd name="T40" fmla="*/ 0 w 93"/>
                <a:gd name="T41" fmla="*/ 0 h 189"/>
                <a:gd name="T42" fmla="*/ 0 w 93"/>
                <a:gd name="T43" fmla="*/ 0 h 189"/>
                <a:gd name="T44" fmla="*/ 0 w 93"/>
                <a:gd name="T45" fmla="*/ 0 h 189"/>
                <a:gd name="T46" fmla="*/ 0 w 93"/>
                <a:gd name="T47" fmla="*/ 0 h 189"/>
                <a:gd name="T48" fmla="*/ 0 w 93"/>
                <a:gd name="T49" fmla="*/ 0 h 189"/>
                <a:gd name="T50" fmla="*/ 0 w 93"/>
                <a:gd name="T51" fmla="*/ 0 h 189"/>
                <a:gd name="T52" fmla="*/ 0 w 93"/>
                <a:gd name="T53" fmla="*/ 0 h 189"/>
                <a:gd name="T54" fmla="*/ 0 w 93"/>
                <a:gd name="T55" fmla="*/ 0 h 189"/>
                <a:gd name="T56" fmla="*/ 0 w 93"/>
                <a:gd name="T57" fmla="*/ 0 h 189"/>
                <a:gd name="T58" fmla="*/ 0 w 93"/>
                <a:gd name="T59" fmla="*/ 0 h 189"/>
                <a:gd name="T60" fmla="*/ 0 w 93"/>
                <a:gd name="T61" fmla="*/ 0 h 189"/>
                <a:gd name="T62" fmla="*/ 0 w 93"/>
                <a:gd name="T63" fmla="*/ 0 h 189"/>
                <a:gd name="T64" fmla="*/ 0 w 93"/>
                <a:gd name="T65" fmla="*/ 0 h 189"/>
                <a:gd name="T66" fmla="*/ 0 w 93"/>
                <a:gd name="T67" fmla="*/ 0 h 189"/>
                <a:gd name="T68" fmla="*/ 0 w 93"/>
                <a:gd name="T69" fmla="*/ 0 h 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89"/>
                <a:gd name="T107" fmla="*/ 93 w 93"/>
                <a:gd name="T108" fmla="*/ 189 h 1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89">
                  <a:moveTo>
                    <a:pt x="39" y="0"/>
                  </a:moveTo>
                  <a:lnTo>
                    <a:pt x="39" y="4"/>
                  </a:lnTo>
                  <a:lnTo>
                    <a:pt x="37" y="12"/>
                  </a:lnTo>
                  <a:lnTo>
                    <a:pt x="37" y="20"/>
                  </a:lnTo>
                  <a:lnTo>
                    <a:pt x="34" y="29"/>
                  </a:lnTo>
                  <a:lnTo>
                    <a:pt x="31" y="39"/>
                  </a:lnTo>
                  <a:lnTo>
                    <a:pt x="28" y="49"/>
                  </a:lnTo>
                  <a:lnTo>
                    <a:pt x="24" y="62"/>
                  </a:lnTo>
                  <a:lnTo>
                    <a:pt x="21" y="75"/>
                  </a:lnTo>
                  <a:lnTo>
                    <a:pt x="17" y="86"/>
                  </a:lnTo>
                  <a:lnTo>
                    <a:pt x="13" y="100"/>
                  </a:lnTo>
                  <a:lnTo>
                    <a:pt x="9" y="115"/>
                  </a:lnTo>
                  <a:lnTo>
                    <a:pt x="7" y="129"/>
                  </a:lnTo>
                  <a:lnTo>
                    <a:pt x="3" y="143"/>
                  </a:lnTo>
                  <a:lnTo>
                    <a:pt x="2" y="158"/>
                  </a:lnTo>
                  <a:lnTo>
                    <a:pt x="0" y="173"/>
                  </a:lnTo>
                  <a:lnTo>
                    <a:pt x="0" y="189"/>
                  </a:lnTo>
                  <a:lnTo>
                    <a:pt x="54" y="189"/>
                  </a:lnTo>
                  <a:lnTo>
                    <a:pt x="54" y="177"/>
                  </a:lnTo>
                  <a:lnTo>
                    <a:pt x="56" y="164"/>
                  </a:lnTo>
                  <a:lnTo>
                    <a:pt x="58" y="152"/>
                  </a:lnTo>
                  <a:lnTo>
                    <a:pt x="61" y="137"/>
                  </a:lnTo>
                  <a:lnTo>
                    <a:pt x="63" y="125"/>
                  </a:lnTo>
                  <a:lnTo>
                    <a:pt x="65" y="113"/>
                  </a:lnTo>
                  <a:lnTo>
                    <a:pt x="69" y="100"/>
                  </a:lnTo>
                  <a:lnTo>
                    <a:pt x="73" y="87"/>
                  </a:lnTo>
                  <a:lnTo>
                    <a:pt x="76" y="76"/>
                  </a:lnTo>
                  <a:lnTo>
                    <a:pt x="80" y="64"/>
                  </a:lnTo>
                  <a:lnTo>
                    <a:pt x="84" y="51"/>
                  </a:lnTo>
                  <a:lnTo>
                    <a:pt x="86" y="41"/>
                  </a:lnTo>
                  <a:lnTo>
                    <a:pt x="89" y="30"/>
                  </a:lnTo>
                  <a:lnTo>
                    <a:pt x="91" y="21"/>
                  </a:lnTo>
                  <a:lnTo>
                    <a:pt x="93" y="10"/>
                  </a:lnTo>
                  <a:lnTo>
                    <a:pt x="93" y="0"/>
                  </a:lnTo>
                  <a:lnTo>
                    <a:pt x="39" y="0"/>
                  </a:lnTo>
                  <a:close/>
                </a:path>
              </a:pathLst>
            </a:custGeom>
            <a:solidFill>
              <a:srgbClr val="00FF00"/>
            </a:solidFill>
            <a:ln w="9525">
              <a:solidFill>
                <a:schemeClr val="tx1"/>
              </a:solidFill>
              <a:round/>
              <a:headEnd/>
              <a:tailEnd/>
            </a:ln>
          </p:spPr>
          <p:txBody>
            <a:bodyPr/>
            <a:lstStyle/>
            <a:p>
              <a:endParaRPr lang="en-CA"/>
            </a:p>
          </p:txBody>
        </p:sp>
        <p:sp>
          <p:nvSpPr>
            <p:cNvPr id="66606" name="Freeform 46"/>
            <p:cNvSpPr>
              <a:spLocks noChangeAspect="1"/>
            </p:cNvSpPr>
            <p:nvPr/>
          </p:nvSpPr>
          <p:spPr bwMode="auto">
            <a:xfrm>
              <a:off x="4398" y="2915"/>
              <a:ext cx="20" cy="41"/>
            </a:xfrm>
            <a:custGeom>
              <a:avLst/>
              <a:gdLst>
                <a:gd name="T0" fmla="*/ 0 w 104"/>
                <a:gd name="T1" fmla="*/ 0 h 368"/>
                <a:gd name="T2" fmla="*/ 0 w 104"/>
                <a:gd name="T3" fmla="*/ 0 h 368"/>
                <a:gd name="T4" fmla="*/ 0 w 104"/>
                <a:gd name="T5" fmla="*/ 0 h 368"/>
                <a:gd name="T6" fmla="*/ 0 w 104"/>
                <a:gd name="T7" fmla="*/ 0 h 368"/>
                <a:gd name="T8" fmla="*/ 0 w 104"/>
                <a:gd name="T9" fmla="*/ 0 h 368"/>
                <a:gd name="T10" fmla="*/ 0 w 104"/>
                <a:gd name="T11" fmla="*/ 0 h 368"/>
                <a:gd name="T12" fmla="*/ 0 w 104"/>
                <a:gd name="T13" fmla="*/ 0 h 368"/>
                <a:gd name="T14" fmla="*/ 0 w 104"/>
                <a:gd name="T15" fmla="*/ 0 h 368"/>
                <a:gd name="T16" fmla="*/ 0 w 104"/>
                <a:gd name="T17" fmla="*/ 0 h 368"/>
                <a:gd name="T18" fmla="*/ 0 w 104"/>
                <a:gd name="T19" fmla="*/ 0 h 368"/>
                <a:gd name="T20" fmla="*/ 0 w 104"/>
                <a:gd name="T21" fmla="*/ 0 h 368"/>
                <a:gd name="T22" fmla="*/ 0 w 104"/>
                <a:gd name="T23" fmla="*/ 0 h 368"/>
                <a:gd name="T24" fmla="*/ 0 w 104"/>
                <a:gd name="T25" fmla="*/ 0 h 368"/>
                <a:gd name="T26" fmla="*/ 0 w 104"/>
                <a:gd name="T27" fmla="*/ 0 h 368"/>
                <a:gd name="T28" fmla="*/ 0 w 104"/>
                <a:gd name="T29" fmla="*/ 0 h 368"/>
                <a:gd name="T30" fmla="*/ 0 w 104"/>
                <a:gd name="T31" fmla="*/ 0 h 368"/>
                <a:gd name="T32" fmla="*/ 0 w 104"/>
                <a:gd name="T33" fmla="*/ 0 h 368"/>
                <a:gd name="T34" fmla="*/ 0 w 104"/>
                <a:gd name="T35" fmla="*/ 0 h 368"/>
                <a:gd name="T36" fmla="*/ 0 w 104"/>
                <a:gd name="T37" fmla="*/ 0 h 368"/>
                <a:gd name="T38" fmla="*/ 0 w 104"/>
                <a:gd name="T39" fmla="*/ 0 h 368"/>
                <a:gd name="T40" fmla="*/ 0 w 104"/>
                <a:gd name="T41" fmla="*/ 0 h 368"/>
                <a:gd name="T42" fmla="*/ 0 w 104"/>
                <a:gd name="T43" fmla="*/ 0 h 368"/>
                <a:gd name="T44" fmla="*/ 0 w 104"/>
                <a:gd name="T45" fmla="*/ 0 h 368"/>
                <a:gd name="T46" fmla="*/ 0 w 104"/>
                <a:gd name="T47" fmla="*/ 0 h 368"/>
                <a:gd name="T48" fmla="*/ 0 w 104"/>
                <a:gd name="T49" fmla="*/ 0 h 368"/>
                <a:gd name="T50" fmla="*/ 0 w 104"/>
                <a:gd name="T51" fmla="*/ 0 h 368"/>
                <a:gd name="T52" fmla="*/ 0 w 104"/>
                <a:gd name="T53" fmla="*/ 0 h 368"/>
                <a:gd name="T54" fmla="*/ 0 w 104"/>
                <a:gd name="T55" fmla="*/ 0 h 368"/>
                <a:gd name="T56" fmla="*/ 0 w 104"/>
                <a:gd name="T57" fmla="*/ 0 h 368"/>
                <a:gd name="T58" fmla="*/ 0 w 104"/>
                <a:gd name="T59" fmla="*/ 0 h 368"/>
                <a:gd name="T60" fmla="*/ 0 w 104"/>
                <a:gd name="T61" fmla="*/ 0 h 368"/>
                <a:gd name="T62" fmla="*/ 0 w 104"/>
                <a:gd name="T63" fmla="*/ 0 h 368"/>
                <a:gd name="T64" fmla="*/ 0 w 104"/>
                <a:gd name="T65" fmla="*/ 0 h 368"/>
                <a:gd name="T66" fmla="*/ 0 w 104"/>
                <a:gd name="T67" fmla="*/ 0 h 368"/>
                <a:gd name="T68" fmla="*/ 0 w 104"/>
                <a:gd name="T69" fmla="*/ 0 h 368"/>
                <a:gd name="T70" fmla="*/ 0 w 104"/>
                <a:gd name="T71" fmla="*/ 0 h 368"/>
                <a:gd name="T72" fmla="*/ 0 w 104"/>
                <a:gd name="T73" fmla="*/ 0 h 368"/>
                <a:gd name="T74" fmla="*/ 0 w 104"/>
                <a:gd name="T75" fmla="*/ 0 h 368"/>
                <a:gd name="T76" fmla="*/ 0 w 104"/>
                <a:gd name="T77" fmla="*/ 0 h 368"/>
                <a:gd name="T78" fmla="*/ 0 w 104"/>
                <a:gd name="T79" fmla="*/ 0 h 3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4"/>
                <a:gd name="T121" fmla="*/ 0 h 368"/>
                <a:gd name="T122" fmla="*/ 104 w 104"/>
                <a:gd name="T123" fmla="*/ 368 h 3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4" h="368">
                  <a:moveTo>
                    <a:pt x="0" y="26"/>
                  </a:moveTo>
                  <a:lnTo>
                    <a:pt x="27" y="51"/>
                  </a:lnTo>
                  <a:lnTo>
                    <a:pt x="26" y="51"/>
                  </a:lnTo>
                  <a:lnTo>
                    <a:pt x="30" y="54"/>
                  </a:lnTo>
                  <a:lnTo>
                    <a:pt x="36" y="67"/>
                  </a:lnTo>
                  <a:lnTo>
                    <a:pt x="41" y="84"/>
                  </a:lnTo>
                  <a:lnTo>
                    <a:pt x="45" y="108"/>
                  </a:lnTo>
                  <a:lnTo>
                    <a:pt x="48" y="135"/>
                  </a:lnTo>
                  <a:lnTo>
                    <a:pt x="49" y="165"/>
                  </a:lnTo>
                  <a:lnTo>
                    <a:pt x="50" y="196"/>
                  </a:lnTo>
                  <a:lnTo>
                    <a:pt x="50" y="227"/>
                  </a:lnTo>
                  <a:lnTo>
                    <a:pt x="49" y="257"/>
                  </a:lnTo>
                  <a:lnTo>
                    <a:pt x="47" y="285"/>
                  </a:lnTo>
                  <a:lnTo>
                    <a:pt x="45" y="310"/>
                  </a:lnTo>
                  <a:lnTo>
                    <a:pt x="43" y="332"/>
                  </a:lnTo>
                  <a:lnTo>
                    <a:pt x="41" y="348"/>
                  </a:lnTo>
                  <a:lnTo>
                    <a:pt x="40" y="359"/>
                  </a:lnTo>
                  <a:lnTo>
                    <a:pt x="40" y="362"/>
                  </a:lnTo>
                  <a:lnTo>
                    <a:pt x="94" y="368"/>
                  </a:lnTo>
                  <a:lnTo>
                    <a:pt x="94" y="363"/>
                  </a:lnTo>
                  <a:lnTo>
                    <a:pt x="96" y="354"/>
                  </a:lnTo>
                  <a:lnTo>
                    <a:pt x="98" y="336"/>
                  </a:lnTo>
                  <a:lnTo>
                    <a:pt x="99" y="314"/>
                  </a:lnTo>
                  <a:lnTo>
                    <a:pt x="101" y="289"/>
                  </a:lnTo>
                  <a:lnTo>
                    <a:pt x="103" y="259"/>
                  </a:lnTo>
                  <a:lnTo>
                    <a:pt x="104" y="227"/>
                  </a:lnTo>
                  <a:lnTo>
                    <a:pt x="104" y="196"/>
                  </a:lnTo>
                  <a:lnTo>
                    <a:pt x="103" y="163"/>
                  </a:lnTo>
                  <a:lnTo>
                    <a:pt x="102" y="131"/>
                  </a:lnTo>
                  <a:lnTo>
                    <a:pt x="99" y="101"/>
                  </a:lnTo>
                  <a:lnTo>
                    <a:pt x="93" y="74"/>
                  </a:lnTo>
                  <a:lnTo>
                    <a:pt x="86" y="48"/>
                  </a:lnTo>
                  <a:lnTo>
                    <a:pt x="74" y="26"/>
                  </a:lnTo>
                  <a:lnTo>
                    <a:pt x="54" y="8"/>
                  </a:lnTo>
                  <a:lnTo>
                    <a:pt x="27" y="0"/>
                  </a:lnTo>
                  <a:lnTo>
                    <a:pt x="54" y="26"/>
                  </a:lnTo>
                  <a:lnTo>
                    <a:pt x="0" y="26"/>
                  </a:lnTo>
                  <a:lnTo>
                    <a:pt x="0" y="51"/>
                  </a:lnTo>
                  <a:lnTo>
                    <a:pt x="27" y="51"/>
                  </a:lnTo>
                  <a:lnTo>
                    <a:pt x="0" y="26"/>
                  </a:lnTo>
                  <a:close/>
                </a:path>
              </a:pathLst>
            </a:custGeom>
            <a:solidFill>
              <a:srgbClr val="00FF00"/>
            </a:solidFill>
            <a:ln w="9525">
              <a:solidFill>
                <a:schemeClr val="tx1"/>
              </a:solidFill>
              <a:round/>
              <a:headEnd/>
              <a:tailEnd/>
            </a:ln>
          </p:spPr>
          <p:txBody>
            <a:bodyPr/>
            <a:lstStyle/>
            <a:p>
              <a:endParaRPr lang="en-CA"/>
            </a:p>
          </p:txBody>
        </p:sp>
        <p:sp>
          <p:nvSpPr>
            <p:cNvPr id="66607" name="Freeform 47"/>
            <p:cNvSpPr>
              <a:spLocks noChangeAspect="1"/>
            </p:cNvSpPr>
            <p:nvPr/>
          </p:nvSpPr>
          <p:spPr bwMode="auto">
            <a:xfrm>
              <a:off x="4398" y="2891"/>
              <a:ext cx="17" cy="27"/>
            </a:xfrm>
            <a:custGeom>
              <a:avLst/>
              <a:gdLst>
                <a:gd name="T0" fmla="*/ 0 w 87"/>
                <a:gd name="T1" fmla="*/ 0 h 246"/>
                <a:gd name="T2" fmla="*/ 0 w 87"/>
                <a:gd name="T3" fmla="*/ 0 h 246"/>
                <a:gd name="T4" fmla="*/ 0 w 87"/>
                <a:gd name="T5" fmla="*/ 0 h 246"/>
                <a:gd name="T6" fmla="*/ 0 w 87"/>
                <a:gd name="T7" fmla="*/ 0 h 246"/>
                <a:gd name="T8" fmla="*/ 0 w 87"/>
                <a:gd name="T9" fmla="*/ 0 h 246"/>
                <a:gd name="T10" fmla="*/ 0 w 87"/>
                <a:gd name="T11" fmla="*/ 0 h 246"/>
                <a:gd name="T12" fmla="*/ 0 w 87"/>
                <a:gd name="T13" fmla="*/ 0 h 246"/>
                <a:gd name="T14" fmla="*/ 0 w 87"/>
                <a:gd name="T15" fmla="*/ 0 h 246"/>
                <a:gd name="T16" fmla="*/ 0 w 87"/>
                <a:gd name="T17" fmla="*/ 0 h 246"/>
                <a:gd name="T18" fmla="*/ 0 w 87"/>
                <a:gd name="T19" fmla="*/ 0 h 246"/>
                <a:gd name="T20" fmla="*/ 0 w 87"/>
                <a:gd name="T21" fmla="*/ 0 h 246"/>
                <a:gd name="T22" fmla="*/ 0 w 87"/>
                <a:gd name="T23" fmla="*/ 0 h 246"/>
                <a:gd name="T24" fmla="*/ 0 w 87"/>
                <a:gd name="T25" fmla="*/ 0 h 246"/>
                <a:gd name="T26" fmla="*/ 0 w 87"/>
                <a:gd name="T27" fmla="*/ 0 h 246"/>
                <a:gd name="T28" fmla="*/ 0 w 87"/>
                <a:gd name="T29" fmla="*/ 0 h 246"/>
                <a:gd name="T30" fmla="*/ 0 w 87"/>
                <a:gd name="T31" fmla="*/ 0 h 246"/>
                <a:gd name="T32" fmla="*/ 0 w 87"/>
                <a:gd name="T33" fmla="*/ 0 h 246"/>
                <a:gd name="T34" fmla="*/ 0 w 87"/>
                <a:gd name="T35" fmla="*/ 0 h 246"/>
                <a:gd name="T36" fmla="*/ 0 w 87"/>
                <a:gd name="T37" fmla="*/ 0 h 246"/>
                <a:gd name="T38" fmla="*/ 0 w 87"/>
                <a:gd name="T39" fmla="*/ 0 h 246"/>
                <a:gd name="T40" fmla="*/ 0 w 87"/>
                <a:gd name="T41" fmla="*/ 0 h 246"/>
                <a:gd name="T42" fmla="*/ 0 w 87"/>
                <a:gd name="T43" fmla="*/ 0 h 246"/>
                <a:gd name="T44" fmla="*/ 0 w 87"/>
                <a:gd name="T45" fmla="*/ 0 h 246"/>
                <a:gd name="T46" fmla="*/ 0 w 87"/>
                <a:gd name="T47" fmla="*/ 0 h 246"/>
                <a:gd name="T48" fmla="*/ 0 w 87"/>
                <a:gd name="T49" fmla="*/ 0 h 246"/>
                <a:gd name="T50" fmla="*/ 0 w 87"/>
                <a:gd name="T51" fmla="*/ 0 h 246"/>
                <a:gd name="T52" fmla="*/ 0 w 87"/>
                <a:gd name="T53" fmla="*/ 0 h 246"/>
                <a:gd name="T54" fmla="*/ 0 w 87"/>
                <a:gd name="T55" fmla="*/ 0 h 246"/>
                <a:gd name="T56" fmla="*/ 0 w 87"/>
                <a:gd name="T57" fmla="*/ 0 h 246"/>
                <a:gd name="T58" fmla="*/ 0 w 87"/>
                <a:gd name="T59" fmla="*/ 0 h 246"/>
                <a:gd name="T60" fmla="*/ 0 w 87"/>
                <a:gd name="T61" fmla="*/ 0 h 246"/>
                <a:gd name="T62" fmla="*/ 0 w 87"/>
                <a:gd name="T63" fmla="*/ 0 h 246"/>
                <a:gd name="T64" fmla="*/ 0 w 87"/>
                <a:gd name="T65" fmla="*/ 0 h 246"/>
                <a:gd name="T66" fmla="*/ 0 w 87"/>
                <a:gd name="T67" fmla="*/ 0 h 246"/>
                <a:gd name="T68" fmla="*/ 0 w 87"/>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7"/>
                <a:gd name="T106" fmla="*/ 0 h 246"/>
                <a:gd name="T107" fmla="*/ 87 w 87"/>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7" h="246">
                  <a:moveTo>
                    <a:pt x="48" y="0"/>
                  </a:moveTo>
                  <a:lnTo>
                    <a:pt x="38" y="12"/>
                  </a:lnTo>
                  <a:lnTo>
                    <a:pt x="30" y="25"/>
                  </a:lnTo>
                  <a:lnTo>
                    <a:pt x="24" y="38"/>
                  </a:lnTo>
                  <a:lnTo>
                    <a:pt x="18" y="51"/>
                  </a:lnTo>
                  <a:lnTo>
                    <a:pt x="14" y="67"/>
                  </a:lnTo>
                  <a:lnTo>
                    <a:pt x="10" y="83"/>
                  </a:lnTo>
                  <a:lnTo>
                    <a:pt x="8" y="99"/>
                  </a:lnTo>
                  <a:lnTo>
                    <a:pt x="5" y="115"/>
                  </a:lnTo>
                  <a:lnTo>
                    <a:pt x="3" y="132"/>
                  </a:lnTo>
                  <a:lnTo>
                    <a:pt x="2" y="150"/>
                  </a:lnTo>
                  <a:lnTo>
                    <a:pt x="1" y="166"/>
                  </a:lnTo>
                  <a:lnTo>
                    <a:pt x="1" y="182"/>
                  </a:lnTo>
                  <a:lnTo>
                    <a:pt x="0" y="199"/>
                  </a:lnTo>
                  <a:lnTo>
                    <a:pt x="0" y="216"/>
                  </a:lnTo>
                  <a:lnTo>
                    <a:pt x="0" y="231"/>
                  </a:lnTo>
                  <a:lnTo>
                    <a:pt x="0" y="246"/>
                  </a:lnTo>
                  <a:lnTo>
                    <a:pt x="54" y="246"/>
                  </a:lnTo>
                  <a:lnTo>
                    <a:pt x="54" y="231"/>
                  </a:lnTo>
                  <a:lnTo>
                    <a:pt x="54" y="216"/>
                  </a:lnTo>
                  <a:lnTo>
                    <a:pt x="54" y="201"/>
                  </a:lnTo>
                  <a:lnTo>
                    <a:pt x="55" y="184"/>
                  </a:lnTo>
                  <a:lnTo>
                    <a:pt x="55" y="168"/>
                  </a:lnTo>
                  <a:lnTo>
                    <a:pt x="56" y="152"/>
                  </a:lnTo>
                  <a:lnTo>
                    <a:pt x="58" y="136"/>
                  </a:lnTo>
                  <a:lnTo>
                    <a:pt x="60" y="121"/>
                  </a:lnTo>
                  <a:lnTo>
                    <a:pt x="62" y="106"/>
                  </a:lnTo>
                  <a:lnTo>
                    <a:pt x="64" y="91"/>
                  </a:lnTo>
                  <a:lnTo>
                    <a:pt x="66" y="79"/>
                  </a:lnTo>
                  <a:lnTo>
                    <a:pt x="71" y="68"/>
                  </a:lnTo>
                  <a:lnTo>
                    <a:pt x="74" y="56"/>
                  </a:lnTo>
                  <a:lnTo>
                    <a:pt x="78" y="47"/>
                  </a:lnTo>
                  <a:lnTo>
                    <a:pt x="81" y="41"/>
                  </a:lnTo>
                  <a:lnTo>
                    <a:pt x="87" y="37"/>
                  </a:lnTo>
                  <a:lnTo>
                    <a:pt x="48" y="0"/>
                  </a:lnTo>
                  <a:close/>
                </a:path>
              </a:pathLst>
            </a:custGeom>
            <a:solidFill>
              <a:srgbClr val="00FF00"/>
            </a:solidFill>
            <a:ln w="9525">
              <a:solidFill>
                <a:schemeClr val="tx1"/>
              </a:solidFill>
              <a:round/>
              <a:headEnd/>
              <a:tailEnd/>
            </a:ln>
          </p:spPr>
          <p:txBody>
            <a:bodyPr/>
            <a:lstStyle/>
            <a:p>
              <a:endParaRPr lang="en-CA"/>
            </a:p>
          </p:txBody>
        </p:sp>
        <p:sp>
          <p:nvSpPr>
            <p:cNvPr id="66608" name="Freeform 48"/>
            <p:cNvSpPr>
              <a:spLocks noChangeAspect="1"/>
            </p:cNvSpPr>
            <p:nvPr/>
          </p:nvSpPr>
          <p:spPr bwMode="auto">
            <a:xfrm>
              <a:off x="4477" y="2915"/>
              <a:ext cx="35" cy="28"/>
            </a:xfrm>
            <a:custGeom>
              <a:avLst/>
              <a:gdLst>
                <a:gd name="T0" fmla="*/ 0 w 175"/>
                <a:gd name="T1" fmla="*/ 0 h 252"/>
                <a:gd name="T2" fmla="*/ 0 w 175"/>
                <a:gd name="T3" fmla="*/ 0 h 252"/>
                <a:gd name="T4" fmla="*/ 0 w 175"/>
                <a:gd name="T5" fmla="*/ 0 h 252"/>
                <a:gd name="T6" fmla="*/ 0 w 175"/>
                <a:gd name="T7" fmla="*/ 0 h 252"/>
                <a:gd name="T8" fmla="*/ 0 w 175"/>
                <a:gd name="T9" fmla="*/ 0 h 252"/>
                <a:gd name="T10" fmla="*/ 0 w 175"/>
                <a:gd name="T11" fmla="*/ 0 h 252"/>
                <a:gd name="T12" fmla="*/ 0 w 175"/>
                <a:gd name="T13" fmla="*/ 0 h 252"/>
                <a:gd name="T14" fmla="*/ 0 w 175"/>
                <a:gd name="T15" fmla="*/ 0 h 252"/>
                <a:gd name="T16" fmla="*/ 0 w 175"/>
                <a:gd name="T17" fmla="*/ 0 h 252"/>
                <a:gd name="T18" fmla="*/ 0 w 175"/>
                <a:gd name="T19" fmla="*/ 0 h 252"/>
                <a:gd name="T20" fmla="*/ 0 w 175"/>
                <a:gd name="T21" fmla="*/ 0 h 252"/>
                <a:gd name="T22" fmla="*/ 0 w 175"/>
                <a:gd name="T23" fmla="*/ 0 h 252"/>
                <a:gd name="T24" fmla="*/ 0 w 175"/>
                <a:gd name="T25" fmla="*/ 0 h 252"/>
                <a:gd name="T26" fmla="*/ 0 w 175"/>
                <a:gd name="T27" fmla="*/ 0 h 252"/>
                <a:gd name="T28" fmla="*/ 0 w 175"/>
                <a:gd name="T29" fmla="*/ 0 h 252"/>
                <a:gd name="T30" fmla="*/ 0 w 175"/>
                <a:gd name="T31" fmla="*/ 0 h 252"/>
                <a:gd name="T32" fmla="*/ 0 w 175"/>
                <a:gd name="T33" fmla="*/ 0 h 252"/>
                <a:gd name="T34" fmla="*/ 0 w 175"/>
                <a:gd name="T35" fmla="*/ 0 h 252"/>
                <a:gd name="T36" fmla="*/ 0 w 175"/>
                <a:gd name="T37" fmla="*/ 0 h 252"/>
                <a:gd name="T38" fmla="*/ 0 w 175"/>
                <a:gd name="T39" fmla="*/ 0 h 252"/>
                <a:gd name="T40" fmla="*/ 0 w 175"/>
                <a:gd name="T41" fmla="*/ 0 h 252"/>
                <a:gd name="T42" fmla="*/ 0 w 175"/>
                <a:gd name="T43" fmla="*/ 0 h 252"/>
                <a:gd name="T44" fmla="*/ 0 w 175"/>
                <a:gd name="T45" fmla="*/ 0 h 252"/>
                <a:gd name="T46" fmla="*/ 0 w 175"/>
                <a:gd name="T47" fmla="*/ 0 h 252"/>
                <a:gd name="T48" fmla="*/ 0 w 175"/>
                <a:gd name="T49" fmla="*/ 0 h 252"/>
                <a:gd name="T50" fmla="*/ 0 w 175"/>
                <a:gd name="T51" fmla="*/ 0 h 252"/>
                <a:gd name="T52" fmla="*/ 0 w 175"/>
                <a:gd name="T53" fmla="*/ 0 h 252"/>
                <a:gd name="T54" fmla="*/ 0 w 175"/>
                <a:gd name="T55" fmla="*/ 0 h 252"/>
                <a:gd name="T56" fmla="*/ 0 w 175"/>
                <a:gd name="T57" fmla="*/ 0 h 252"/>
                <a:gd name="T58" fmla="*/ 0 w 175"/>
                <a:gd name="T59" fmla="*/ 0 h 252"/>
                <a:gd name="T60" fmla="*/ 0 w 175"/>
                <a:gd name="T61" fmla="*/ 0 h 252"/>
                <a:gd name="T62" fmla="*/ 0 w 175"/>
                <a:gd name="T63" fmla="*/ 0 h 252"/>
                <a:gd name="T64" fmla="*/ 0 w 175"/>
                <a:gd name="T65" fmla="*/ 0 h 252"/>
                <a:gd name="T66" fmla="*/ 0 w 175"/>
                <a:gd name="T67" fmla="*/ 0 h 252"/>
                <a:gd name="T68" fmla="*/ 0 w 175"/>
                <a:gd name="T69" fmla="*/ 0 h 252"/>
                <a:gd name="T70" fmla="*/ 0 w 175"/>
                <a:gd name="T71" fmla="*/ 0 h 252"/>
                <a:gd name="T72" fmla="*/ 0 w 175"/>
                <a:gd name="T73" fmla="*/ 0 h 252"/>
                <a:gd name="T74" fmla="*/ 0 w 175"/>
                <a:gd name="T75" fmla="*/ 0 h 252"/>
                <a:gd name="T76" fmla="*/ 0 w 175"/>
                <a:gd name="T77" fmla="*/ 0 h 252"/>
                <a:gd name="T78" fmla="*/ 0 w 175"/>
                <a:gd name="T79" fmla="*/ 0 h 2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
                <a:gd name="T121" fmla="*/ 0 h 252"/>
                <a:gd name="T122" fmla="*/ 175 w 175"/>
                <a:gd name="T123" fmla="*/ 252 h 2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 h="252">
                  <a:moveTo>
                    <a:pt x="148" y="0"/>
                  </a:moveTo>
                  <a:lnTo>
                    <a:pt x="121" y="26"/>
                  </a:lnTo>
                  <a:lnTo>
                    <a:pt x="120" y="36"/>
                  </a:lnTo>
                  <a:lnTo>
                    <a:pt x="116" y="45"/>
                  </a:lnTo>
                  <a:lnTo>
                    <a:pt x="112" y="57"/>
                  </a:lnTo>
                  <a:lnTo>
                    <a:pt x="105" y="70"/>
                  </a:lnTo>
                  <a:lnTo>
                    <a:pt x="97" y="82"/>
                  </a:lnTo>
                  <a:lnTo>
                    <a:pt x="88" y="95"/>
                  </a:lnTo>
                  <a:lnTo>
                    <a:pt x="77" y="110"/>
                  </a:lnTo>
                  <a:lnTo>
                    <a:pt x="66" y="123"/>
                  </a:lnTo>
                  <a:lnTo>
                    <a:pt x="54" y="137"/>
                  </a:lnTo>
                  <a:lnTo>
                    <a:pt x="43" y="153"/>
                  </a:lnTo>
                  <a:lnTo>
                    <a:pt x="33" y="168"/>
                  </a:lnTo>
                  <a:lnTo>
                    <a:pt x="23" y="182"/>
                  </a:lnTo>
                  <a:lnTo>
                    <a:pt x="13" y="199"/>
                  </a:lnTo>
                  <a:lnTo>
                    <a:pt x="7" y="215"/>
                  </a:lnTo>
                  <a:lnTo>
                    <a:pt x="1" y="233"/>
                  </a:lnTo>
                  <a:lnTo>
                    <a:pt x="0" y="252"/>
                  </a:lnTo>
                  <a:lnTo>
                    <a:pt x="54" y="252"/>
                  </a:lnTo>
                  <a:lnTo>
                    <a:pt x="56" y="242"/>
                  </a:lnTo>
                  <a:lnTo>
                    <a:pt x="59" y="231"/>
                  </a:lnTo>
                  <a:lnTo>
                    <a:pt x="63" y="219"/>
                  </a:lnTo>
                  <a:lnTo>
                    <a:pt x="69" y="209"/>
                  </a:lnTo>
                  <a:lnTo>
                    <a:pt x="78" y="195"/>
                  </a:lnTo>
                  <a:lnTo>
                    <a:pt x="88" y="181"/>
                  </a:lnTo>
                  <a:lnTo>
                    <a:pt x="98" y="168"/>
                  </a:lnTo>
                  <a:lnTo>
                    <a:pt x="110" y="154"/>
                  </a:lnTo>
                  <a:lnTo>
                    <a:pt x="121" y="138"/>
                  </a:lnTo>
                  <a:lnTo>
                    <a:pt x="132" y="124"/>
                  </a:lnTo>
                  <a:lnTo>
                    <a:pt x="142" y="111"/>
                  </a:lnTo>
                  <a:lnTo>
                    <a:pt x="153" y="94"/>
                  </a:lnTo>
                  <a:lnTo>
                    <a:pt x="162" y="78"/>
                  </a:lnTo>
                  <a:lnTo>
                    <a:pt x="168" y="62"/>
                  </a:lnTo>
                  <a:lnTo>
                    <a:pt x="174" y="44"/>
                  </a:lnTo>
                  <a:lnTo>
                    <a:pt x="175" y="26"/>
                  </a:lnTo>
                  <a:lnTo>
                    <a:pt x="148" y="51"/>
                  </a:lnTo>
                  <a:lnTo>
                    <a:pt x="148" y="0"/>
                  </a:lnTo>
                  <a:lnTo>
                    <a:pt x="121" y="0"/>
                  </a:lnTo>
                  <a:lnTo>
                    <a:pt x="121" y="26"/>
                  </a:lnTo>
                  <a:lnTo>
                    <a:pt x="148" y="0"/>
                  </a:lnTo>
                  <a:close/>
                </a:path>
              </a:pathLst>
            </a:custGeom>
            <a:solidFill>
              <a:srgbClr val="00FF00"/>
            </a:solidFill>
            <a:ln w="9525">
              <a:solidFill>
                <a:schemeClr val="tx1"/>
              </a:solidFill>
              <a:round/>
              <a:headEnd/>
              <a:tailEnd/>
            </a:ln>
          </p:spPr>
          <p:txBody>
            <a:bodyPr/>
            <a:lstStyle/>
            <a:p>
              <a:endParaRPr lang="en-CA"/>
            </a:p>
          </p:txBody>
        </p:sp>
        <p:sp>
          <p:nvSpPr>
            <p:cNvPr id="66609" name="Freeform 49"/>
            <p:cNvSpPr>
              <a:spLocks noChangeAspect="1"/>
            </p:cNvSpPr>
            <p:nvPr/>
          </p:nvSpPr>
          <p:spPr bwMode="auto">
            <a:xfrm>
              <a:off x="4507" y="2891"/>
              <a:ext cx="21" cy="30"/>
            </a:xfrm>
            <a:custGeom>
              <a:avLst/>
              <a:gdLst>
                <a:gd name="T0" fmla="*/ 0 w 106"/>
                <a:gd name="T1" fmla="*/ 0 h 267"/>
                <a:gd name="T2" fmla="*/ 0 w 106"/>
                <a:gd name="T3" fmla="*/ 0 h 267"/>
                <a:gd name="T4" fmla="*/ 0 w 106"/>
                <a:gd name="T5" fmla="*/ 0 h 267"/>
                <a:gd name="T6" fmla="*/ 0 w 106"/>
                <a:gd name="T7" fmla="*/ 0 h 267"/>
                <a:gd name="T8" fmla="*/ 0 w 106"/>
                <a:gd name="T9" fmla="*/ 0 h 267"/>
                <a:gd name="T10" fmla="*/ 0 w 106"/>
                <a:gd name="T11" fmla="*/ 0 h 267"/>
                <a:gd name="T12" fmla="*/ 0 w 106"/>
                <a:gd name="T13" fmla="*/ 0 h 267"/>
                <a:gd name="T14" fmla="*/ 0 w 106"/>
                <a:gd name="T15" fmla="*/ 0 h 267"/>
                <a:gd name="T16" fmla="*/ 0 w 106"/>
                <a:gd name="T17" fmla="*/ 0 h 267"/>
                <a:gd name="T18" fmla="*/ 0 w 106"/>
                <a:gd name="T19" fmla="*/ 0 h 267"/>
                <a:gd name="T20" fmla="*/ 0 w 106"/>
                <a:gd name="T21" fmla="*/ 0 h 267"/>
                <a:gd name="T22" fmla="*/ 0 w 106"/>
                <a:gd name="T23" fmla="*/ 0 h 267"/>
                <a:gd name="T24" fmla="*/ 0 w 106"/>
                <a:gd name="T25" fmla="*/ 0 h 267"/>
                <a:gd name="T26" fmla="*/ 0 w 106"/>
                <a:gd name="T27" fmla="*/ 0 h 267"/>
                <a:gd name="T28" fmla="*/ 0 w 106"/>
                <a:gd name="T29" fmla="*/ 0 h 267"/>
                <a:gd name="T30" fmla="*/ 0 w 106"/>
                <a:gd name="T31" fmla="*/ 0 h 267"/>
                <a:gd name="T32" fmla="*/ 0 w 106"/>
                <a:gd name="T33" fmla="*/ 0 h 267"/>
                <a:gd name="T34" fmla="*/ 0 w 106"/>
                <a:gd name="T35" fmla="*/ 0 h 267"/>
                <a:gd name="T36" fmla="*/ 0 w 106"/>
                <a:gd name="T37" fmla="*/ 0 h 267"/>
                <a:gd name="T38" fmla="*/ 0 w 106"/>
                <a:gd name="T39" fmla="*/ 0 h 267"/>
                <a:gd name="T40" fmla="*/ 0 w 106"/>
                <a:gd name="T41" fmla="*/ 0 h 267"/>
                <a:gd name="T42" fmla="*/ 0 w 106"/>
                <a:gd name="T43" fmla="*/ 0 h 267"/>
                <a:gd name="T44" fmla="*/ 0 w 106"/>
                <a:gd name="T45" fmla="*/ 0 h 267"/>
                <a:gd name="T46" fmla="*/ 0 w 106"/>
                <a:gd name="T47" fmla="*/ 0 h 2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267"/>
                <a:gd name="T74" fmla="*/ 106 w 106"/>
                <a:gd name="T75" fmla="*/ 267 h 2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267">
                  <a:moveTo>
                    <a:pt x="102" y="77"/>
                  </a:moveTo>
                  <a:lnTo>
                    <a:pt x="52" y="90"/>
                  </a:lnTo>
                  <a:lnTo>
                    <a:pt x="52" y="107"/>
                  </a:lnTo>
                  <a:lnTo>
                    <a:pt x="51" y="128"/>
                  </a:lnTo>
                  <a:lnTo>
                    <a:pt x="48" y="151"/>
                  </a:lnTo>
                  <a:lnTo>
                    <a:pt x="43" y="173"/>
                  </a:lnTo>
                  <a:lnTo>
                    <a:pt x="36" y="192"/>
                  </a:lnTo>
                  <a:lnTo>
                    <a:pt x="26" y="206"/>
                  </a:lnTo>
                  <a:lnTo>
                    <a:pt x="15" y="213"/>
                  </a:lnTo>
                  <a:lnTo>
                    <a:pt x="0" y="216"/>
                  </a:lnTo>
                  <a:lnTo>
                    <a:pt x="0" y="267"/>
                  </a:lnTo>
                  <a:lnTo>
                    <a:pt x="37" y="260"/>
                  </a:lnTo>
                  <a:lnTo>
                    <a:pt x="65" y="241"/>
                  </a:lnTo>
                  <a:lnTo>
                    <a:pt x="83" y="216"/>
                  </a:lnTo>
                  <a:lnTo>
                    <a:pt x="95" y="187"/>
                  </a:lnTo>
                  <a:lnTo>
                    <a:pt x="102" y="159"/>
                  </a:lnTo>
                  <a:lnTo>
                    <a:pt x="105" y="132"/>
                  </a:lnTo>
                  <a:lnTo>
                    <a:pt x="106" y="109"/>
                  </a:lnTo>
                  <a:lnTo>
                    <a:pt x="106" y="90"/>
                  </a:lnTo>
                  <a:lnTo>
                    <a:pt x="56" y="104"/>
                  </a:lnTo>
                  <a:lnTo>
                    <a:pt x="102" y="77"/>
                  </a:lnTo>
                  <a:lnTo>
                    <a:pt x="52" y="0"/>
                  </a:lnTo>
                  <a:lnTo>
                    <a:pt x="52" y="90"/>
                  </a:lnTo>
                  <a:lnTo>
                    <a:pt x="102" y="77"/>
                  </a:lnTo>
                  <a:close/>
                </a:path>
              </a:pathLst>
            </a:custGeom>
            <a:solidFill>
              <a:srgbClr val="00FF00"/>
            </a:solidFill>
            <a:ln w="9525">
              <a:solidFill>
                <a:schemeClr val="tx1"/>
              </a:solidFill>
              <a:round/>
              <a:headEnd/>
              <a:tailEnd/>
            </a:ln>
          </p:spPr>
          <p:txBody>
            <a:bodyPr/>
            <a:lstStyle/>
            <a:p>
              <a:endParaRPr lang="en-CA"/>
            </a:p>
          </p:txBody>
        </p:sp>
        <p:sp>
          <p:nvSpPr>
            <p:cNvPr id="66610" name="Freeform 50"/>
            <p:cNvSpPr>
              <a:spLocks noChangeAspect="1"/>
            </p:cNvSpPr>
            <p:nvPr/>
          </p:nvSpPr>
          <p:spPr bwMode="auto">
            <a:xfrm>
              <a:off x="4518" y="2900"/>
              <a:ext cx="50" cy="69"/>
            </a:xfrm>
            <a:custGeom>
              <a:avLst/>
              <a:gdLst>
                <a:gd name="T0" fmla="*/ 0 w 250"/>
                <a:gd name="T1" fmla="*/ 0 h 624"/>
                <a:gd name="T2" fmla="*/ 0 w 250"/>
                <a:gd name="T3" fmla="*/ 0 h 624"/>
                <a:gd name="T4" fmla="*/ 0 w 250"/>
                <a:gd name="T5" fmla="*/ 0 h 624"/>
                <a:gd name="T6" fmla="*/ 0 w 250"/>
                <a:gd name="T7" fmla="*/ 0 h 624"/>
                <a:gd name="T8" fmla="*/ 0 w 250"/>
                <a:gd name="T9" fmla="*/ 0 h 624"/>
                <a:gd name="T10" fmla="*/ 0 w 250"/>
                <a:gd name="T11" fmla="*/ 0 h 624"/>
                <a:gd name="T12" fmla="*/ 0 w 250"/>
                <a:gd name="T13" fmla="*/ 0 h 624"/>
                <a:gd name="T14" fmla="*/ 0 w 250"/>
                <a:gd name="T15" fmla="*/ 0 h 624"/>
                <a:gd name="T16" fmla="*/ 0 w 250"/>
                <a:gd name="T17" fmla="*/ 0 h 624"/>
                <a:gd name="T18" fmla="*/ 0 w 250"/>
                <a:gd name="T19" fmla="*/ 0 h 624"/>
                <a:gd name="T20" fmla="*/ 0 w 250"/>
                <a:gd name="T21" fmla="*/ 0 h 624"/>
                <a:gd name="T22" fmla="*/ 0 w 250"/>
                <a:gd name="T23" fmla="*/ 0 h 624"/>
                <a:gd name="T24" fmla="*/ 0 w 250"/>
                <a:gd name="T25" fmla="*/ 0 h 624"/>
                <a:gd name="T26" fmla="*/ 0 w 250"/>
                <a:gd name="T27" fmla="*/ 0 h 624"/>
                <a:gd name="T28" fmla="*/ 0 w 250"/>
                <a:gd name="T29" fmla="*/ 0 h 624"/>
                <a:gd name="T30" fmla="*/ 0 w 250"/>
                <a:gd name="T31" fmla="*/ 0 h 624"/>
                <a:gd name="T32" fmla="*/ 0 w 250"/>
                <a:gd name="T33" fmla="*/ 0 h 624"/>
                <a:gd name="T34" fmla="*/ 0 w 250"/>
                <a:gd name="T35" fmla="*/ 0 h 624"/>
                <a:gd name="T36" fmla="*/ 0 w 250"/>
                <a:gd name="T37" fmla="*/ 0 h 624"/>
                <a:gd name="T38" fmla="*/ 0 w 250"/>
                <a:gd name="T39" fmla="*/ 0 h 624"/>
                <a:gd name="T40" fmla="*/ 0 w 250"/>
                <a:gd name="T41" fmla="*/ 0 h 624"/>
                <a:gd name="T42" fmla="*/ 0 w 250"/>
                <a:gd name="T43" fmla="*/ 0 h 624"/>
                <a:gd name="T44" fmla="*/ 0 w 250"/>
                <a:gd name="T45" fmla="*/ 0 h 624"/>
                <a:gd name="T46" fmla="*/ 0 w 250"/>
                <a:gd name="T47" fmla="*/ 0 h 624"/>
                <a:gd name="T48" fmla="*/ 0 w 250"/>
                <a:gd name="T49" fmla="*/ 0 h 624"/>
                <a:gd name="T50" fmla="*/ 0 w 250"/>
                <a:gd name="T51" fmla="*/ 0 h 624"/>
                <a:gd name="T52" fmla="*/ 0 w 250"/>
                <a:gd name="T53" fmla="*/ 0 h 624"/>
                <a:gd name="T54" fmla="*/ 0 w 250"/>
                <a:gd name="T55" fmla="*/ 0 h 624"/>
                <a:gd name="T56" fmla="*/ 0 w 250"/>
                <a:gd name="T57" fmla="*/ 0 h 624"/>
                <a:gd name="T58" fmla="*/ 0 w 250"/>
                <a:gd name="T59" fmla="*/ 0 h 624"/>
                <a:gd name="T60" fmla="*/ 0 w 250"/>
                <a:gd name="T61" fmla="*/ 0 h 624"/>
                <a:gd name="T62" fmla="*/ 0 w 250"/>
                <a:gd name="T63" fmla="*/ 0 h 624"/>
                <a:gd name="T64" fmla="*/ 0 w 250"/>
                <a:gd name="T65" fmla="*/ 0 h 624"/>
                <a:gd name="T66" fmla="*/ 0 w 250"/>
                <a:gd name="T67" fmla="*/ 0 h 624"/>
                <a:gd name="T68" fmla="*/ 0 w 250"/>
                <a:gd name="T69" fmla="*/ 0 h 624"/>
                <a:gd name="T70" fmla="*/ 0 w 250"/>
                <a:gd name="T71" fmla="*/ 0 h 624"/>
                <a:gd name="T72" fmla="*/ 0 w 250"/>
                <a:gd name="T73" fmla="*/ 0 h 624"/>
                <a:gd name="T74" fmla="*/ 0 w 250"/>
                <a:gd name="T75" fmla="*/ 0 h 624"/>
                <a:gd name="T76" fmla="*/ 0 w 250"/>
                <a:gd name="T77" fmla="*/ 0 h 624"/>
                <a:gd name="T78" fmla="*/ 0 w 250"/>
                <a:gd name="T79" fmla="*/ 0 h 6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0"/>
                <a:gd name="T121" fmla="*/ 0 h 624"/>
                <a:gd name="T122" fmla="*/ 250 w 250"/>
                <a:gd name="T123" fmla="*/ 624 h 6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0" h="624">
                  <a:moveTo>
                    <a:pt x="209" y="558"/>
                  </a:moveTo>
                  <a:lnTo>
                    <a:pt x="250" y="579"/>
                  </a:lnTo>
                  <a:lnTo>
                    <a:pt x="249" y="542"/>
                  </a:lnTo>
                  <a:lnTo>
                    <a:pt x="246" y="506"/>
                  </a:lnTo>
                  <a:lnTo>
                    <a:pt x="242" y="469"/>
                  </a:lnTo>
                  <a:lnTo>
                    <a:pt x="236" y="433"/>
                  </a:lnTo>
                  <a:lnTo>
                    <a:pt x="227" y="396"/>
                  </a:lnTo>
                  <a:lnTo>
                    <a:pt x="217" y="360"/>
                  </a:lnTo>
                  <a:lnTo>
                    <a:pt x="206" y="324"/>
                  </a:lnTo>
                  <a:lnTo>
                    <a:pt x="194" y="289"/>
                  </a:lnTo>
                  <a:lnTo>
                    <a:pt x="179" y="252"/>
                  </a:lnTo>
                  <a:lnTo>
                    <a:pt x="164" y="216"/>
                  </a:lnTo>
                  <a:lnTo>
                    <a:pt x="148" y="180"/>
                  </a:lnTo>
                  <a:lnTo>
                    <a:pt x="129" y="144"/>
                  </a:lnTo>
                  <a:lnTo>
                    <a:pt x="110" y="108"/>
                  </a:lnTo>
                  <a:lnTo>
                    <a:pt x="90" y="72"/>
                  </a:lnTo>
                  <a:lnTo>
                    <a:pt x="69" y="37"/>
                  </a:lnTo>
                  <a:lnTo>
                    <a:pt x="46" y="0"/>
                  </a:lnTo>
                  <a:lnTo>
                    <a:pt x="0" y="27"/>
                  </a:lnTo>
                  <a:lnTo>
                    <a:pt x="21" y="61"/>
                  </a:lnTo>
                  <a:lnTo>
                    <a:pt x="43" y="96"/>
                  </a:lnTo>
                  <a:lnTo>
                    <a:pt x="62" y="131"/>
                  </a:lnTo>
                  <a:lnTo>
                    <a:pt x="82" y="167"/>
                  </a:lnTo>
                  <a:lnTo>
                    <a:pt x="98" y="201"/>
                  </a:lnTo>
                  <a:lnTo>
                    <a:pt x="114" y="236"/>
                  </a:lnTo>
                  <a:lnTo>
                    <a:pt x="129" y="270"/>
                  </a:lnTo>
                  <a:lnTo>
                    <a:pt x="142" y="305"/>
                  </a:lnTo>
                  <a:lnTo>
                    <a:pt x="154" y="339"/>
                  </a:lnTo>
                  <a:lnTo>
                    <a:pt x="165" y="374"/>
                  </a:lnTo>
                  <a:lnTo>
                    <a:pt x="175" y="408"/>
                  </a:lnTo>
                  <a:lnTo>
                    <a:pt x="181" y="443"/>
                  </a:lnTo>
                  <a:lnTo>
                    <a:pt x="188" y="477"/>
                  </a:lnTo>
                  <a:lnTo>
                    <a:pt x="192" y="511"/>
                  </a:lnTo>
                  <a:lnTo>
                    <a:pt x="194" y="544"/>
                  </a:lnTo>
                  <a:lnTo>
                    <a:pt x="195" y="579"/>
                  </a:lnTo>
                  <a:lnTo>
                    <a:pt x="237" y="601"/>
                  </a:lnTo>
                  <a:lnTo>
                    <a:pt x="195" y="579"/>
                  </a:lnTo>
                  <a:lnTo>
                    <a:pt x="195" y="624"/>
                  </a:lnTo>
                  <a:lnTo>
                    <a:pt x="237" y="601"/>
                  </a:lnTo>
                  <a:lnTo>
                    <a:pt x="209" y="558"/>
                  </a:lnTo>
                  <a:close/>
                </a:path>
              </a:pathLst>
            </a:custGeom>
            <a:solidFill>
              <a:srgbClr val="00FF00"/>
            </a:solidFill>
            <a:ln w="9525">
              <a:solidFill>
                <a:schemeClr val="tx1"/>
              </a:solidFill>
              <a:round/>
              <a:headEnd/>
              <a:tailEnd/>
            </a:ln>
          </p:spPr>
          <p:txBody>
            <a:bodyPr/>
            <a:lstStyle/>
            <a:p>
              <a:endParaRPr lang="en-CA"/>
            </a:p>
          </p:txBody>
        </p:sp>
        <p:sp>
          <p:nvSpPr>
            <p:cNvPr id="66611" name="Freeform 51"/>
            <p:cNvSpPr>
              <a:spLocks noChangeAspect="1"/>
            </p:cNvSpPr>
            <p:nvPr/>
          </p:nvSpPr>
          <p:spPr bwMode="auto">
            <a:xfrm>
              <a:off x="4560" y="2949"/>
              <a:ext cx="45" cy="18"/>
            </a:xfrm>
            <a:custGeom>
              <a:avLst/>
              <a:gdLst>
                <a:gd name="T0" fmla="*/ 0 w 227"/>
                <a:gd name="T1" fmla="*/ 0 h 161"/>
                <a:gd name="T2" fmla="*/ 0 w 227"/>
                <a:gd name="T3" fmla="*/ 0 h 161"/>
                <a:gd name="T4" fmla="*/ 0 w 227"/>
                <a:gd name="T5" fmla="*/ 0 h 161"/>
                <a:gd name="T6" fmla="*/ 0 w 227"/>
                <a:gd name="T7" fmla="*/ 0 h 161"/>
                <a:gd name="T8" fmla="*/ 0 w 227"/>
                <a:gd name="T9" fmla="*/ 0 h 161"/>
                <a:gd name="T10" fmla="*/ 0 w 227"/>
                <a:gd name="T11" fmla="*/ 0 h 161"/>
                <a:gd name="T12" fmla="*/ 0 w 227"/>
                <a:gd name="T13" fmla="*/ 0 h 161"/>
                <a:gd name="T14" fmla="*/ 0 w 227"/>
                <a:gd name="T15" fmla="*/ 0 h 161"/>
                <a:gd name="T16" fmla="*/ 0 w 227"/>
                <a:gd name="T17" fmla="*/ 0 h 161"/>
                <a:gd name="T18" fmla="*/ 0 w 227"/>
                <a:gd name="T19" fmla="*/ 0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
                <a:gd name="T31" fmla="*/ 0 h 161"/>
                <a:gd name="T32" fmla="*/ 227 w 227"/>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 h="161">
                  <a:moveTo>
                    <a:pt x="213" y="0"/>
                  </a:moveTo>
                  <a:lnTo>
                    <a:pt x="199" y="4"/>
                  </a:lnTo>
                  <a:lnTo>
                    <a:pt x="0" y="118"/>
                  </a:lnTo>
                  <a:lnTo>
                    <a:pt x="28" y="161"/>
                  </a:lnTo>
                  <a:lnTo>
                    <a:pt x="227" y="47"/>
                  </a:lnTo>
                  <a:lnTo>
                    <a:pt x="213" y="51"/>
                  </a:lnTo>
                  <a:lnTo>
                    <a:pt x="213" y="0"/>
                  </a:lnTo>
                  <a:lnTo>
                    <a:pt x="206" y="0"/>
                  </a:lnTo>
                  <a:lnTo>
                    <a:pt x="199" y="4"/>
                  </a:lnTo>
                  <a:lnTo>
                    <a:pt x="213" y="0"/>
                  </a:lnTo>
                  <a:close/>
                </a:path>
              </a:pathLst>
            </a:custGeom>
            <a:solidFill>
              <a:srgbClr val="00FF00"/>
            </a:solidFill>
            <a:ln w="9525">
              <a:solidFill>
                <a:schemeClr val="tx1"/>
              </a:solidFill>
              <a:round/>
              <a:headEnd/>
              <a:tailEnd/>
            </a:ln>
          </p:spPr>
          <p:txBody>
            <a:bodyPr/>
            <a:lstStyle/>
            <a:p>
              <a:endParaRPr lang="en-CA"/>
            </a:p>
          </p:txBody>
        </p:sp>
        <p:sp>
          <p:nvSpPr>
            <p:cNvPr id="66612" name="Freeform 52"/>
            <p:cNvSpPr>
              <a:spLocks noChangeAspect="1"/>
            </p:cNvSpPr>
            <p:nvPr/>
          </p:nvSpPr>
          <p:spPr bwMode="auto">
            <a:xfrm>
              <a:off x="4602" y="2949"/>
              <a:ext cx="30" cy="5"/>
            </a:xfrm>
            <a:custGeom>
              <a:avLst/>
              <a:gdLst>
                <a:gd name="T0" fmla="*/ 0 w 147"/>
                <a:gd name="T1" fmla="*/ 0 h 51"/>
                <a:gd name="T2" fmla="*/ 0 w 147"/>
                <a:gd name="T3" fmla="*/ 0 h 51"/>
                <a:gd name="T4" fmla="*/ 0 w 147"/>
                <a:gd name="T5" fmla="*/ 0 h 51"/>
                <a:gd name="T6" fmla="*/ 0 w 147"/>
                <a:gd name="T7" fmla="*/ 0 h 51"/>
                <a:gd name="T8" fmla="*/ 0 w 147"/>
                <a:gd name="T9" fmla="*/ 0 h 51"/>
                <a:gd name="T10" fmla="*/ 0 w 147"/>
                <a:gd name="T11" fmla="*/ 0 h 51"/>
                <a:gd name="T12" fmla="*/ 0 w 147"/>
                <a:gd name="T13" fmla="*/ 0 h 51"/>
                <a:gd name="T14" fmla="*/ 0 w 147"/>
                <a:gd name="T15" fmla="*/ 0 h 51"/>
                <a:gd name="T16" fmla="*/ 0 w 147"/>
                <a:gd name="T17" fmla="*/ 0 h 51"/>
                <a:gd name="T18" fmla="*/ 0 w 147"/>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
                <a:gd name="T31" fmla="*/ 0 h 51"/>
                <a:gd name="T32" fmla="*/ 147 w 147"/>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 h="51">
                  <a:moveTo>
                    <a:pt x="147" y="20"/>
                  </a:moveTo>
                  <a:lnTo>
                    <a:pt x="120" y="0"/>
                  </a:lnTo>
                  <a:lnTo>
                    <a:pt x="0" y="0"/>
                  </a:lnTo>
                  <a:lnTo>
                    <a:pt x="0" y="51"/>
                  </a:lnTo>
                  <a:lnTo>
                    <a:pt x="120" y="51"/>
                  </a:lnTo>
                  <a:lnTo>
                    <a:pt x="92" y="31"/>
                  </a:lnTo>
                  <a:lnTo>
                    <a:pt x="146" y="20"/>
                  </a:lnTo>
                  <a:lnTo>
                    <a:pt x="141" y="0"/>
                  </a:lnTo>
                  <a:lnTo>
                    <a:pt x="120" y="0"/>
                  </a:lnTo>
                  <a:lnTo>
                    <a:pt x="147" y="20"/>
                  </a:lnTo>
                  <a:close/>
                </a:path>
              </a:pathLst>
            </a:custGeom>
            <a:solidFill>
              <a:srgbClr val="00FF00"/>
            </a:solidFill>
            <a:ln w="9525">
              <a:solidFill>
                <a:schemeClr val="tx1"/>
              </a:solidFill>
              <a:round/>
              <a:headEnd/>
              <a:tailEnd/>
            </a:ln>
          </p:spPr>
          <p:txBody>
            <a:bodyPr/>
            <a:lstStyle/>
            <a:p>
              <a:endParaRPr lang="en-CA"/>
            </a:p>
          </p:txBody>
        </p:sp>
        <p:sp>
          <p:nvSpPr>
            <p:cNvPr id="66613" name="Freeform 53"/>
            <p:cNvSpPr>
              <a:spLocks noChangeAspect="1"/>
            </p:cNvSpPr>
            <p:nvPr/>
          </p:nvSpPr>
          <p:spPr bwMode="auto">
            <a:xfrm>
              <a:off x="4621" y="2951"/>
              <a:ext cx="20" cy="24"/>
            </a:xfrm>
            <a:custGeom>
              <a:avLst/>
              <a:gdLst>
                <a:gd name="T0" fmla="*/ 0 w 100"/>
                <a:gd name="T1" fmla="*/ 0 h 220"/>
                <a:gd name="T2" fmla="*/ 0 w 100"/>
                <a:gd name="T3" fmla="*/ 0 h 220"/>
                <a:gd name="T4" fmla="*/ 0 w 100"/>
                <a:gd name="T5" fmla="*/ 0 h 220"/>
                <a:gd name="T6" fmla="*/ 0 w 100"/>
                <a:gd name="T7" fmla="*/ 0 h 220"/>
                <a:gd name="T8" fmla="*/ 0 w 100"/>
                <a:gd name="T9" fmla="*/ 0 h 220"/>
                <a:gd name="T10" fmla="*/ 0 w 100"/>
                <a:gd name="T11" fmla="*/ 0 h 220"/>
                <a:gd name="T12" fmla="*/ 0 w 100"/>
                <a:gd name="T13" fmla="*/ 0 h 220"/>
                <a:gd name="T14" fmla="*/ 0 w 100"/>
                <a:gd name="T15" fmla="*/ 0 h 220"/>
                <a:gd name="T16" fmla="*/ 0 w 100"/>
                <a:gd name="T17" fmla="*/ 0 h 220"/>
                <a:gd name="T18" fmla="*/ 0 w 100"/>
                <a:gd name="T19" fmla="*/ 0 h 2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220"/>
                <a:gd name="T32" fmla="*/ 100 w 100"/>
                <a:gd name="T33" fmla="*/ 220 h 2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220">
                  <a:moveTo>
                    <a:pt x="68" y="220"/>
                  </a:moveTo>
                  <a:lnTo>
                    <a:pt x="95" y="190"/>
                  </a:lnTo>
                  <a:lnTo>
                    <a:pt x="55" y="0"/>
                  </a:lnTo>
                  <a:lnTo>
                    <a:pt x="0" y="11"/>
                  </a:lnTo>
                  <a:lnTo>
                    <a:pt x="41" y="200"/>
                  </a:lnTo>
                  <a:lnTo>
                    <a:pt x="68" y="169"/>
                  </a:lnTo>
                  <a:lnTo>
                    <a:pt x="68" y="220"/>
                  </a:lnTo>
                  <a:lnTo>
                    <a:pt x="100" y="220"/>
                  </a:lnTo>
                  <a:lnTo>
                    <a:pt x="94" y="190"/>
                  </a:lnTo>
                  <a:lnTo>
                    <a:pt x="68" y="220"/>
                  </a:lnTo>
                  <a:close/>
                </a:path>
              </a:pathLst>
            </a:custGeom>
            <a:solidFill>
              <a:srgbClr val="00FF00"/>
            </a:solidFill>
            <a:ln w="9525">
              <a:solidFill>
                <a:schemeClr val="tx1"/>
              </a:solidFill>
              <a:round/>
              <a:headEnd/>
              <a:tailEnd/>
            </a:ln>
          </p:spPr>
          <p:txBody>
            <a:bodyPr/>
            <a:lstStyle/>
            <a:p>
              <a:endParaRPr lang="en-CA"/>
            </a:p>
          </p:txBody>
        </p:sp>
        <p:sp>
          <p:nvSpPr>
            <p:cNvPr id="66614" name="Freeform 54"/>
            <p:cNvSpPr>
              <a:spLocks noChangeAspect="1"/>
            </p:cNvSpPr>
            <p:nvPr/>
          </p:nvSpPr>
          <p:spPr bwMode="auto">
            <a:xfrm>
              <a:off x="4622" y="2970"/>
              <a:ext cx="12" cy="5"/>
            </a:xfrm>
            <a:custGeom>
              <a:avLst/>
              <a:gdLst>
                <a:gd name="T0" fmla="*/ 0 w 63"/>
                <a:gd name="T1" fmla="*/ 0 h 51"/>
                <a:gd name="T2" fmla="*/ 0 w 63"/>
                <a:gd name="T3" fmla="*/ 0 h 51"/>
                <a:gd name="T4" fmla="*/ 0 w 63"/>
                <a:gd name="T5" fmla="*/ 0 h 51"/>
                <a:gd name="T6" fmla="*/ 0 w 63"/>
                <a:gd name="T7" fmla="*/ 0 h 51"/>
                <a:gd name="T8" fmla="*/ 0 w 63"/>
                <a:gd name="T9" fmla="*/ 0 h 51"/>
                <a:gd name="T10" fmla="*/ 0 w 63"/>
                <a:gd name="T11" fmla="*/ 0 h 51"/>
                <a:gd name="T12" fmla="*/ 0 w 63"/>
                <a:gd name="T13" fmla="*/ 0 h 51"/>
                <a:gd name="T14" fmla="*/ 0 w 63"/>
                <a:gd name="T15" fmla="*/ 0 h 51"/>
                <a:gd name="T16" fmla="*/ 0 w 63"/>
                <a:gd name="T17" fmla="*/ 0 h 51"/>
                <a:gd name="T18" fmla="*/ 0 w 63"/>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51"/>
                <a:gd name="T32" fmla="*/ 63 w 6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51">
                  <a:moveTo>
                    <a:pt x="45" y="40"/>
                  </a:moveTo>
                  <a:lnTo>
                    <a:pt x="23" y="51"/>
                  </a:lnTo>
                  <a:lnTo>
                    <a:pt x="63" y="51"/>
                  </a:lnTo>
                  <a:lnTo>
                    <a:pt x="63" y="0"/>
                  </a:lnTo>
                  <a:lnTo>
                    <a:pt x="23" y="0"/>
                  </a:lnTo>
                  <a:lnTo>
                    <a:pt x="0" y="11"/>
                  </a:lnTo>
                  <a:lnTo>
                    <a:pt x="23" y="0"/>
                  </a:lnTo>
                  <a:lnTo>
                    <a:pt x="9" y="0"/>
                  </a:lnTo>
                  <a:lnTo>
                    <a:pt x="0" y="11"/>
                  </a:lnTo>
                  <a:lnTo>
                    <a:pt x="45" y="40"/>
                  </a:lnTo>
                  <a:close/>
                </a:path>
              </a:pathLst>
            </a:custGeom>
            <a:solidFill>
              <a:srgbClr val="00FF00"/>
            </a:solidFill>
            <a:ln w="9525">
              <a:solidFill>
                <a:schemeClr val="tx1"/>
              </a:solidFill>
              <a:round/>
              <a:headEnd/>
              <a:tailEnd/>
            </a:ln>
          </p:spPr>
          <p:txBody>
            <a:bodyPr/>
            <a:lstStyle/>
            <a:p>
              <a:endParaRPr lang="en-CA"/>
            </a:p>
          </p:txBody>
        </p:sp>
        <p:sp>
          <p:nvSpPr>
            <p:cNvPr id="66615" name="Freeform 55"/>
            <p:cNvSpPr>
              <a:spLocks noChangeAspect="1"/>
            </p:cNvSpPr>
            <p:nvPr/>
          </p:nvSpPr>
          <p:spPr bwMode="auto">
            <a:xfrm>
              <a:off x="4600" y="2971"/>
              <a:ext cx="31" cy="17"/>
            </a:xfrm>
            <a:custGeom>
              <a:avLst/>
              <a:gdLst>
                <a:gd name="T0" fmla="*/ 0 w 154"/>
                <a:gd name="T1" fmla="*/ 0 h 150"/>
                <a:gd name="T2" fmla="*/ 0 w 154"/>
                <a:gd name="T3" fmla="*/ 0 h 150"/>
                <a:gd name="T4" fmla="*/ 0 w 154"/>
                <a:gd name="T5" fmla="*/ 0 h 150"/>
                <a:gd name="T6" fmla="*/ 0 w 154"/>
                <a:gd name="T7" fmla="*/ 0 h 150"/>
                <a:gd name="T8" fmla="*/ 0 w 154"/>
                <a:gd name="T9" fmla="*/ 0 h 150"/>
                <a:gd name="T10" fmla="*/ 0 w 154"/>
                <a:gd name="T11" fmla="*/ 0 h 150"/>
                <a:gd name="T12" fmla="*/ 0 w 154"/>
                <a:gd name="T13" fmla="*/ 0 h 150"/>
                <a:gd name="T14" fmla="*/ 0 w 154"/>
                <a:gd name="T15" fmla="*/ 0 h 150"/>
                <a:gd name="T16" fmla="*/ 0 w 154"/>
                <a:gd name="T17" fmla="*/ 0 h 150"/>
                <a:gd name="T18" fmla="*/ 0 w 154"/>
                <a:gd name="T19" fmla="*/ 0 h 150"/>
                <a:gd name="T20" fmla="*/ 0 w 154"/>
                <a:gd name="T21" fmla="*/ 0 h 150"/>
                <a:gd name="T22" fmla="*/ 0 w 154"/>
                <a:gd name="T23" fmla="*/ 0 h 150"/>
                <a:gd name="T24" fmla="*/ 0 w 154"/>
                <a:gd name="T25" fmla="*/ 0 h 150"/>
                <a:gd name="T26" fmla="*/ 0 w 154"/>
                <a:gd name="T27" fmla="*/ 0 h 150"/>
                <a:gd name="T28" fmla="*/ 0 w 154"/>
                <a:gd name="T29" fmla="*/ 0 h 150"/>
                <a:gd name="T30" fmla="*/ 0 w 154"/>
                <a:gd name="T31" fmla="*/ 0 h 150"/>
                <a:gd name="T32" fmla="*/ 0 w 154"/>
                <a:gd name="T33" fmla="*/ 0 h 150"/>
                <a:gd name="T34" fmla="*/ 0 w 154"/>
                <a:gd name="T35" fmla="*/ 0 h 150"/>
                <a:gd name="T36" fmla="*/ 0 w 154"/>
                <a:gd name="T37" fmla="*/ 0 h 150"/>
                <a:gd name="T38" fmla="*/ 0 w 154"/>
                <a:gd name="T39" fmla="*/ 0 h 150"/>
                <a:gd name="T40" fmla="*/ 0 w 154"/>
                <a:gd name="T41" fmla="*/ 0 h 150"/>
                <a:gd name="T42" fmla="*/ 0 w 154"/>
                <a:gd name="T43" fmla="*/ 0 h 150"/>
                <a:gd name="T44" fmla="*/ 0 w 154"/>
                <a:gd name="T45" fmla="*/ 0 h 150"/>
                <a:gd name="T46" fmla="*/ 0 w 154"/>
                <a:gd name="T47" fmla="*/ 0 h 150"/>
                <a:gd name="T48" fmla="*/ 0 w 154"/>
                <a:gd name="T49" fmla="*/ 0 h 150"/>
                <a:gd name="T50" fmla="*/ 0 w 154"/>
                <a:gd name="T51" fmla="*/ 0 h 150"/>
                <a:gd name="T52" fmla="*/ 0 w 154"/>
                <a:gd name="T53" fmla="*/ 0 h 150"/>
                <a:gd name="T54" fmla="*/ 0 w 154"/>
                <a:gd name="T55" fmla="*/ 0 h 150"/>
                <a:gd name="T56" fmla="*/ 0 w 154"/>
                <a:gd name="T57" fmla="*/ 0 h 150"/>
                <a:gd name="T58" fmla="*/ 0 w 154"/>
                <a:gd name="T59" fmla="*/ 0 h 150"/>
                <a:gd name="T60" fmla="*/ 0 w 154"/>
                <a:gd name="T61" fmla="*/ 0 h 150"/>
                <a:gd name="T62" fmla="*/ 0 w 154"/>
                <a:gd name="T63" fmla="*/ 0 h 150"/>
                <a:gd name="T64" fmla="*/ 0 w 154"/>
                <a:gd name="T65" fmla="*/ 0 h 150"/>
                <a:gd name="T66" fmla="*/ 0 w 154"/>
                <a:gd name="T67" fmla="*/ 0 h 150"/>
                <a:gd name="T68" fmla="*/ 0 w 154"/>
                <a:gd name="T69" fmla="*/ 0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50"/>
                <a:gd name="T107" fmla="*/ 154 w 154"/>
                <a:gd name="T108" fmla="*/ 150 h 1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50">
                  <a:moveTo>
                    <a:pt x="24" y="150"/>
                  </a:moveTo>
                  <a:lnTo>
                    <a:pt x="64" y="131"/>
                  </a:lnTo>
                  <a:lnTo>
                    <a:pt x="95" y="117"/>
                  </a:lnTo>
                  <a:lnTo>
                    <a:pt x="116" y="108"/>
                  </a:lnTo>
                  <a:lnTo>
                    <a:pt x="132" y="102"/>
                  </a:lnTo>
                  <a:lnTo>
                    <a:pt x="141" y="98"/>
                  </a:lnTo>
                  <a:lnTo>
                    <a:pt x="151" y="93"/>
                  </a:lnTo>
                  <a:lnTo>
                    <a:pt x="147" y="49"/>
                  </a:lnTo>
                  <a:lnTo>
                    <a:pt x="133" y="46"/>
                  </a:lnTo>
                  <a:lnTo>
                    <a:pt x="129" y="46"/>
                  </a:lnTo>
                  <a:lnTo>
                    <a:pt x="131" y="46"/>
                  </a:lnTo>
                  <a:lnTo>
                    <a:pt x="134" y="48"/>
                  </a:lnTo>
                  <a:lnTo>
                    <a:pt x="137" y="53"/>
                  </a:lnTo>
                  <a:lnTo>
                    <a:pt x="139" y="58"/>
                  </a:lnTo>
                  <a:lnTo>
                    <a:pt x="139" y="55"/>
                  </a:lnTo>
                  <a:lnTo>
                    <a:pt x="144" y="46"/>
                  </a:lnTo>
                  <a:lnTo>
                    <a:pt x="154" y="29"/>
                  </a:lnTo>
                  <a:lnTo>
                    <a:pt x="109" y="0"/>
                  </a:lnTo>
                  <a:lnTo>
                    <a:pt x="96" y="21"/>
                  </a:lnTo>
                  <a:lnTo>
                    <a:pt x="87" y="40"/>
                  </a:lnTo>
                  <a:lnTo>
                    <a:pt x="85" y="58"/>
                  </a:lnTo>
                  <a:lnTo>
                    <a:pt x="89" y="75"/>
                  </a:lnTo>
                  <a:lnTo>
                    <a:pt x="101" y="88"/>
                  </a:lnTo>
                  <a:lnTo>
                    <a:pt x="113" y="95"/>
                  </a:lnTo>
                  <a:lnTo>
                    <a:pt x="125" y="97"/>
                  </a:lnTo>
                  <a:lnTo>
                    <a:pt x="133" y="97"/>
                  </a:lnTo>
                  <a:lnTo>
                    <a:pt x="123" y="94"/>
                  </a:lnTo>
                  <a:lnTo>
                    <a:pt x="119" y="52"/>
                  </a:lnTo>
                  <a:lnTo>
                    <a:pt x="120" y="51"/>
                  </a:lnTo>
                  <a:lnTo>
                    <a:pt x="110" y="55"/>
                  </a:lnTo>
                  <a:lnTo>
                    <a:pt x="95" y="61"/>
                  </a:lnTo>
                  <a:lnTo>
                    <a:pt x="71" y="72"/>
                  </a:lnTo>
                  <a:lnTo>
                    <a:pt x="40" y="86"/>
                  </a:lnTo>
                  <a:lnTo>
                    <a:pt x="0" y="105"/>
                  </a:lnTo>
                  <a:lnTo>
                    <a:pt x="24" y="150"/>
                  </a:lnTo>
                  <a:close/>
                </a:path>
              </a:pathLst>
            </a:custGeom>
            <a:solidFill>
              <a:srgbClr val="00FF00"/>
            </a:solidFill>
            <a:ln w="9525">
              <a:solidFill>
                <a:schemeClr val="tx1"/>
              </a:solidFill>
              <a:round/>
              <a:headEnd/>
              <a:tailEnd/>
            </a:ln>
          </p:spPr>
          <p:txBody>
            <a:bodyPr/>
            <a:lstStyle/>
            <a:p>
              <a:endParaRPr lang="en-CA"/>
            </a:p>
          </p:txBody>
        </p:sp>
        <p:sp>
          <p:nvSpPr>
            <p:cNvPr id="66616" name="Freeform 56"/>
            <p:cNvSpPr>
              <a:spLocks noChangeAspect="1"/>
            </p:cNvSpPr>
            <p:nvPr/>
          </p:nvSpPr>
          <p:spPr bwMode="auto">
            <a:xfrm>
              <a:off x="4630" y="2977"/>
              <a:ext cx="34" cy="47"/>
            </a:xfrm>
            <a:custGeom>
              <a:avLst/>
              <a:gdLst>
                <a:gd name="T0" fmla="*/ 0 w 170"/>
                <a:gd name="T1" fmla="*/ 0 h 426"/>
                <a:gd name="T2" fmla="*/ 0 w 170"/>
                <a:gd name="T3" fmla="*/ 0 h 426"/>
                <a:gd name="T4" fmla="*/ 0 w 170"/>
                <a:gd name="T5" fmla="*/ 0 h 426"/>
                <a:gd name="T6" fmla="*/ 0 w 170"/>
                <a:gd name="T7" fmla="*/ 0 h 426"/>
                <a:gd name="T8" fmla="*/ 0 w 170"/>
                <a:gd name="T9" fmla="*/ 0 h 426"/>
                <a:gd name="T10" fmla="*/ 0 w 170"/>
                <a:gd name="T11" fmla="*/ 0 h 426"/>
                <a:gd name="T12" fmla="*/ 0 w 170"/>
                <a:gd name="T13" fmla="*/ 0 h 426"/>
                <a:gd name="T14" fmla="*/ 0 w 170"/>
                <a:gd name="T15" fmla="*/ 0 h 426"/>
                <a:gd name="T16" fmla="*/ 0 w 170"/>
                <a:gd name="T17" fmla="*/ 0 h 426"/>
                <a:gd name="T18" fmla="*/ 0 w 170"/>
                <a:gd name="T19" fmla="*/ 0 h 426"/>
                <a:gd name="T20" fmla="*/ 0 w 170"/>
                <a:gd name="T21" fmla="*/ 0 h 426"/>
                <a:gd name="T22" fmla="*/ 0 w 170"/>
                <a:gd name="T23" fmla="*/ 0 h 426"/>
                <a:gd name="T24" fmla="*/ 0 w 170"/>
                <a:gd name="T25" fmla="*/ 0 h 426"/>
                <a:gd name="T26" fmla="*/ 0 w 170"/>
                <a:gd name="T27" fmla="*/ 0 h 426"/>
                <a:gd name="T28" fmla="*/ 0 w 170"/>
                <a:gd name="T29" fmla="*/ 0 h 426"/>
                <a:gd name="T30" fmla="*/ 0 w 170"/>
                <a:gd name="T31" fmla="*/ 0 h 426"/>
                <a:gd name="T32" fmla="*/ 0 w 170"/>
                <a:gd name="T33" fmla="*/ 0 h 426"/>
                <a:gd name="T34" fmla="*/ 0 w 170"/>
                <a:gd name="T35" fmla="*/ 0 h 426"/>
                <a:gd name="T36" fmla="*/ 0 w 170"/>
                <a:gd name="T37" fmla="*/ 0 h 426"/>
                <a:gd name="T38" fmla="*/ 0 w 170"/>
                <a:gd name="T39" fmla="*/ 0 h 426"/>
                <a:gd name="T40" fmla="*/ 0 w 170"/>
                <a:gd name="T41" fmla="*/ 0 h 426"/>
                <a:gd name="T42" fmla="*/ 0 w 170"/>
                <a:gd name="T43" fmla="*/ 0 h 426"/>
                <a:gd name="T44" fmla="*/ 0 w 170"/>
                <a:gd name="T45" fmla="*/ 0 h 426"/>
                <a:gd name="T46" fmla="*/ 0 w 170"/>
                <a:gd name="T47" fmla="*/ 0 h 426"/>
                <a:gd name="T48" fmla="*/ 0 w 170"/>
                <a:gd name="T49" fmla="*/ 0 h 426"/>
                <a:gd name="T50" fmla="*/ 0 w 170"/>
                <a:gd name="T51" fmla="*/ 0 h 426"/>
                <a:gd name="T52" fmla="*/ 0 w 170"/>
                <a:gd name="T53" fmla="*/ 0 h 426"/>
                <a:gd name="T54" fmla="*/ 0 w 170"/>
                <a:gd name="T55" fmla="*/ 0 h 426"/>
                <a:gd name="T56" fmla="*/ 0 w 170"/>
                <a:gd name="T57" fmla="*/ 0 h 426"/>
                <a:gd name="T58" fmla="*/ 0 w 170"/>
                <a:gd name="T59" fmla="*/ 0 h 426"/>
                <a:gd name="T60" fmla="*/ 0 w 170"/>
                <a:gd name="T61" fmla="*/ 0 h 426"/>
                <a:gd name="T62" fmla="*/ 0 w 170"/>
                <a:gd name="T63" fmla="*/ 0 h 426"/>
                <a:gd name="T64" fmla="*/ 0 w 170"/>
                <a:gd name="T65" fmla="*/ 0 h 426"/>
                <a:gd name="T66" fmla="*/ 0 w 170"/>
                <a:gd name="T67" fmla="*/ 0 h 426"/>
                <a:gd name="T68" fmla="*/ 0 w 170"/>
                <a:gd name="T69" fmla="*/ 0 h 4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426"/>
                <a:gd name="T107" fmla="*/ 170 w 170"/>
                <a:gd name="T108" fmla="*/ 426 h 4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426">
                  <a:moveTo>
                    <a:pt x="116" y="0"/>
                  </a:moveTo>
                  <a:lnTo>
                    <a:pt x="116" y="32"/>
                  </a:lnTo>
                  <a:lnTo>
                    <a:pt x="114" y="63"/>
                  </a:lnTo>
                  <a:lnTo>
                    <a:pt x="112" y="93"/>
                  </a:lnTo>
                  <a:lnTo>
                    <a:pt x="108" y="119"/>
                  </a:lnTo>
                  <a:lnTo>
                    <a:pt x="104" y="145"/>
                  </a:lnTo>
                  <a:lnTo>
                    <a:pt x="101" y="169"/>
                  </a:lnTo>
                  <a:lnTo>
                    <a:pt x="94" y="192"/>
                  </a:lnTo>
                  <a:lnTo>
                    <a:pt x="88" y="214"/>
                  </a:lnTo>
                  <a:lnTo>
                    <a:pt x="79" y="236"/>
                  </a:lnTo>
                  <a:lnTo>
                    <a:pt x="71" y="258"/>
                  </a:lnTo>
                  <a:lnTo>
                    <a:pt x="62" y="279"/>
                  </a:lnTo>
                  <a:lnTo>
                    <a:pt x="51" y="303"/>
                  </a:lnTo>
                  <a:lnTo>
                    <a:pt x="40" y="326"/>
                  </a:lnTo>
                  <a:lnTo>
                    <a:pt x="28" y="351"/>
                  </a:lnTo>
                  <a:lnTo>
                    <a:pt x="14" y="376"/>
                  </a:lnTo>
                  <a:lnTo>
                    <a:pt x="0" y="404"/>
                  </a:lnTo>
                  <a:lnTo>
                    <a:pt x="48" y="426"/>
                  </a:lnTo>
                  <a:lnTo>
                    <a:pt x="62" y="399"/>
                  </a:lnTo>
                  <a:lnTo>
                    <a:pt x="76" y="373"/>
                  </a:lnTo>
                  <a:lnTo>
                    <a:pt x="90" y="347"/>
                  </a:lnTo>
                  <a:lnTo>
                    <a:pt x="101" y="323"/>
                  </a:lnTo>
                  <a:lnTo>
                    <a:pt x="112" y="299"/>
                  </a:lnTo>
                  <a:lnTo>
                    <a:pt x="121" y="276"/>
                  </a:lnTo>
                  <a:lnTo>
                    <a:pt x="131" y="252"/>
                  </a:lnTo>
                  <a:lnTo>
                    <a:pt x="140" y="228"/>
                  </a:lnTo>
                  <a:lnTo>
                    <a:pt x="146" y="204"/>
                  </a:lnTo>
                  <a:lnTo>
                    <a:pt x="153" y="179"/>
                  </a:lnTo>
                  <a:lnTo>
                    <a:pt x="158" y="153"/>
                  </a:lnTo>
                  <a:lnTo>
                    <a:pt x="163" y="126"/>
                  </a:lnTo>
                  <a:lnTo>
                    <a:pt x="166" y="97"/>
                  </a:lnTo>
                  <a:lnTo>
                    <a:pt x="168" y="67"/>
                  </a:lnTo>
                  <a:lnTo>
                    <a:pt x="170" y="34"/>
                  </a:lnTo>
                  <a:lnTo>
                    <a:pt x="170" y="0"/>
                  </a:lnTo>
                  <a:lnTo>
                    <a:pt x="116" y="0"/>
                  </a:lnTo>
                  <a:close/>
                </a:path>
              </a:pathLst>
            </a:custGeom>
            <a:solidFill>
              <a:srgbClr val="00FF00"/>
            </a:solidFill>
            <a:ln w="9525">
              <a:solidFill>
                <a:schemeClr val="tx1"/>
              </a:solidFill>
              <a:round/>
              <a:headEnd/>
              <a:tailEnd/>
            </a:ln>
          </p:spPr>
          <p:txBody>
            <a:bodyPr/>
            <a:lstStyle/>
            <a:p>
              <a:endParaRPr lang="en-CA"/>
            </a:p>
          </p:txBody>
        </p:sp>
        <p:sp>
          <p:nvSpPr>
            <p:cNvPr id="66617" name="Freeform 57"/>
            <p:cNvSpPr>
              <a:spLocks noChangeAspect="1"/>
            </p:cNvSpPr>
            <p:nvPr/>
          </p:nvSpPr>
          <p:spPr bwMode="auto">
            <a:xfrm>
              <a:off x="4509" y="2901"/>
              <a:ext cx="19" cy="12"/>
            </a:xfrm>
            <a:custGeom>
              <a:avLst/>
              <a:gdLst>
                <a:gd name="T0" fmla="*/ 0 w 94"/>
                <a:gd name="T1" fmla="*/ 0 h 102"/>
                <a:gd name="T2" fmla="*/ 0 w 94"/>
                <a:gd name="T3" fmla="*/ 0 h 102"/>
                <a:gd name="T4" fmla="*/ 0 w 94"/>
                <a:gd name="T5" fmla="*/ 0 h 102"/>
                <a:gd name="T6" fmla="*/ 0 w 94"/>
                <a:gd name="T7" fmla="*/ 0 h 102"/>
                <a:gd name="T8" fmla="*/ 0 w 94"/>
                <a:gd name="T9" fmla="*/ 0 h 102"/>
                <a:gd name="T10" fmla="*/ 0 w 94"/>
                <a:gd name="T11" fmla="*/ 0 h 102"/>
                <a:gd name="T12" fmla="*/ 0 w 94"/>
                <a:gd name="T13" fmla="*/ 0 h 102"/>
                <a:gd name="T14" fmla="*/ 0 w 94"/>
                <a:gd name="T15" fmla="*/ 0 h 102"/>
                <a:gd name="T16" fmla="*/ 0 w 94"/>
                <a:gd name="T17" fmla="*/ 0 h 102"/>
                <a:gd name="T18" fmla="*/ 0 w 94"/>
                <a:gd name="T19" fmla="*/ 0 h 102"/>
                <a:gd name="T20" fmla="*/ 0 w 94"/>
                <a:gd name="T21" fmla="*/ 0 h 102"/>
                <a:gd name="T22" fmla="*/ 0 w 94"/>
                <a:gd name="T23" fmla="*/ 0 h 102"/>
                <a:gd name="T24" fmla="*/ 0 w 94"/>
                <a:gd name="T25" fmla="*/ 0 h 102"/>
                <a:gd name="T26" fmla="*/ 0 w 94"/>
                <a:gd name="T27" fmla="*/ 0 h 102"/>
                <a:gd name="T28" fmla="*/ 0 w 94"/>
                <a:gd name="T29" fmla="*/ 0 h 102"/>
                <a:gd name="T30" fmla="*/ 0 w 94"/>
                <a:gd name="T31" fmla="*/ 0 h 102"/>
                <a:gd name="T32" fmla="*/ 0 w 94"/>
                <a:gd name="T33" fmla="*/ 0 h 102"/>
                <a:gd name="T34" fmla="*/ 0 w 94"/>
                <a:gd name="T35" fmla="*/ 0 h 102"/>
                <a:gd name="T36" fmla="*/ 0 w 94"/>
                <a:gd name="T37" fmla="*/ 0 h 102"/>
                <a:gd name="T38" fmla="*/ 0 w 94"/>
                <a:gd name="T39" fmla="*/ 0 h 102"/>
                <a:gd name="T40" fmla="*/ 0 w 94"/>
                <a:gd name="T41" fmla="*/ 0 h 102"/>
                <a:gd name="T42" fmla="*/ 0 w 94"/>
                <a:gd name="T43" fmla="*/ 0 h 102"/>
                <a:gd name="T44" fmla="*/ 0 w 94"/>
                <a:gd name="T45" fmla="*/ 0 h 102"/>
                <a:gd name="T46" fmla="*/ 0 w 94"/>
                <a:gd name="T47" fmla="*/ 0 h 1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4"/>
                <a:gd name="T73" fmla="*/ 0 h 102"/>
                <a:gd name="T74" fmla="*/ 94 w 94"/>
                <a:gd name="T75" fmla="*/ 102 h 1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4" h="102">
                  <a:moveTo>
                    <a:pt x="27" y="102"/>
                  </a:moveTo>
                  <a:lnTo>
                    <a:pt x="54" y="76"/>
                  </a:lnTo>
                  <a:lnTo>
                    <a:pt x="56" y="60"/>
                  </a:lnTo>
                  <a:lnTo>
                    <a:pt x="56" y="58"/>
                  </a:lnTo>
                  <a:lnTo>
                    <a:pt x="50" y="63"/>
                  </a:lnTo>
                  <a:lnTo>
                    <a:pt x="52" y="64"/>
                  </a:lnTo>
                  <a:lnTo>
                    <a:pt x="65" y="61"/>
                  </a:lnTo>
                  <a:lnTo>
                    <a:pt x="83" y="47"/>
                  </a:lnTo>
                  <a:lnTo>
                    <a:pt x="92" y="27"/>
                  </a:lnTo>
                  <a:lnTo>
                    <a:pt x="94" y="0"/>
                  </a:lnTo>
                  <a:lnTo>
                    <a:pt x="40" y="0"/>
                  </a:lnTo>
                  <a:lnTo>
                    <a:pt x="38" y="17"/>
                  </a:lnTo>
                  <a:lnTo>
                    <a:pt x="38" y="19"/>
                  </a:lnTo>
                  <a:lnTo>
                    <a:pt x="43" y="14"/>
                  </a:lnTo>
                  <a:lnTo>
                    <a:pt x="43" y="13"/>
                  </a:lnTo>
                  <a:lnTo>
                    <a:pt x="30" y="16"/>
                  </a:lnTo>
                  <a:lnTo>
                    <a:pt x="11" y="29"/>
                  </a:lnTo>
                  <a:lnTo>
                    <a:pt x="2" y="49"/>
                  </a:lnTo>
                  <a:lnTo>
                    <a:pt x="0" y="76"/>
                  </a:lnTo>
                  <a:lnTo>
                    <a:pt x="27" y="50"/>
                  </a:lnTo>
                  <a:lnTo>
                    <a:pt x="27" y="102"/>
                  </a:lnTo>
                  <a:lnTo>
                    <a:pt x="54" y="102"/>
                  </a:lnTo>
                  <a:lnTo>
                    <a:pt x="54" y="76"/>
                  </a:lnTo>
                  <a:lnTo>
                    <a:pt x="27" y="102"/>
                  </a:lnTo>
                  <a:close/>
                </a:path>
              </a:pathLst>
            </a:custGeom>
            <a:solidFill>
              <a:srgbClr val="00FF00"/>
            </a:solidFill>
            <a:ln w="9525">
              <a:solidFill>
                <a:schemeClr val="tx1"/>
              </a:solidFill>
              <a:round/>
              <a:headEnd/>
              <a:tailEnd/>
            </a:ln>
          </p:spPr>
          <p:txBody>
            <a:bodyPr/>
            <a:lstStyle/>
            <a:p>
              <a:endParaRPr lang="en-CA"/>
            </a:p>
          </p:txBody>
        </p:sp>
        <p:sp>
          <p:nvSpPr>
            <p:cNvPr id="66618" name="Freeform 58"/>
            <p:cNvSpPr>
              <a:spLocks noChangeAspect="1"/>
            </p:cNvSpPr>
            <p:nvPr/>
          </p:nvSpPr>
          <p:spPr bwMode="auto">
            <a:xfrm>
              <a:off x="4472" y="2907"/>
              <a:ext cx="43" cy="14"/>
            </a:xfrm>
            <a:custGeom>
              <a:avLst/>
              <a:gdLst>
                <a:gd name="T0" fmla="*/ 0 w 211"/>
                <a:gd name="T1" fmla="*/ 0 h 127"/>
                <a:gd name="T2" fmla="*/ 0 w 211"/>
                <a:gd name="T3" fmla="*/ 0 h 127"/>
                <a:gd name="T4" fmla="*/ 0 w 211"/>
                <a:gd name="T5" fmla="*/ 0 h 127"/>
                <a:gd name="T6" fmla="*/ 0 w 211"/>
                <a:gd name="T7" fmla="*/ 0 h 127"/>
                <a:gd name="T8" fmla="*/ 0 w 211"/>
                <a:gd name="T9" fmla="*/ 0 h 127"/>
                <a:gd name="T10" fmla="*/ 0 w 211"/>
                <a:gd name="T11" fmla="*/ 0 h 127"/>
                <a:gd name="T12" fmla="*/ 0 w 211"/>
                <a:gd name="T13" fmla="*/ 0 h 127"/>
                <a:gd name="T14" fmla="*/ 0 w 211"/>
                <a:gd name="T15" fmla="*/ 0 h 127"/>
                <a:gd name="T16" fmla="*/ 0 w 211"/>
                <a:gd name="T17" fmla="*/ 0 h 127"/>
                <a:gd name="T18" fmla="*/ 0 w 211"/>
                <a:gd name="T19" fmla="*/ 0 h 127"/>
                <a:gd name="T20" fmla="*/ 0 w 211"/>
                <a:gd name="T21" fmla="*/ 0 h 127"/>
                <a:gd name="T22" fmla="*/ 0 w 211"/>
                <a:gd name="T23" fmla="*/ 0 h 127"/>
                <a:gd name="T24" fmla="*/ 0 w 211"/>
                <a:gd name="T25" fmla="*/ 0 h 127"/>
                <a:gd name="T26" fmla="*/ 0 w 211"/>
                <a:gd name="T27" fmla="*/ 0 h 127"/>
                <a:gd name="T28" fmla="*/ 0 w 211"/>
                <a:gd name="T29" fmla="*/ 0 h 127"/>
                <a:gd name="T30" fmla="*/ 0 w 211"/>
                <a:gd name="T31" fmla="*/ 0 h 127"/>
                <a:gd name="T32" fmla="*/ 0 w 211"/>
                <a:gd name="T33" fmla="*/ 0 h 127"/>
                <a:gd name="T34" fmla="*/ 0 w 211"/>
                <a:gd name="T35" fmla="*/ 0 h 127"/>
                <a:gd name="T36" fmla="*/ 0 w 211"/>
                <a:gd name="T37" fmla="*/ 0 h 127"/>
                <a:gd name="T38" fmla="*/ 0 w 211"/>
                <a:gd name="T39" fmla="*/ 0 h 127"/>
                <a:gd name="T40" fmla="*/ 0 w 211"/>
                <a:gd name="T41" fmla="*/ 0 h 127"/>
                <a:gd name="T42" fmla="*/ 0 w 211"/>
                <a:gd name="T43" fmla="*/ 0 h 127"/>
                <a:gd name="T44" fmla="*/ 0 w 211"/>
                <a:gd name="T45" fmla="*/ 0 h 127"/>
                <a:gd name="T46" fmla="*/ 0 w 211"/>
                <a:gd name="T47" fmla="*/ 0 h 127"/>
                <a:gd name="T48" fmla="*/ 0 w 211"/>
                <a:gd name="T49" fmla="*/ 0 h 127"/>
                <a:gd name="T50" fmla="*/ 0 w 211"/>
                <a:gd name="T51" fmla="*/ 0 h 127"/>
                <a:gd name="T52" fmla="*/ 0 w 211"/>
                <a:gd name="T53" fmla="*/ 0 h 127"/>
                <a:gd name="T54" fmla="*/ 0 w 211"/>
                <a:gd name="T55" fmla="*/ 0 h 127"/>
                <a:gd name="T56" fmla="*/ 0 w 211"/>
                <a:gd name="T57" fmla="*/ 0 h 127"/>
                <a:gd name="T58" fmla="*/ 0 w 211"/>
                <a:gd name="T59" fmla="*/ 0 h 127"/>
                <a:gd name="T60" fmla="*/ 0 w 211"/>
                <a:gd name="T61" fmla="*/ 0 h 127"/>
                <a:gd name="T62" fmla="*/ 0 w 211"/>
                <a:gd name="T63" fmla="*/ 0 h 127"/>
                <a:gd name="T64" fmla="*/ 0 w 211"/>
                <a:gd name="T65" fmla="*/ 0 h 127"/>
                <a:gd name="T66" fmla="*/ 0 w 211"/>
                <a:gd name="T67" fmla="*/ 0 h 127"/>
                <a:gd name="T68" fmla="*/ 0 w 211"/>
                <a:gd name="T69" fmla="*/ 0 h 127"/>
                <a:gd name="T70" fmla="*/ 0 w 211"/>
                <a:gd name="T71" fmla="*/ 0 h 127"/>
                <a:gd name="T72" fmla="*/ 0 w 211"/>
                <a:gd name="T73" fmla="*/ 0 h 127"/>
                <a:gd name="T74" fmla="*/ 0 w 211"/>
                <a:gd name="T75" fmla="*/ 0 h 127"/>
                <a:gd name="T76" fmla="*/ 0 w 211"/>
                <a:gd name="T77" fmla="*/ 0 h 127"/>
                <a:gd name="T78" fmla="*/ 0 w 211"/>
                <a:gd name="T79" fmla="*/ 0 h 1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1"/>
                <a:gd name="T121" fmla="*/ 0 h 127"/>
                <a:gd name="T122" fmla="*/ 211 w 211"/>
                <a:gd name="T123" fmla="*/ 127 h 1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1" h="127">
                  <a:moveTo>
                    <a:pt x="0" y="124"/>
                  </a:moveTo>
                  <a:lnTo>
                    <a:pt x="12" y="127"/>
                  </a:lnTo>
                  <a:lnTo>
                    <a:pt x="25" y="126"/>
                  </a:lnTo>
                  <a:lnTo>
                    <a:pt x="39" y="123"/>
                  </a:lnTo>
                  <a:lnTo>
                    <a:pt x="51" y="118"/>
                  </a:lnTo>
                  <a:lnTo>
                    <a:pt x="65" y="113"/>
                  </a:lnTo>
                  <a:lnTo>
                    <a:pt x="78" y="108"/>
                  </a:lnTo>
                  <a:lnTo>
                    <a:pt x="94" y="101"/>
                  </a:lnTo>
                  <a:lnTo>
                    <a:pt x="109" y="94"/>
                  </a:lnTo>
                  <a:lnTo>
                    <a:pt x="124" y="86"/>
                  </a:lnTo>
                  <a:lnTo>
                    <a:pt x="138" y="79"/>
                  </a:lnTo>
                  <a:lnTo>
                    <a:pt x="153" y="72"/>
                  </a:lnTo>
                  <a:lnTo>
                    <a:pt x="166" y="67"/>
                  </a:lnTo>
                  <a:lnTo>
                    <a:pt x="179" y="62"/>
                  </a:lnTo>
                  <a:lnTo>
                    <a:pt x="191" y="57"/>
                  </a:lnTo>
                  <a:lnTo>
                    <a:pt x="201" y="54"/>
                  </a:lnTo>
                  <a:lnTo>
                    <a:pt x="206" y="53"/>
                  </a:lnTo>
                  <a:lnTo>
                    <a:pt x="211" y="52"/>
                  </a:lnTo>
                  <a:lnTo>
                    <a:pt x="211" y="0"/>
                  </a:lnTo>
                  <a:lnTo>
                    <a:pt x="198" y="1"/>
                  </a:lnTo>
                  <a:lnTo>
                    <a:pt x="184" y="4"/>
                  </a:lnTo>
                  <a:lnTo>
                    <a:pt x="172" y="10"/>
                  </a:lnTo>
                  <a:lnTo>
                    <a:pt x="158" y="15"/>
                  </a:lnTo>
                  <a:lnTo>
                    <a:pt x="145" y="20"/>
                  </a:lnTo>
                  <a:lnTo>
                    <a:pt x="129" y="27"/>
                  </a:lnTo>
                  <a:lnTo>
                    <a:pt x="114" y="34"/>
                  </a:lnTo>
                  <a:lnTo>
                    <a:pt x="100" y="41"/>
                  </a:lnTo>
                  <a:lnTo>
                    <a:pt x="85" y="48"/>
                  </a:lnTo>
                  <a:lnTo>
                    <a:pt x="70" y="56"/>
                  </a:lnTo>
                  <a:lnTo>
                    <a:pt x="57" y="61"/>
                  </a:lnTo>
                  <a:lnTo>
                    <a:pt x="44" y="66"/>
                  </a:lnTo>
                  <a:lnTo>
                    <a:pt x="32" y="71"/>
                  </a:lnTo>
                  <a:lnTo>
                    <a:pt x="22" y="74"/>
                  </a:lnTo>
                  <a:lnTo>
                    <a:pt x="17" y="75"/>
                  </a:lnTo>
                  <a:lnTo>
                    <a:pt x="12" y="76"/>
                  </a:lnTo>
                  <a:lnTo>
                    <a:pt x="24" y="79"/>
                  </a:lnTo>
                  <a:lnTo>
                    <a:pt x="0" y="124"/>
                  </a:lnTo>
                  <a:lnTo>
                    <a:pt x="6" y="127"/>
                  </a:lnTo>
                  <a:lnTo>
                    <a:pt x="12" y="127"/>
                  </a:lnTo>
                  <a:lnTo>
                    <a:pt x="0" y="124"/>
                  </a:lnTo>
                  <a:close/>
                </a:path>
              </a:pathLst>
            </a:custGeom>
            <a:solidFill>
              <a:srgbClr val="00FF00"/>
            </a:solidFill>
            <a:ln w="9525">
              <a:solidFill>
                <a:schemeClr val="tx1"/>
              </a:solidFill>
              <a:round/>
              <a:headEnd/>
              <a:tailEnd/>
            </a:ln>
          </p:spPr>
          <p:txBody>
            <a:bodyPr/>
            <a:lstStyle/>
            <a:p>
              <a:endParaRPr lang="en-CA"/>
            </a:p>
          </p:txBody>
        </p:sp>
        <p:sp>
          <p:nvSpPr>
            <p:cNvPr id="66619" name="Freeform 59"/>
            <p:cNvSpPr>
              <a:spLocks noChangeAspect="1"/>
            </p:cNvSpPr>
            <p:nvPr/>
          </p:nvSpPr>
          <p:spPr bwMode="auto">
            <a:xfrm>
              <a:off x="4441" y="2907"/>
              <a:ext cx="36" cy="14"/>
            </a:xfrm>
            <a:custGeom>
              <a:avLst/>
              <a:gdLst>
                <a:gd name="T0" fmla="*/ 0 w 182"/>
                <a:gd name="T1" fmla="*/ 0 h 121"/>
                <a:gd name="T2" fmla="*/ 0 w 182"/>
                <a:gd name="T3" fmla="*/ 0 h 121"/>
                <a:gd name="T4" fmla="*/ 0 w 182"/>
                <a:gd name="T5" fmla="*/ 0 h 121"/>
                <a:gd name="T6" fmla="*/ 0 w 182"/>
                <a:gd name="T7" fmla="*/ 0 h 121"/>
                <a:gd name="T8" fmla="*/ 0 w 182"/>
                <a:gd name="T9" fmla="*/ 0 h 121"/>
                <a:gd name="T10" fmla="*/ 0 w 182"/>
                <a:gd name="T11" fmla="*/ 0 h 121"/>
                <a:gd name="T12" fmla="*/ 0 60000 65536"/>
                <a:gd name="T13" fmla="*/ 0 60000 65536"/>
                <a:gd name="T14" fmla="*/ 0 60000 65536"/>
                <a:gd name="T15" fmla="*/ 0 60000 65536"/>
                <a:gd name="T16" fmla="*/ 0 60000 65536"/>
                <a:gd name="T17" fmla="*/ 0 60000 65536"/>
                <a:gd name="T18" fmla="*/ 0 w 182"/>
                <a:gd name="T19" fmla="*/ 0 h 121"/>
                <a:gd name="T20" fmla="*/ 182 w 182"/>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82" h="121">
                  <a:moveTo>
                    <a:pt x="12" y="23"/>
                  </a:moveTo>
                  <a:lnTo>
                    <a:pt x="0" y="45"/>
                  </a:lnTo>
                  <a:lnTo>
                    <a:pt x="158" y="121"/>
                  </a:lnTo>
                  <a:lnTo>
                    <a:pt x="182" y="76"/>
                  </a:lnTo>
                  <a:lnTo>
                    <a:pt x="24" y="0"/>
                  </a:lnTo>
                  <a:lnTo>
                    <a:pt x="12" y="23"/>
                  </a:lnTo>
                  <a:close/>
                </a:path>
              </a:pathLst>
            </a:custGeom>
            <a:solidFill>
              <a:srgbClr val="00FF00"/>
            </a:solidFill>
            <a:ln w="9525">
              <a:solidFill>
                <a:schemeClr val="tx1"/>
              </a:solidFill>
              <a:round/>
              <a:headEnd/>
              <a:tailEnd/>
            </a:ln>
          </p:spPr>
          <p:txBody>
            <a:bodyPr/>
            <a:lstStyle/>
            <a:p>
              <a:endParaRPr lang="en-CA"/>
            </a:p>
          </p:txBody>
        </p:sp>
        <p:sp>
          <p:nvSpPr>
            <p:cNvPr id="66620" name="Freeform 60"/>
            <p:cNvSpPr>
              <a:spLocks noChangeAspect="1"/>
            </p:cNvSpPr>
            <p:nvPr/>
          </p:nvSpPr>
          <p:spPr bwMode="auto">
            <a:xfrm>
              <a:off x="4092" y="3024"/>
              <a:ext cx="21" cy="15"/>
            </a:xfrm>
            <a:custGeom>
              <a:avLst/>
              <a:gdLst>
                <a:gd name="T0" fmla="*/ 0 w 107"/>
                <a:gd name="T1" fmla="*/ 0 h 127"/>
                <a:gd name="T2" fmla="*/ 0 w 107"/>
                <a:gd name="T3" fmla="*/ 0 h 127"/>
                <a:gd name="T4" fmla="*/ 0 w 107"/>
                <a:gd name="T5" fmla="*/ 0 h 127"/>
                <a:gd name="T6" fmla="*/ 0 w 107"/>
                <a:gd name="T7" fmla="*/ 0 h 127"/>
                <a:gd name="T8" fmla="*/ 0 w 107"/>
                <a:gd name="T9" fmla="*/ 0 h 127"/>
                <a:gd name="T10" fmla="*/ 0 w 107"/>
                <a:gd name="T11" fmla="*/ 0 h 127"/>
                <a:gd name="T12" fmla="*/ 0 w 107"/>
                <a:gd name="T13" fmla="*/ 0 h 127"/>
                <a:gd name="T14" fmla="*/ 0 w 107"/>
                <a:gd name="T15" fmla="*/ 0 h 127"/>
                <a:gd name="T16" fmla="*/ 0 w 107"/>
                <a:gd name="T17" fmla="*/ 0 h 127"/>
                <a:gd name="T18" fmla="*/ 0 w 107"/>
                <a:gd name="T19" fmla="*/ 0 h 127"/>
                <a:gd name="T20" fmla="*/ 0 w 107"/>
                <a:gd name="T21" fmla="*/ 0 h 127"/>
                <a:gd name="T22" fmla="*/ 0 w 107"/>
                <a:gd name="T23" fmla="*/ 0 h 127"/>
                <a:gd name="T24" fmla="*/ 0 w 107"/>
                <a:gd name="T25" fmla="*/ 0 h 127"/>
                <a:gd name="T26" fmla="*/ 0 w 107"/>
                <a:gd name="T27" fmla="*/ 0 h 127"/>
                <a:gd name="T28" fmla="*/ 0 w 107"/>
                <a:gd name="T29" fmla="*/ 0 h 127"/>
                <a:gd name="T30" fmla="*/ 0 w 107"/>
                <a:gd name="T31" fmla="*/ 0 h 127"/>
                <a:gd name="T32" fmla="*/ 0 w 107"/>
                <a:gd name="T33" fmla="*/ 0 h 127"/>
                <a:gd name="T34" fmla="*/ 0 w 107"/>
                <a:gd name="T35" fmla="*/ 0 h 127"/>
                <a:gd name="T36" fmla="*/ 0 w 107"/>
                <a:gd name="T37" fmla="*/ 0 h 127"/>
                <a:gd name="T38" fmla="*/ 0 w 107"/>
                <a:gd name="T39" fmla="*/ 0 h 127"/>
                <a:gd name="T40" fmla="*/ 0 w 107"/>
                <a:gd name="T41" fmla="*/ 0 h 127"/>
                <a:gd name="T42" fmla="*/ 0 w 107"/>
                <a:gd name="T43" fmla="*/ 0 h 127"/>
                <a:gd name="T44" fmla="*/ 0 w 107"/>
                <a:gd name="T45" fmla="*/ 0 h 127"/>
                <a:gd name="T46" fmla="*/ 0 w 107"/>
                <a:gd name="T47" fmla="*/ 0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7"/>
                <a:gd name="T74" fmla="*/ 107 w 107"/>
                <a:gd name="T75" fmla="*/ 127 h 1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7">
                  <a:moveTo>
                    <a:pt x="79" y="76"/>
                  </a:moveTo>
                  <a:lnTo>
                    <a:pt x="107" y="102"/>
                  </a:lnTo>
                  <a:lnTo>
                    <a:pt x="107" y="97"/>
                  </a:lnTo>
                  <a:lnTo>
                    <a:pt x="105" y="84"/>
                  </a:lnTo>
                  <a:lnTo>
                    <a:pt x="101" y="70"/>
                  </a:lnTo>
                  <a:lnTo>
                    <a:pt x="94" y="53"/>
                  </a:lnTo>
                  <a:lnTo>
                    <a:pt x="81" y="32"/>
                  </a:lnTo>
                  <a:lnTo>
                    <a:pt x="60" y="17"/>
                  </a:lnTo>
                  <a:lnTo>
                    <a:pt x="34" y="4"/>
                  </a:lnTo>
                  <a:lnTo>
                    <a:pt x="0" y="0"/>
                  </a:lnTo>
                  <a:lnTo>
                    <a:pt x="0" y="52"/>
                  </a:lnTo>
                  <a:lnTo>
                    <a:pt x="19" y="54"/>
                  </a:lnTo>
                  <a:lnTo>
                    <a:pt x="32" y="60"/>
                  </a:lnTo>
                  <a:lnTo>
                    <a:pt x="39" y="67"/>
                  </a:lnTo>
                  <a:lnTo>
                    <a:pt x="46" y="75"/>
                  </a:lnTo>
                  <a:lnTo>
                    <a:pt x="49" y="86"/>
                  </a:lnTo>
                  <a:lnTo>
                    <a:pt x="51" y="95"/>
                  </a:lnTo>
                  <a:lnTo>
                    <a:pt x="52" y="101"/>
                  </a:lnTo>
                  <a:lnTo>
                    <a:pt x="52" y="102"/>
                  </a:lnTo>
                  <a:lnTo>
                    <a:pt x="79" y="127"/>
                  </a:lnTo>
                  <a:lnTo>
                    <a:pt x="52" y="102"/>
                  </a:lnTo>
                  <a:lnTo>
                    <a:pt x="52" y="127"/>
                  </a:lnTo>
                  <a:lnTo>
                    <a:pt x="79" y="127"/>
                  </a:lnTo>
                  <a:lnTo>
                    <a:pt x="79" y="76"/>
                  </a:lnTo>
                  <a:close/>
                </a:path>
              </a:pathLst>
            </a:custGeom>
            <a:solidFill>
              <a:srgbClr val="00FF00"/>
            </a:solidFill>
            <a:ln w="9525">
              <a:solidFill>
                <a:schemeClr val="tx1"/>
              </a:solidFill>
              <a:round/>
              <a:headEnd/>
              <a:tailEnd/>
            </a:ln>
          </p:spPr>
          <p:txBody>
            <a:bodyPr/>
            <a:lstStyle/>
            <a:p>
              <a:endParaRPr lang="en-CA"/>
            </a:p>
          </p:txBody>
        </p:sp>
        <p:sp>
          <p:nvSpPr>
            <p:cNvPr id="66621" name="Freeform 61"/>
            <p:cNvSpPr>
              <a:spLocks noChangeAspect="1"/>
            </p:cNvSpPr>
            <p:nvPr/>
          </p:nvSpPr>
          <p:spPr bwMode="auto">
            <a:xfrm>
              <a:off x="4108" y="3033"/>
              <a:ext cx="12" cy="6"/>
            </a:xfrm>
            <a:custGeom>
              <a:avLst/>
              <a:gdLst>
                <a:gd name="T0" fmla="*/ 0 w 63"/>
                <a:gd name="T1" fmla="*/ 0 h 51"/>
                <a:gd name="T2" fmla="*/ 0 w 63"/>
                <a:gd name="T3" fmla="*/ 0 h 51"/>
                <a:gd name="T4" fmla="*/ 0 w 63"/>
                <a:gd name="T5" fmla="*/ 0 h 51"/>
                <a:gd name="T6" fmla="*/ 0 w 63"/>
                <a:gd name="T7" fmla="*/ 0 h 51"/>
                <a:gd name="T8" fmla="*/ 0 w 63"/>
                <a:gd name="T9" fmla="*/ 0 h 51"/>
                <a:gd name="T10" fmla="*/ 0 w 63"/>
                <a:gd name="T11" fmla="*/ 0 h 51"/>
                <a:gd name="T12" fmla="*/ 0 w 63"/>
                <a:gd name="T13" fmla="*/ 0 h 51"/>
                <a:gd name="T14" fmla="*/ 0 w 63"/>
                <a:gd name="T15" fmla="*/ 0 h 51"/>
                <a:gd name="T16" fmla="*/ 0 w 63"/>
                <a:gd name="T17" fmla="*/ 0 h 51"/>
                <a:gd name="T18" fmla="*/ 0 w 63"/>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51"/>
                <a:gd name="T32" fmla="*/ 63 w 6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51">
                  <a:moveTo>
                    <a:pt x="63" y="11"/>
                  </a:moveTo>
                  <a:lnTo>
                    <a:pt x="41" y="0"/>
                  </a:lnTo>
                  <a:lnTo>
                    <a:pt x="0" y="0"/>
                  </a:lnTo>
                  <a:lnTo>
                    <a:pt x="0" y="51"/>
                  </a:lnTo>
                  <a:lnTo>
                    <a:pt x="41" y="51"/>
                  </a:lnTo>
                  <a:lnTo>
                    <a:pt x="18" y="40"/>
                  </a:lnTo>
                  <a:lnTo>
                    <a:pt x="63" y="11"/>
                  </a:lnTo>
                  <a:lnTo>
                    <a:pt x="55" y="0"/>
                  </a:lnTo>
                  <a:lnTo>
                    <a:pt x="41" y="0"/>
                  </a:lnTo>
                  <a:lnTo>
                    <a:pt x="63" y="11"/>
                  </a:lnTo>
                  <a:close/>
                </a:path>
              </a:pathLst>
            </a:custGeom>
            <a:solidFill>
              <a:srgbClr val="00FF00"/>
            </a:solidFill>
            <a:ln w="9525">
              <a:solidFill>
                <a:schemeClr val="tx1"/>
              </a:solidFill>
              <a:round/>
              <a:headEnd/>
              <a:tailEnd/>
            </a:ln>
          </p:spPr>
          <p:txBody>
            <a:bodyPr/>
            <a:lstStyle/>
            <a:p>
              <a:endParaRPr lang="en-CA"/>
            </a:p>
          </p:txBody>
        </p:sp>
        <p:sp>
          <p:nvSpPr>
            <p:cNvPr id="66622" name="Freeform 62"/>
            <p:cNvSpPr>
              <a:spLocks noChangeAspect="1"/>
            </p:cNvSpPr>
            <p:nvPr/>
          </p:nvSpPr>
          <p:spPr bwMode="auto">
            <a:xfrm>
              <a:off x="4111" y="3034"/>
              <a:ext cx="26" cy="21"/>
            </a:xfrm>
            <a:custGeom>
              <a:avLst/>
              <a:gdLst>
                <a:gd name="T0" fmla="*/ 0 w 130"/>
                <a:gd name="T1" fmla="*/ 0 h 184"/>
                <a:gd name="T2" fmla="*/ 0 w 130"/>
                <a:gd name="T3" fmla="*/ 0 h 184"/>
                <a:gd name="T4" fmla="*/ 0 w 130"/>
                <a:gd name="T5" fmla="*/ 0 h 184"/>
                <a:gd name="T6" fmla="*/ 0 w 130"/>
                <a:gd name="T7" fmla="*/ 0 h 184"/>
                <a:gd name="T8" fmla="*/ 0 w 130"/>
                <a:gd name="T9" fmla="*/ 0 h 184"/>
                <a:gd name="T10" fmla="*/ 0 w 130"/>
                <a:gd name="T11" fmla="*/ 0 h 184"/>
                <a:gd name="T12" fmla="*/ 0 w 130"/>
                <a:gd name="T13" fmla="*/ 0 h 184"/>
                <a:gd name="T14" fmla="*/ 0 w 130"/>
                <a:gd name="T15" fmla="*/ 0 h 184"/>
                <a:gd name="T16" fmla="*/ 0 w 130"/>
                <a:gd name="T17" fmla="*/ 0 h 184"/>
                <a:gd name="T18" fmla="*/ 0 w 130"/>
                <a:gd name="T19" fmla="*/ 0 h 184"/>
                <a:gd name="T20" fmla="*/ 0 w 130"/>
                <a:gd name="T21" fmla="*/ 0 h 184"/>
                <a:gd name="T22" fmla="*/ 0 w 130"/>
                <a:gd name="T23" fmla="*/ 0 h 184"/>
                <a:gd name="T24" fmla="*/ 0 w 130"/>
                <a:gd name="T25" fmla="*/ 0 h 184"/>
                <a:gd name="T26" fmla="*/ 0 w 130"/>
                <a:gd name="T27" fmla="*/ 0 h 184"/>
                <a:gd name="T28" fmla="*/ 0 w 130"/>
                <a:gd name="T29" fmla="*/ 0 h 184"/>
                <a:gd name="T30" fmla="*/ 0 w 130"/>
                <a:gd name="T31" fmla="*/ 0 h 184"/>
                <a:gd name="T32" fmla="*/ 0 w 130"/>
                <a:gd name="T33" fmla="*/ 0 h 184"/>
                <a:gd name="T34" fmla="*/ 0 w 130"/>
                <a:gd name="T35" fmla="*/ 0 h 184"/>
                <a:gd name="T36" fmla="*/ 0 w 130"/>
                <a:gd name="T37" fmla="*/ 0 h 184"/>
                <a:gd name="T38" fmla="*/ 0 w 130"/>
                <a:gd name="T39" fmla="*/ 0 h 184"/>
                <a:gd name="T40" fmla="*/ 0 w 130"/>
                <a:gd name="T41" fmla="*/ 0 h 184"/>
                <a:gd name="T42" fmla="*/ 0 w 130"/>
                <a:gd name="T43" fmla="*/ 0 h 184"/>
                <a:gd name="T44" fmla="*/ 0 w 130"/>
                <a:gd name="T45" fmla="*/ 0 h 184"/>
                <a:gd name="T46" fmla="*/ 0 w 130"/>
                <a:gd name="T47" fmla="*/ 0 h 1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
                <a:gd name="T73" fmla="*/ 0 h 184"/>
                <a:gd name="T74" fmla="*/ 130 w 130"/>
                <a:gd name="T75" fmla="*/ 184 h 1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 h="184">
                  <a:moveTo>
                    <a:pt x="122" y="147"/>
                  </a:moveTo>
                  <a:lnTo>
                    <a:pt x="130" y="165"/>
                  </a:lnTo>
                  <a:lnTo>
                    <a:pt x="126" y="141"/>
                  </a:lnTo>
                  <a:lnTo>
                    <a:pt x="115" y="115"/>
                  </a:lnTo>
                  <a:lnTo>
                    <a:pt x="102" y="88"/>
                  </a:lnTo>
                  <a:lnTo>
                    <a:pt x="86" y="63"/>
                  </a:lnTo>
                  <a:lnTo>
                    <a:pt x="70" y="39"/>
                  </a:lnTo>
                  <a:lnTo>
                    <a:pt x="58" y="20"/>
                  </a:lnTo>
                  <a:lnTo>
                    <a:pt x="49" y="5"/>
                  </a:lnTo>
                  <a:lnTo>
                    <a:pt x="45" y="0"/>
                  </a:lnTo>
                  <a:lnTo>
                    <a:pt x="0" y="29"/>
                  </a:lnTo>
                  <a:lnTo>
                    <a:pt x="3" y="34"/>
                  </a:lnTo>
                  <a:lnTo>
                    <a:pt x="13" y="46"/>
                  </a:lnTo>
                  <a:lnTo>
                    <a:pt x="25" y="66"/>
                  </a:lnTo>
                  <a:lnTo>
                    <a:pt x="40" y="89"/>
                  </a:lnTo>
                  <a:lnTo>
                    <a:pt x="54" y="113"/>
                  </a:lnTo>
                  <a:lnTo>
                    <a:pt x="65" y="135"/>
                  </a:lnTo>
                  <a:lnTo>
                    <a:pt x="74" y="155"/>
                  </a:lnTo>
                  <a:lnTo>
                    <a:pt x="76" y="165"/>
                  </a:lnTo>
                  <a:lnTo>
                    <a:pt x="83" y="184"/>
                  </a:lnTo>
                  <a:lnTo>
                    <a:pt x="76" y="165"/>
                  </a:lnTo>
                  <a:lnTo>
                    <a:pt x="76" y="175"/>
                  </a:lnTo>
                  <a:lnTo>
                    <a:pt x="83" y="184"/>
                  </a:lnTo>
                  <a:lnTo>
                    <a:pt x="122" y="147"/>
                  </a:lnTo>
                  <a:close/>
                </a:path>
              </a:pathLst>
            </a:custGeom>
            <a:solidFill>
              <a:srgbClr val="00FF00"/>
            </a:solidFill>
            <a:ln w="9525">
              <a:solidFill>
                <a:schemeClr val="tx1"/>
              </a:solidFill>
              <a:round/>
              <a:headEnd/>
              <a:tailEnd/>
            </a:ln>
          </p:spPr>
          <p:txBody>
            <a:bodyPr/>
            <a:lstStyle/>
            <a:p>
              <a:endParaRPr lang="en-CA"/>
            </a:p>
          </p:txBody>
        </p:sp>
        <p:sp>
          <p:nvSpPr>
            <p:cNvPr id="66623" name="Freeform 63"/>
            <p:cNvSpPr>
              <a:spLocks noChangeAspect="1"/>
            </p:cNvSpPr>
            <p:nvPr/>
          </p:nvSpPr>
          <p:spPr bwMode="auto">
            <a:xfrm>
              <a:off x="4128" y="3050"/>
              <a:ext cx="46" cy="18"/>
            </a:xfrm>
            <a:custGeom>
              <a:avLst/>
              <a:gdLst>
                <a:gd name="T0" fmla="*/ 0 w 229"/>
                <a:gd name="T1" fmla="*/ 0 h 157"/>
                <a:gd name="T2" fmla="*/ 0 w 229"/>
                <a:gd name="T3" fmla="*/ 0 h 157"/>
                <a:gd name="T4" fmla="*/ 0 w 229"/>
                <a:gd name="T5" fmla="*/ 0 h 157"/>
                <a:gd name="T6" fmla="*/ 0 w 229"/>
                <a:gd name="T7" fmla="*/ 0 h 157"/>
                <a:gd name="T8" fmla="*/ 0 w 229"/>
                <a:gd name="T9" fmla="*/ 0 h 157"/>
                <a:gd name="T10" fmla="*/ 0 w 229"/>
                <a:gd name="T11" fmla="*/ 0 h 157"/>
                <a:gd name="T12" fmla="*/ 0 w 229"/>
                <a:gd name="T13" fmla="*/ 0 h 157"/>
                <a:gd name="T14" fmla="*/ 0 w 229"/>
                <a:gd name="T15" fmla="*/ 0 h 157"/>
                <a:gd name="T16" fmla="*/ 0 w 229"/>
                <a:gd name="T17" fmla="*/ 0 h 157"/>
                <a:gd name="T18" fmla="*/ 0 w 229"/>
                <a:gd name="T19" fmla="*/ 0 h 157"/>
                <a:gd name="T20" fmla="*/ 0 w 229"/>
                <a:gd name="T21" fmla="*/ 0 h 157"/>
                <a:gd name="T22" fmla="*/ 0 w 229"/>
                <a:gd name="T23" fmla="*/ 0 h 157"/>
                <a:gd name="T24" fmla="*/ 0 w 229"/>
                <a:gd name="T25" fmla="*/ 0 h 157"/>
                <a:gd name="T26" fmla="*/ 0 w 229"/>
                <a:gd name="T27" fmla="*/ 0 h 157"/>
                <a:gd name="T28" fmla="*/ 0 w 229"/>
                <a:gd name="T29" fmla="*/ 0 h 157"/>
                <a:gd name="T30" fmla="*/ 0 w 229"/>
                <a:gd name="T31" fmla="*/ 0 h 157"/>
                <a:gd name="T32" fmla="*/ 0 w 229"/>
                <a:gd name="T33" fmla="*/ 0 h 157"/>
                <a:gd name="T34" fmla="*/ 0 w 229"/>
                <a:gd name="T35" fmla="*/ 0 h 157"/>
                <a:gd name="T36" fmla="*/ 0 w 229"/>
                <a:gd name="T37" fmla="*/ 0 h 157"/>
                <a:gd name="T38" fmla="*/ 0 w 229"/>
                <a:gd name="T39" fmla="*/ 0 h 157"/>
                <a:gd name="T40" fmla="*/ 0 w 229"/>
                <a:gd name="T41" fmla="*/ 0 h 157"/>
                <a:gd name="T42" fmla="*/ 0 w 229"/>
                <a:gd name="T43" fmla="*/ 0 h 157"/>
                <a:gd name="T44" fmla="*/ 0 w 229"/>
                <a:gd name="T45" fmla="*/ 0 h 157"/>
                <a:gd name="T46" fmla="*/ 0 w 229"/>
                <a:gd name="T47" fmla="*/ 0 h 1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9"/>
                <a:gd name="T73" fmla="*/ 0 h 157"/>
                <a:gd name="T74" fmla="*/ 229 w 229"/>
                <a:gd name="T75" fmla="*/ 157 h 1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9" h="157">
                  <a:moveTo>
                    <a:pt x="202" y="146"/>
                  </a:moveTo>
                  <a:lnTo>
                    <a:pt x="179" y="106"/>
                  </a:lnTo>
                  <a:lnTo>
                    <a:pt x="172" y="103"/>
                  </a:lnTo>
                  <a:lnTo>
                    <a:pt x="152" y="93"/>
                  </a:lnTo>
                  <a:lnTo>
                    <a:pt x="128" y="76"/>
                  </a:lnTo>
                  <a:lnTo>
                    <a:pt x="102" y="55"/>
                  </a:lnTo>
                  <a:lnTo>
                    <a:pt x="78" y="36"/>
                  </a:lnTo>
                  <a:lnTo>
                    <a:pt x="58" y="17"/>
                  </a:lnTo>
                  <a:lnTo>
                    <a:pt x="44" y="5"/>
                  </a:lnTo>
                  <a:lnTo>
                    <a:pt x="39" y="0"/>
                  </a:lnTo>
                  <a:lnTo>
                    <a:pt x="0" y="37"/>
                  </a:lnTo>
                  <a:lnTo>
                    <a:pt x="7" y="42"/>
                  </a:lnTo>
                  <a:lnTo>
                    <a:pt x="21" y="54"/>
                  </a:lnTo>
                  <a:lnTo>
                    <a:pt x="42" y="72"/>
                  </a:lnTo>
                  <a:lnTo>
                    <a:pt x="68" y="94"/>
                  </a:lnTo>
                  <a:lnTo>
                    <a:pt x="94" y="115"/>
                  </a:lnTo>
                  <a:lnTo>
                    <a:pt x="122" y="136"/>
                  </a:lnTo>
                  <a:lnTo>
                    <a:pt x="150" y="150"/>
                  </a:lnTo>
                  <a:lnTo>
                    <a:pt x="179" y="157"/>
                  </a:lnTo>
                  <a:lnTo>
                    <a:pt x="157" y="117"/>
                  </a:lnTo>
                  <a:lnTo>
                    <a:pt x="202" y="146"/>
                  </a:lnTo>
                  <a:lnTo>
                    <a:pt x="229" y="106"/>
                  </a:lnTo>
                  <a:lnTo>
                    <a:pt x="179" y="106"/>
                  </a:lnTo>
                  <a:lnTo>
                    <a:pt x="202" y="146"/>
                  </a:lnTo>
                  <a:close/>
                </a:path>
              </a:pathLst>
            </a:custGeom>
            <a:solidFill>
              <a:srgbClr val="00FF00"/>
            </a:solidFill>
            <a:ln w="9525">
              <a:solidFill>
                <a:schemeClr val="tx1"/>
              </a:solidFill>
              <a:round/>
              <a:headEnd/>
              <a:tailEnd/>
            </a:ln>
          </p:spPr>
          <p:txBody>
            <a:bodyPr/>
            <a:lstStyle/>
            <a:p>
              <a:endParaRPr lang="en-CA"/>
            </a:p>
          </p:txBody>
        </p:sp>
        <p:sp>
          <p:nvSpPr>
            <p:cNvPr id="66624" name="Freeform 64"/>
            <p:cNvSpPr>
              <a:spLocks noChangeAspect="1"/>
            </p:cNvSpPr>
            <p:nvPr/>
          </p:nvSpPr>
          <p:spPr bwMode="auto">
            <a:xfrm>
              <a:off x="4087" y="3052"/>
              <a:ext cx="81" cy="20"/>
            </a:xfrm>
            <a:custGeom>
              <a:avLst/>
              <a:gdLst>
                <a:gd name="T0" fmla="*/ 0 w 408"/>
                <a:gd name="T1" fmla="*/ 0 h 179"/>
                <a:gd name="T2" fmla="*/ 0 w 408"/>
                <a:gd name="T3" fmla="*/ 0 h 179"/>
                <a:gd name="T4" fmla="*/ 0 w 408"/>
                <a:gd name="T5" fmla="*/ 0 h 179"/>
                <a:gd name="T6" fmla="*/ 0 w 408"/>
                <a:gd name="T7" fmla="*/ 0 h 179"/>
                <a:gd name="T8" fmla="*/ 0 w 408"/>
                <a:gd name="T9" fmla="*/ 0 h 179"/>
                <a:gd name="T10" fmla="*/ 0 w 408"/>
                <a:gd name="T11" fmla="*/ 0 h 179"/>
                <a:gd name="T12" fmla="*/ 0 w 408"/>
                <a:gd name="T13" fmla="*/ 0 h 179"/>
                <a:gd name="T14" fmla="*/ 0 w 408"/>
                <a:gd name="T15" fmla="*/ 0 h 179"/>
                <a:gd name="T16" fmla="*/ 0 w 408"/>
                <a:gd name="T17" fmla="*/ 0 h 179"/>
                <a:gd name="T18" fmla="*/ 0 w 408"/>
                <a:gd name="T19" fmla="*/ 0 h 179"/>
                <a:gd name="T20" fmla="*/ 0 w 408"/>
                <a:gd name="T21" fmla="*/ 0 h 179"/>
                <a:gd name="T22" fmla="*/ 0 w 408"/>
                <a:gd name="T23" fmla="*/ 0 h 179"/>
                <a:gd name="T24" fmla="*/ 0 w 408"/>
                <a:gd name="T25" fmla="*/ 0 h 179"/>
                <a:gd name="T26" fmla="*/ 0 w 408"/>
                <a:gd name="T27" fmla="*/ 0 h 179"/>
                <a:gd name="T28" fmla="*/ 0 w 408"/>
                <a:gd name="T29" fmla="*/ 0 h 179"/>
                <a:gd name="T30" fmla="*/ 0 w 408"/>
                <a:gd name="T31" fmla="*/ 0 h 179"/>
                <a:gd name="T32" fmla="*/ 0 w 408"/>
                <a:gd name="T33" fmla="*/ 0 h 179"/>
                <a:gd name="T34" fmla="*/ 0 w 408"/>
                <a:gd name="T35" fmla="*/ 0 h 179"/>
                <a:gd name="T36" fmla="*/ 0 w 408"/>
                <a:gd name="T37" fmla="*/ 0 h 179"/>
                <a:gd name="T38" fmla="*/ 0 w 408"/>
                <a:gd name="T39" fmla="*/ 0 h 179"/>
                <a:gd name="T40" fmla="*/ 0 w 408"/>
                <a:gd name="T41" fmla="*/ 0 h 179"/>
                <a:gd name="T42" fmla="*/ 0 w 408"/>
                <a:gd name="T43" fmla="*/ 0 h 179"/>
                <a:gd name="T44" fmla="*/ 0 w 408"/>
                <a:gd name="T45" fmla="*/ 0 h 179"/>
                <a:gd name="T46" fmla="*/ 0 w 408"/>
                <a:gd name="T47" fmla="*/ 0 h 179"/>
                <a:gd name="T48" fmla="*/ 0 w 408"/>
                <a:gd name="T49" fmla="*/ 0 h 179"/>
                <a:gd name="T50" fmla="*/ 0 w 408"/>
                <a:gd name="T51" fmla="*/ 0 h 179"/>
                <a:gd name="T52" fmla="*/ 0 w 408"/>
                <a:gd name="T53" fmla="*/ 0 h 179"/>
                <a:gd name="T54" fmla="*/ 0 w 408"/>
                <a:gd name="T55" fmla="*/ 0 h 179"/>
                <a:gd name="T56" fmla="*/ 0 w 408"/>
                <a:gd name="T57" fmla="*/ 0 h 179"/>
                <a:gd name="T58" fmla="*/ 0 w 408"/>
                <a:gd name="T59" fmla="*/ 0 h 179"/>
                <a:gd name="T60" fmla="*/ 0 w 408"/>
                <a:gd name="T61" fmla="*/ 0 h 179"/>
                <a:gd name="T62" fmla="*/ 0 w 408"/>
                <a:gd name="T63" fmla="*/ 0 h 179"/>
                <a:gd name="T64" fmla="*/ 0 w 408"/>
                <a:gd name="T65" fmla="*/ 0 h 179"/>
                <a:gd name="T66" fmla="*/ 0 w 408"/>
                <a:gd name="T67" fmla="*/ 0 h 179"/>
                <a:gd name="T68" fmla="*/ 0 w 408"/>
                <a:gd name="T69" fmla="*/ 0 h 1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8"/>
                <a:gd name="T106" fmla="*/ 0 h 179"/>
                <a:gd name="T107" fmla="*/ 408 w 408"/>
                <a:gd name="T108" fmla="*/ 179 h 1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8" h="179">
                  <a:moveTo>
                    <a:pt x="0" y="0"/>
                  </a:moveTo>
                  <a:lnTo>
                    <a:pt x="5" y="24"/>
                  </a:lnTo>
                  <a:lnTo>
                    <a:pt x="16" y="46"/>
                  </a:lnTo>
                  <a:lnTo>
                    <a:pt x="34" y="66"/>
                  </a:lnTo>
                  <a:lnTo>
                    <a:pt x="53" y="85"/>
                  </a:lnTo>
                  <a:lnTo>
                    <a:pt x="78" y="103"/>
                  </a:lnTo>
                  <a:lnTo>
                    <a:pt x="105" y="121"/>
                  </a:lnTo>
                  <a:lnTo>
                    <a:pt x="136" y="136"/>
                  </a:lnTo>
                  <a:lnTo>
                    <a:pt x="166" y="151"/>
                  </a:lnTo>
                  <a:lnTo>
                    <a:pt x="198" y="163"/>
                  </a:lnTo>
                  <a:lnTo>
                    <a:pt x="231" y="172"/>
                  </a:lnTo>
                  <a:lnTo>
                    <a:pt x="264" y="178"/>
                  </a:lnTo>
                  <a:lnTo>
                    <a:pt x="296" y="179"/>
                  </a:lnTo>
                  <a:lnTo>
                    <a:pt x="328" y="177"/>
                  </a:lnTo>
                  <a:lnTo>
                    <a:pt x="358" y="168"/>
                  </a:lnTo>
                  <a:lnTo>
                    <a:pt x="385" y="152"/>
                  </a:lnTo>
                  <a:lnTo>
                    <a:pt x="408" y="128"/>
                  </a:lnTo>
                  <a:lnTo>
                    <a:pt x="363" y="99"/>
                  </a:lnTo>
                  <a:lnTo>
                    <a:pt x="351" y="113"/>
                  </a:lnTo>
                  <a:lnTo>
                    <a:pt x="337" y="121"/>
                  </a:lnTo>
                  <a:lnTo>
                    <a:pt x="317" y="126"/>
                  </a:lnTo>
                  <a:lnTo>
                    <a:pt x="296" y="128"/>
                  </a:lnTo>
                  <a:lnTo>
                    <a:pt x="270" y="127"/>
                  </a:lnTo>
                  <a:lnTo>
                    <a:pt x="244" y="123"/>
                  </a:lnTo>
                  <a:lnTo>
                    <a:pt x="215" y="114"/>
                  </a:lnTo>
                  <a:lnTo>
                    <a:pt x="188" y="103"/>
                  </a:lnTo>
                  <a:lnTo>
                    <a:pt x="160" y="91"/>
                  </a:lnTo>
                  <a:lnTo>
                    <a:pt x="134" y="78"/>
                  </a:lnTo>
                  <a:lnTo>
                    <a:pt x="111" y="63"/>
                  </a:lnTo>
                  <a:lnTo>
                    <a:pt x="90" y="46"/>
                  </a:lnTo>
                  <a:lnTo>
                    <a:pt x="73" y="31"/>
                  </a:lnTo>
                  <a:lnTo>
                    <a:pt x="62" y="18"/>
                  </a:lnTo>
                  <a:lnTo>
                    <a:pt x="57" y="7"/>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625" name="Freeform 65"/>
            <p:cNvSpPr>
              <a:spLocks noChangeAspect="1"/>
            </p:cNvSpPr>
            <p:nvPr/>
          </p:nvSpPr>
          <p:spPr bwMode="auto">
            <a:xfrm>
              <a:off x="4166" y="2994"/>
              <a:ext cx="27" cy="58"/>
            </a:xfrm>
            <a:custGeom>
              <a:avLst/>
              <a:gdLst>
                <a:gd name="T0" fmla="*/ 0 w 134"/>
                <a:gd name="T1" fmla="*/ 0 h 529"/>
                <a:gd name="T2" fmla="*/ 0 w 134"/>
                <a:gd name="T3" fmla="*/ 0 h 529"/>
                <a:gd name="T4" fmla="*/ 0 w 134"/>
                <a:gd name="T5" fmla="*/ 0 h 529"/>
                <a:gd name="T6" fmla="*/ 0 w 134"/>
                <a:gd name="T7" fmla="*/ 0 h 529"/>
                <a:gd name="T8" fmla="*/ 0 w 134"/>
                <a:gd name="T9" fmla="*/ 0 h 529"/>
                <a:gd name="T10" fmla="*/ 0 w 134"/>
                <a:gd name="T11" fmla="*/ 0 h 529"/>
                <a:gd name="T12" fmla="*/ 0 w 134"/>
                <a:gd name="T13" fmla="*/ 0 h 529"/>
                <a:gd name="T14" fmla="*/ 0 w 134"/>
                <a:gd name="T15" fmla="*/ 0 h 529"/>
                <a:gd name="T16" fmla="*/ 0 w 134"/>
                <a:gd name="T17" fmla="*/ 0 h 529"/>
                <a:gd name="T18" fmla="*/ 0 w 134"/>
                <a:gd name="T19" fmla="*/ 0 h 529"/>
                <a:gd name="T20" fmla="*/ 0 w 134"/>
                <a:gd name="T21" fmla="*/ 0 h 529"/>
                <a:gd name="T22" fmla="*/ 0 w 134"/>
                <a:gd name="T23" fmla="*/ 0 h 529"/>
                <a:gd name="T24" fmla="*/ 0 w 134"/>
                <a:gd name="T25" fmla="*/ 0 h 529"/>
                <a:gd name="T26" fmla="*/ 0 w 134"/>
                <a:gd name="T27" fmla="*/ 0 h 529"/>
                <a:gd name="T28" fmla="*/ 0 w 134"/>
                <a:gd name="T29" fmla="*/ 0 h 529"/>
                <a:gd name="T30" fmla="*/ 0 w 134"/>
                <a:gd name="T31" fmla="*/ 0 h 529"/>
                <a:gd name="T32" fmla="*/ 0 w 134"/>
                <a:gd name="T33" fmla="*/ 0 h 529"/>
                <a:gd name="T34" fmla="*/ 0 w 134"/>
                <a:gd name="T35" fmla="*/ 0 h 529"/>
                <a:gd name="T36" fmla="*/ 0 w 134"/>
                <a:gd name="T37" fmla="*/ 0 h 529"/>
                <a:gd name="T38" fmla="*/ 0 w 134"/>
                <a:gd name="T39" fmla="*/ 0 h 529"/>
                <a:gd name="T40" fmla="*/ 0 w 134"/>
                <a:gd name="T41" fmla="*/ 0 h 529"/>
                <a:gd name="T42" fmla="*/ 0 w 134"/>
                <a:gd name="T43" fmla="*/ 0 h 529"/>
                <a:gd name="T44" fmla="*/ 0 w 134"/>
                <a:gd name="T45" fmla="*/ 0 h 529"/>
                <a:gd name="T46" fmla="*/ 0 w 134"/>
                <a:gd name="T47" fmla="*/ 0 h 529"/>
                <a:gd name="T48" fmla="*/ 0 w 134"/>
                <a:gd name="T49" fmla="*/ 0 h 529"/>
                <a:gd name="T50" fmla="*/ 0 w 134"/>
                <a:gd name="T51" fmla="*/ 0 h 529"/>
                <a:gd name="T52" fmla="*/ 0 w 134"/>
                <a:gd name="T53" fmla="*/ 0 h 529"/>
                <a:gd name="T54" fmla="*/ 0 w 134"/>
                <a:gd name="T55" fmla="*/ 0 h 529"/>
                <a:gd name="T56" fmla="*/ 0 w 134"/>
                <a:gd name="T57" fmla="*/ 0 h 529"/>
                <a:gd name="T58" fmla="*/ 0 w 134"/>
                <a:gd name="T59" fmla="*/ 0 h 529"/>
                <a:gd name="T60" fmla="*/ 0 w 134"/>
                <a:gd name="T61" fmla="*/ 0 h 529"/>
                <a:gd name="T62" fmla="*/ 0 w 134"/>
                <a:gd name="T63" fmla="*/ 0 h 529"/>
                <a:gd name="T64" fmla="*/ 0 w 134"/>
                <a:gd name="T65" fmla="*/ 0 h 529"/>
                <a:gd name="T66" fmla="*/ 0 w 134"/>
                <a:gd name="T67" fmla="*/ 0 h 529"/>
                <a:gd name="T68" fmla="*/ 0 w 134"/>
                <a:gd name="T69" fmla="*/ 0 h 5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29"/>
                <a:gd name="T107" fmla="*/ 134 w 134"/>
                <a:gd name="T108" fmla="*/ 529 h 5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29">
                  <a:moveTo>
                    <a:pt x="0" y="0"/>
                  </a:moveTo>
                  <a:lnTo>
                    <a:pt x="1" y="30"/>
                  </a:lnTo>
                  <a:lnTo>
                    <a:pt x="4" y="60"/>
                  </a:lnTo>
                  <a:lnTo>
                    <a:pt x="8" y="92"/>
                  </a:lnTo>
                  <a:lnTo>
                    <a:pt x="12" y="124"/>
                  </a:lnTo>
                  <a:lnTo>
                    <a:pt x="19" y="157"/>
                  </a:lnTo>
                  <a:lnTo>
                    <a:pt x="26" y="189"/>
                  </a:lnTo>
                  <a:lnTo>
                    <a:pt x="34" y="222"/>
                  </a:lnTo>
                  <a:lnTo>
                    <a:pt x="41" y="256"/>
                  </a:lnTo>
                  <a:lnTo>
                    <a:pt x="47" y="290"/>
                  </a:lnTo>
                  <a:lnTo>
                    <a:pt x="55" y="324"/>
                  </a:lnTo>
                  <a:lnTo>
                    <a:pt x="61" y="357"/>
                  </a:lnTo>
                  <a:lnTo>
                    <a:pt x="68" y="392"/>
                  </a:lnTo>
                  <a:lnTo>
                    <a:pt x="72" y="427"/>
                  </a:lnTo>
                  <a:lnTo>
                    <a:pt x="76" y="461"/>
                  </a:lnTo>
                  <a:lnTo>
                    <a:pt x="79" y="494"/>
                  </a:lnTo>
                  <a:lnTo>
                    <a:pt x="80" y="529"/>
                  </a:lnTo>
                  <a:lnTo>
                    <a:pt x="134" y="529"/>
                  </a:lnTo>
                  <a:lnTo>
                    <a:pt x="133" y="492"/>
                  </a:lnTo>
                  <a:lnTo>
                    <a:pt x="131" y="456"/>
                  </a:lnTo>
                  <a:lnTo>
                    <a:pt x="126" y="421"/>
                  </a:lnTo>
                  <a:lnTo>
                    <a:pt x="122" y="384"/>
                  </a:lnTo>
                  <a:lnTo>
                    <a:pt x="115" y="349"/>
                  </a:lnTo>
                  <a:lnTo>
                    <a:pt x="109" y="314"/>
                  </a:lnTo>
                  <a:lnTo>
                    <a:pt x="101" y="279"/>
                  </a:lnTo>
                  <a:lnTo>
                    <a:pt x="95" y="246"/>
                  </a:lnTo>
                  <a:lnTo>
                    <a:pt x="86" y="212"/>
                  </a:lnTo>
                  <a:lnTo>
                    <a:pt x="79" y="179"/>
                  </a:lnTo>
                  <a:lnTo>
                    <a:pt x="73" y="146"/>
                  </a:lnTo>
                  <a:lnTo>
                    <a:pt x="67" y="116"/>
                  </a:lnTo>
                  <a:lnTo>
                    <a:pt x="62" y="86"/>
                  </a:lnTo>
                  <a:lnTo>
                    <a:pt x="58" y="56"/>
                  </a:lnTo>
                  <a:lnTo>
                    <a:pt x="56" y="28"/>
                  </a:lnTo>
                  <a:lnTo>
                    <a:pt x="55" y="0"/>
                  </a:lnTo>
                  <a:lnTo>
                    <a:pt x="0" y="0"/>
                  </a:lnTo>
                  <a:close/>
                </a:path>
              </a:pathLst>
            </a:custGeom>
            <a:solidFill>
              <a:srgbClr val="00FF00"/>
            </a:solidFill>
            <a:ln w="9525">
              <a:solidFill>
                <a:schemeClr val="tx1"/>
              </a:solidFill>
              <a:round/>
              <a:headEnd/>
              <a:tailEnd/>
            </a:ln>
          </p:spPr>
          <p:txBody>
            <a:bodyPr/>
            <a:lstStyle/>
            <a:p>
              <a:endParaRPr lang="en-CA"/>
            </a:p>
          </p:txBody>
        </p:sp>
        <p:sp>
          <p:nvSpPr>
            <p:cNvPr id="66626" name="Freeform 66"/>
            <p:cNvSpPr>
              <a:spLocks noChangeAspect="1"/>
            </p:cNvSpPr>
            <p:nvPr/>
          </p:nvSpPr>
          <p:spPr bwMode="auto">
            <a:xfrm>
              <a:off x="4239" y="2969"/>
              <a:ext cx="50" cy="64"/>
            </a:xfrm>
            <a:custGeom>
              <a:avLst/>
              <a:gdLst>
                <a:gd name="T0" fmla="*/ 0 w 250"/>
                <a:gd name="T1" fmla="*/ 0 h 578"/>
                <a:gd name="T2" fmla="*/ 0 w 250"/>
                <a:gd name="T3" fmla="*/ 0 h 578"/>
                <a:gd name="T4" fmla="*/ 0 w 250"/>
                <a:gd name="T5" fmla="*/ 0 h 578"/>
                <a:gd name="T6" fmla="*/ 0 w 250"/>
                <a:gd name="T7" fmla="*/ 0 h 578"/>
                <a:gd name="T8" fmla="*/ 0 w 250"/>
                <a:gd name="T9" fmla="*/ 0 h 578"/>
                <a:gd name="T10" fmla="*/ 0 w 250"/>
                <a:gd name="T11" fmla="*/ 0 h 578"/>
                <a:gd name="T12" fmla="*/ 0 w 250"/>
                <a:gd name="T13" fmla="*/ 0 h 578"/>
                <a:gd name="T14" fmla="*/ 0 w 250"/>
                <a:gd name="T15" fmla="*/ 0 h 578"/>
                <a:gd name="T16" fmla="*/ 0 w 250"/>
                <a:gd name="T17" fmla="*/ 0 h 578"/>
                <a:gd name="T18" fmla="*/ 0 w 250"/>
                <a:gd name="T19" fmla="*/ 0 h 578"/>
                <a:gd name="T20" fmla="*/ 0 w 250"/>
                <a:gd name="T21" fmla="*/ 0 h 578"/>
                <a:gd name="T22" fmla="*/ 0 w 250"/>
                <a:gd name="T23" fmla="*/ 0 h 578"/>
                <a:gd name="T24" fmla="*/ 0 w 250"/>
                <a:gd name="T25" fmla="*/ 0 h 578"/>
                <a:gd name="T26" fmla="*/ 0 w 250"/>
                <a:gd name="T27" fmla="*/ 0 h 578"/>
                <a:gd name="T28" fmla="*/ 0 w 250"/>
                <a:gd name="T29" fmla="*/ 0 h 578"/>
                <a:gd name="T30" fmla="*/ 0 w 250"/>
                <a:gd name="T31" fmla="*/ 0 h 578"/>
                <a:gd name="T32" fmla="*/ 0 w 250"/>
                <a:gd name="T33" fmla="*/ 0 h 578"/>
                <a:gd name="T34" fmla="*/ 0 w 250"/>
                <a:gd name="T35" fmla="*/ 0 h 578"/>
                <a:gd name="T36" fmla="*/ 0 w 250"/>
                <a:gd name="T37" fmla="*/ 0 h 578"/>
                <a:gd name="T38" fmla="*/ 0 w 250"/>
                <a:gd name="T39" fmla="*/ 0 h 578"/>
                <a:gd name="T40" fmla="*/ 0 w 250"/>
                <a:gd name="T41" fmla="*/ 0 h 578"/>
                <a:gd name="T42" fmla="*/ 0 w 250"/>
                <a:gd name="T43" fmla="*/ 0 h 578"/>
                <a:gd name="T44" fmla="*/ 0 w 250"/>
                <a:gd name="T45" fmla="*/ 0 h 578"/>
                <a:gd name="T46" fmla="*/ 0 w 250"/>
                <a:gd name="T47" fmla="*/ 0 h 578"/>
                <a:gd name="T48" fmla="*/ 0 w 250"/>
                <a:gd name="T49" fmla="*/ 0 h 578"/>
                <a:gd name="T50" fmla="*/ 0 w 250"/>
                <a:gd name="T51" fmla="*/ 0 h 578"/>
                <a:gd name="T52" fmla="*/ 0 w 250"/>
                <a:gd name="T53" fmla="*/ 0 h 578"/>
                <a:gd name="T54" fmla="*/ 0 w 250"/>
                <a:gd name="T55" fmla="*/ 0 h 578"/>
                <a:gd name="T56" fmla="*/ 0 w 250"/>
                <a:gd name="T57" fmla="*/ 0 h 578"/>
                <a:gd name="T58" fmla="*/ 0 w 250"/>
                <a:gd name="T59" fmla="*/ 0 h 578"/>
                <a:gd name="T60" fmla="*/ 0 w 250"/>
                <a:gd name="T61" fmla="*/ 0 h 578"/>
                <a:gd name="T62" fmla="*/ 0 w 250"/>
                <a:gd name="T63" fmla="*/ 0 h 578"/>
                <a:gd name="T64" fmla="*/ 0 w 250"/>
                <a:gd name="T65" fmla="*/ 0 h 578"/>
                <a:gd name="T66" fmla="*/ 0 w 250"/>
                <a:gd name="T67" fmla="*/ 0 h 578"/>
                <a:gd name="T68" fmla="*/ 0 w 250"/>
                <a:gd name="T69" fmla="*/ 0 h 5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578"/>
                <a:gd name="T107" fmla="*/ 250 w 250"/>
                <a:gd name="T108" fmla="*/ 578 h 5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578">
                  <a:moveTo>
                    <a:pt x="196" y="0"/>
                  </a:moveTo>
                  <a:lnTo>
                    <a:pt x="195" y="34"/>
                  </a:lnTo>
                  <a:lnTo>
                    <a:pt x="191" y="70"/>
                  </a:lnTo>
                  <a:lnTo>
                    <a:pt x="184" y="105"/>
                  </a:lnTo>
                  <a:lnTo>
                    <a:pt x="178" y="140"/>
                  </a:lnTo>
                  <a:lnTo>
                    <a:pt x="167" y="177"/>
                  </a:lnTo>
                  <a:lnTo>
                    <a:pt x="155" y="215"/>
                  </a:lnTo>
                  <a:lnTo>
                    <a:pt x="142" y="252"/>
                  </a:lnTo>
                  <a:lnTo>
                    <a:pt x="129" y="288"/>
                  </a:lnTo>
                  <a:lnTo>
                    <a:pt x="114" y="325"/>
                  </a:lnTo>
                  <a:lnTo>
                    <a:pt x="97" y="360"/>
                  </a:lnTo>
                  <a:lnTo>
                    <a:pt x="80" y="396"/>
                  </a:lnTo>
                  <a:lnTo>
                    <a:pt x="64" y="431"/>
                  </a:lnTo>
                  <a:lnTo>
                    <a:pt x="47" y="463"/>
                  </a:lnTo>
                  <a:lnTo>
                    <a:pt x="31" y="495"/>
                  </a:lnTo>
                  <a:lnTo>
                    <a:pt x="15" y="526"/>
                  </a:lnTo>
                  <a:lnTo>
                    <a:pt x="0" y="556"/>
                  </a:lnTo>
                  <a:lnTo>
                    <a:pt x="47" y="578"/>
                  </a:lnTo>
                  <a:lnTo>
                    <a:pt x="63" y="548"/>
                  </a:lnTo>
                  <a:lnTo>
                    <a:pt x="79" y="518"/>
                  </a:lnTo>
                  <a:lnTo>
                    <a:pt x="95" y="486"/>
                  </a:lnTo>
                  <a:lnTo>
                    <a:pt x="114" y="451"/>
                  </a:lnTo>
                  <a:lnTo>
                    <a:pt x="130" y="416"/>
                  </a:lnTo>
                  <a:lnTo>
                    <a:pt x="147" y="381"/>
                  </a:lnTo>
                  <a:lnTo>
                    <a:pt x="164" y="344"/>
                  </a:lnTo>
                  <a:lnTo>
                    <a:pt x="179" y="306"/>
                  </a:lnTo>
                  <a:lnTo>
                    <a:pt x="194" y="268"/>
                  </a:lnTo>
                  <a:lnTo>
                    <a:pt x="207" y="229"/>
                  </a:lnTo>
                  <a:lnTo>
                    <a:pt x="219" y="191"/>
                  </a:lnTo>
                  <a:lnTo>
                    <a:pt x="230" y="152"/>
                  </a:lnTo>
                  <a:lnTo>
                    <a:pt x="238" y="114"/>
                  </a:lnTo>
                  <a:lnTo>
                    <a:pt x="245" y="76"/>
                  </a:lnTo>
                  <a:lnTo>
                    <a:pt x="249" y="38"/>
                  </a:lnTo>
                  <a:lnTo>
                    <a:pt x="250" y="0"/>
                  </a:lnTo>
                  <a:lnTo>
                    <a:pt x="196" y="0"/>
                  </a:lnTo>
                  <a:close/>
                </a:path>
              </a:pathLst>
            </a:custGeom>
            <a:solidFill>
              <a:srgbClr val="00FF00"/>
            </a:solidFill>
            <a:ln w="9525">
              <a:solidFill>
                <a:schemeClr val="tx1"/>
              </a:solidFill>
              <a:round/>
              <a:headEnd/>
              <a:tailEnd/>
            </a:ln>
          </p:spPr>
          <p:txBody>
            <a:bodyPr/>
            <a:lstStyle/>
            <a:p>
              <a:endParaRPr lang="en-CA"/>
            </a:p>
          </p:txBody>
        </p:sp>
        <p:sp>
          <p:nvSpPr>
            <p:cNvPr id="66627" name="Freeform 67"/>
            <p:cNvSpPr>
              <a:spLocks noChangeAspect="1"/>
            </p:cNvSpPr>
            <p:nvPr/>
          </p:nvSpPr>
          <p:spPr bwMode="auto">
            <a:xfrm>
              <a:off x="4310" y="2945"/>
              <a:ext cx="35" cy="53"/>
            </a:xfrm>
            <a:custGeom>
              <a:avLst/>
              <a:gdLst>
                <a:gd name="T0" fmla="*/ 0 w 174"/>
                <a:gd name="T1" fmla="*/ 0 h 472"/>
                <a:gd name="T2" fmla="*/ 0 w 174"/>
                <a:gd name="T3" fmla="*/ 0 h 472"/>
                <a:gd name="T4" fmla="*/ 0 w 174"/>
                <a:gd name="T5" fmla="*/ 0 h 472"/>
                <a:gd name="T6" fmla="*/ 0 w 174"/>
                <a:gd name="T7" fmla="*/ 0 h 472"/>
                <a:gd name="T8" fmla="*/ 0 w 174"/>
                <a:gd name="T9" fmla="*/ 0 h 472"/>
                <a:gd name="T10" fmla="*/ 0 w 174"/>
                <a:gd name="T11" fmla="*/ 0 h 472"/>
                <a:gd name="T12" fmla="*/ 0 w 174"/>
                <a:gd name="T13" fmla="*/ 0 h 472"/>
                <a:gd name="T14" fmla="*/ 0 w 174"/>
                <a:gd name="T15" fmla="*/ 0 h 472"/>
                <a:gd name="T16" fmla="*/ 0 w 174"/>
                <a:gd name="T17" fmla="*/ 0 h 472"/>
                <a:gd name="T18" fmla="*/ 0 w 174"/>
                <a:gd name="T19" fmla="*/ 0 h 472"/>
                <a:gd name="T20" fmla="*/ 0 w 174"/>
                <a:gd name="T21" fmla="*/ 0 h 472"/>
                <a:gd name="T22" fmla="*/ 0 w 174"/>
                <a:gd name="T23" fmla="*/ 0 h 472"/>
                <a:gd name="T24" fmla="*/ 0 w 174"/>
                <a:gd name="T25" fmla="*/ 0 h 472"/>
                <a:gd name="T26" fmla="*/ 0 w 174"/>
                <a:gd name="T27" fmla="*/ 0 h 472"/>
                <a:gd name="T28" fmla="*/ 0 w 174"/>
                <a:gd name="T29" fmla="*/ 0 h 472"/>
                <a:gd name="T30" fmla="*/ 0 w 174"/>
                <a:gd name="T31" fmla="*/ 0 h 472"/>
                <a:gd name="T32" fmla="*/ 0 w 174"/>
                <a:gd name="T33" fmla="*/ 0 h 472"/>
                <a:gd name="T34" fmla="*/ 0 w 174"/>
                <a:gd name="T35" fmla="*/ 0 h 472"/>
                <a:gd name="T36" fmla="*/ 0 w 174"/>
                <a:gd name="T37" fmla="*/ 0 h 472"/>
                <a:gd name="T38" fmla="*/ 0 w 174"/>
                <a:gd name="T39" fmla="*/ 0 h 472"/>
                <a:gd name="T40" fmla="*/ 0 w 174"/>
                <a:gd name="T41" fmla="*/ 0 h 472"/>
                <a:gd name="T42" fmla="*/ 0 w 174"/>
                <a:gd name="T43" fmla="*/ 0 h 472"/>
                <a:gd name="T44" fmla="*/ 0 w 174"/>
                <a:gd name="T45" fmla="*/ 0 h 472"/>
                <a:gd name="T46" fmla="*/ 0 w 174"/>
                <a:gd name="T47" fmla="*/ 0 h 472"/>
                <a:gd name="T48" fmla="*/ 0 w 174"/>
                <a:gd name="T49" fmla="*/ 0 h 472"/>
                <a:gd name="T50" fmla="*/ 0 w 174"/>
                <a:gd name="T51" fmla="*/ 0 h 472"/>
                <a:gd name="T52" fmla="*/ 0 w 174"/>
                <a:gd name="T53" fmla="*/ 0 h 472"/>
                <a:gd name="T54" fmla="*/ 0 w 174"/>
                <a:gd name="T55" fmla="*/ 0 h 472"/>
                <a:gd name="T56" fmla="*/ 0 w 174"/>
                <a:gd name="T57" fmla="*/ 0 h 472"/>
                <a:gd name="T58" fmla="*/ 0 w 174"/>
                <a:gd name="T59" fmla="*/ 0 h 472"/>
                <a:gd name="T60" fmla="*/ 0 w 174"/>
                <a:gd name="T61" fmla="*/ 0 h 472"/>
                <a:gd name="T62" fmla="*/ 0 w 174"/>
                <a:gd name="T63" fmla="*/ 0 h 472"/>
                <a:gd name="T64" fmla="*/ 0 w 174"/>
                <a:gd name="T65" fmla="*/ 0 h 472"/>
                <a:gd name="T66" fmla="*/ 0 w 174"/>
                <a:gd name="T67" fmla="*/ 0 h 472"/>
                <a:gd name="T68" fmla="*/ 0 w 174"/>
                <a:gd name="T69" fmla="*/ 0 h 472"/>
                <a:gd name="T70" fmla="*/ 0 w 174"/>
                <a:gd name="T71" fmla="*/ 0 h 472"/>
                <a:gd name="T72" fmla="*/ 0 w 174"/>
                <a:gd name="T73" fmla="*/ 0 h 472"/>
                <a:gd name="T74" fmla="*/ 0 w 174"/>
                <a:gd name="T75" fmla="*/ 0 h 472"/>
                <a:gd name="T76" fmla="*/ 0 w 174"/>
                <a:gd name="T77" fmla="*/ 0 h 472"/>
                <a:gd name="T78" fmla="*/ 0 w 174"/>
                <a:gd name="T79" fmla="*/ 0 h 4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4"/>
                <a:gd name="T121" fmla="*/ 0 h 472"/>
                <a:gd name="T122" fmla="*/ 174 w 174"/>
                <a:gd name="T123" fmla="*/ 472 h 4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4" h="472">
                  <a:moveTo>
                    <a:pt x="120" y="19"/>
                  </a:moveTo>
                  <a:lnTo>
                    <a:pt x="128" y="0"/>
                  </a:lnTo>
                  <a:lnTo>
                    <a:pt x="105" y="24"/>
                  </a:lnTo>
                  <a:lnTo>
                    <a:pt x="84" y="48"/>
                  </a:lnTo>
                  <a:lnTo>
                    <a:pt x="68" y="74"/>
                  </a:lnTo>
                  <a:lnTo>
                    <a:pt x="54" y="100"/>
                  </a:lnTo>
                  <a:lnTo>
                    <a:pt x="41" y="127"/>
                  </a:lnTo>
                  <a:lnTo>
                    <a:pt x="30" y="155"/>
                  </a:lnTo>
                  <a:lnTo>
                    <a:pt x="22" y="183"/>
                  </a:lnTo>
                  <a:lnTo>
                    <a:pt x="15" y="212"/>
                  </a:lnTo>
                  <a:lnTo>
                    <a:pt x="9" y="243"/>
                  </a:lnTo>
                  <a:lnTo>
                    <a:pt x="6" y="273"/>
                  </a:lnTo>
                  <a:lnTo>
                    <a:pt x="3" y="304"/>
                  </a:lnTo>
                  <a:lnTo>
                    <a:pt x="2" y="337"/>
                  </a:lnTo>
                  <a:lnTo>
                    <a:pt x="1" y="369"/>
                  </a:lnTo>
                  <a:lnTo>
                    <a:pt x="0" y="403"/>
                  </a:lnTo>
                  <a:lnTo>
                    <a:pt x="0" y="437"/>
                  </a:lnTo>
                  <a:lnTo>
                    <a:pt x="0" y="472"/>
                  </a:lnTo>
                  <a:lnTo>
                    <a:pt x="54" y="472"/>
                  </a:lnTo>
                  <a:lnTo>
                    <a:pt x="54" y="437"/>
                  </a:lnTo>
                  <a:lnTo>
                    <a:pt x="54" y="403"/>
                  </a:lnTo>
                  <a:lnTo>
                    <a:pt x="55" y="371"/>
                  </a:lnTo>
                  <a:lnTo>
                    <a:pt x="56" y="339"/>
                  </a:lnTo>
                  <a:lnTo>
                    <a:pt x="57" y="308"/>
                  </a:lnTo>
                  <a:lnTo>
                    <a:pt x="60" y="278"/>
                  </a:lnTo>
                  <a:lnTo>
                    <a:pt x="64" y="249"/>
                  </a:lnTo>
                  <a:lnTo>
                    <a:pt x="69" y="222"/>
                  </a:lnTo>
                  <a:lnTo>
                    <a:pt x="74" y="196"/>
                  </a:lnTo>
                  <a:lnTo>
                    <a:pt x="82" y="169"/>
                  </a:lnTo>
                  <a:lnTo>
                    <a:pt x="91" y="146"/>
                  </a:lnTo>
                  <a:lnTo>
                    <a:pt x="102" y="122"/>
                  </a:lnTo>
                  <a:lnTo>
                    <a:pt x="116" y="98"/>
                  </a:lnTo>
                  <a:lnTo>
                    <a:pt x="130" y="77"/>
                  </a:lnTo>
                  <a:lnTo>
                    <a:pt x="146" y="57"/>
                  </a:lnTo>
                  <a:lnTo>
                    <a:pt x="167" y="37"/>
                  </a:lnTo>
                  <a:lnTo>
                    <a:pt x="174" y="19"/>
                  </a:lnTo>
                  <a:lnTo>
                    <a:pt x="167" y="37"/>
                  </a:lnTo>
                  <a:lnTo>
                    <a:pt x="174" y="29"/>
                  </a:lnTo>
                  <a:lnTo>
                    <a:pt x="174" y="19"/>
                  </a:lnTo>
                  <a:lnTo>
                    <a:pt x="120" y="19"/>
                  </a:lnTo>
                  <a:close/>
                </a:path>
              </a:pathLst>
            </a:custGeom>
            <a:solidFill>
              <a:srgbClr val="00FF00"/>
            </a:solidFill>
            <a:ln w="9525">
              <a:solidFill>
                <a:schemeClr val="tx1"/>
              </a:solidFill>
              <a:round/>
              <a:headEnd/>
              <a:tailEnd/>
            </a:ln>
          </p:spPr>
          <p:txBody>
            <a:bodyPr/>
            <a:lstStyle/>
            <a:p>
              <a:endParaRPr lang="en-CA"/>
            </a:p>
          </p:txBody>
        </p:sp>
        <p:sp>
          <p:nvSpPr>
            <p:cNvPr id="66628" name="Freeform 68"/>
            <p:cNvSpPr>
              <a:spLocks noChangeAspect="1"/>
            </p:cNvSpPr>
            <p:nvPr/>
          </p:nvSpPr>
          <p:spPr bwMode="auto">
            <a:xfrm>
              <a:off x="4334" y="2932"/>
              <a:ext cx="11" cy="16"/>
            </a:xfrm>
            <a:custGeom>
              <a:avLst/>
              <a:gdLst>
                <a:gd name="T0" fmla="*/ 0 w 54"/>
                <a:gd name="T1" fmla="*/ 0 h 139"/>
                <a:gd name="T2" fmla="*/ 0 w 54"/>
                <a:gd name="T3" fmla="*/ 0 h 139"/>
                <a:gd name="T4" fmla="*/ 0 w 54"/>
                <a:gd name="T5" fmla="*/ 0 h 139"/>
                <a:gd name="T6" fmla="*/ 0 w 54"/>
                <a:gd name="T7" fmla="*/ 0 h 139"/>
                <a:gd name="T8" fmla="*/ 0 w 54"/>
                <a:gd name="T9" fmla="*/ 0 h 139"/>
                <a:gd name="T10" fmla="*/ 0 w 54"/>
                <a:gd name="T11" fmla="*/ 0 h 139"/>
                <a:gd name="T12" fmla="*/ 0 w 54"/>
                <a:gd name="T13" fmla="*/ 0 h 139"/>
                <a:gd name="T14" fmla="*/ 0 w 54"/>
                <a:gd name="T15" fmla="*/ 0 h 139"/>
                <a:gd name="T16" fmla="*/ 0 w 54"/>
                <a:gd name="T17" fmla="*/ 0 h 139"/>
                <a:gd name="T18" fmla="*/ 0 w 54"/>
                <a:gd name="T19" fmla="*/ 0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39"/>
                <a:gd name="T32" fmla="*/ 54 w 54"/>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39">
                  <a:moveTo>
                    <a:pt x="27" y="0"/>
                  </a:moveTo>
                  <a:lnTo>
                    <a:pt x="0" y="25"/>
                  </a:lnTo>
                  <a:lnTo>
                    <a:pt x="0" y="139"/>
                  </a:lnTo>
                  <a:lnTo>
                    <a:pt x="54" y="139"/>
                  </a:lnTo>
                  <a:lnTo>
                    <a:pt x="54" y="25"/>
                  </a:lnTo>
                  <a:lnTo>
                    <a:pt x="27" y="51"/>
                  </a:lnTo>
                  <a:lnTo>
                    <a:pt x="27" y="0"/>
                  </a:lnTo>
                  <a:lnTo>
                    <a:pt x="0" y="0"/>
                  </a:lnTo>
                  <a:lnTo>
                    <a:pt x="0" y="25"/>
                  </a:lnTo>
                  <a:lnTo>
                    <a:pt x="27" y="0"/>
                  </a:lnTo>
                  <a:close/>
                </a:path>
              </a:pathLst>
            </a:custGeom>
            <a:solidFill>
              <a:srgbClr val="00FF00"/>
            </a:solidFill>
            <a:ln w="9525">
              <a:solidFill>
                <a:schemeClr val="tx1"/>
              </a:solidFill>
              <a:round/>
              <a:headEnd/>
              <a:tailEnd/>
            </a:ln>
          </p:spPr>
          <p:txBody>
            <a:bodyPr/>
            <a:lstStyle/>
            <a:p>
              <a:endParaRPr lang="en-CA"/>
            </a:p>
          </p:txBody>
        </p:sp>
        <p:sp>
          <p:nvSpPr>
            <p:cNvPr id="66629" name="Freeform 69"/>
            <p:cNvSpPr>
              <a:spLocks noChangeAspect="1"/>
            </p:cNvSpPr>
            <p:nvPr/>
          </p:nvSpPr>
          <p:spPr bwMode="auto">
            <a:xfrm>
              <a:off x="4334" y="2918"/>
              <a:ext cx="18" cy="20"/>
            </a:xfrm>
            <a:custGeom>
              <a:avLst/>
              <a:gdLst>
                <a:gd name="T0" fmla="*/ 0 w 89"/>
                <a:gd name="T1" fmla="*/ 0 h 176"/>
                <a:gd name="T2" fmla="*/ 0 w 89"/>
                <a:gd name="T3" fmla="*/ 0 h 176"/>
                <a:gd name="T4" fmla="*/ 0 w 89"/>
                <a:gd name="T5" fmla="*/ 0 h 176"/>
                <a:gd name="T6" fmla="*/ 0 w 89"/>
                <a:gd name="T7" fmla="*/ 0 h 176"/>
                <a:gd name="T8" fmla="*/ 0 w 89"/>
                <a:gd name="T9" fmla="*/ 0 h 176"/>
                <a:gd name="T10" fmla="*/ 0 w 89"/>
                <a:gd name="T11" fmla="*/ 0 h 176"/>
                <a:gd name="T12" fmla="*/ 0 w 89"/>
                <a:gd name="T13" fmla="*/ 0 h 176"/>
                <a:gd name="T14" fmla="*/ 0 w 89"/>
                <a:gd name="T15" fmla="*/ 0 h 176"/>
                <a:gd name="T16" fmla="*/ 0 w 89"/>
                <a:gd name="T17" fmla="*/ 0 h 176"/>
                <a:gd name="T18" fmla="*/ 0 w 89"/>
                <a:gd name="T19" fmla="*/ 0 h 176"/>
                <a:gd name="T20" fmla="*/ 0 w 89"/>
                <a:gd name="T21" fmla="*/ 0 h 176"/>
                <a:gd name="T22" fmla="*/ 0 w 89"/>
                <a:gd name="T23" fmla="*/ 0 h 176"/>
                <a:gd name="T24" fmla="*/ 0 w 89"/>
                <a:gd name="T25" fmla="*/ 0 h 176"/>
                <a:gd name="T26" fmla="*/ 0 w 89"/>
                <a:gd name="T27" fmla="*/ 0 h 176"/>
                <a:gd name="T28" fmla="*/ 0 w 89"/>
                <a:gd name="T29" fmla="*/ 0 h 176"/>
                <a:gd name="T30" fmla="*/ 0 w 89"/>
                <a:gd name="T31" fmla="*/ 0 h 176"/>
                <a:gd name="T32" fmla="*/ 0 w 89"/>
                <a:gd name="T33" fmla="*/ 0 h 176"/>
                <a:gd name="T34" fmla="*/ 0 w 89"/>
                <a:gd name="T35" fmla="*/ 0 h 176"/>
                <a:gd name="T36" fmla="*/ 0 w 89"/>
                <a:gd name="T37" fmla="*/ 0 h 1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176"/>
                <a:gd name="T59" fmla="*/ 89 w 89"/>
                <a:gd name="T60" fmla="*/ 176 h 1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176">
                  <a:moveTo>
                    <a:pt x="0" y="0"/>
                  </a:moveTo>
                  <a:lnTo>
                    <a:pt x="4" y="23"/>
                  </a:lnTo>
                  <a:lnTo>
                    <a:pt x="12" y="48"/>
                  </a:lnTo>
                  <a:lnTo>
                    <a:pt x="22" y="72"/>
                  </a:lnTo>
                  <a:lnTo>
                    <a:pt x="30" y="96"/>
                  </a:lnTo>
                  <a:lnTo>
                    <a:pt x="35" y="114"/>
                  </a:lnTo>
                  <a:lnTo>
                    <a:pt x="35" y="124"/>
                  </a:lnTo>
                  <a:lnTo>
                    <a:pt x="36" y="122"/>
                  </a:lnTo>
                  <a:lnTo>
                    <a:pt x="27" y="125"/>
                  </a:lnTo>
                  <a:lnTo>
                    <a:pt x="27" y="176"/>
                  </a:lnTo>
                  <a:lnTo>
                    <a:pt x="64" y="168"/>
                  </a:lnTo>
                  <a:lnTo>
                    <a:pt x="87" y="140"/>
                  </a:lnTo>
                  <a:lnTo>
                    <a:pt x="89" y="110"/>
                  </a:lnTo>
                  <a:lnTo>
                    <a:pt x="82" y="82"/>
                  </a:lnTo>
                  <a:lnTo>
                    <a:pt x="74" y="56"/>
                  </a:lnTo>
                  <a:lnTo>
                    <a:pt x="64" y="31"/>
                  </a:lnTo>
                  <a:lnTo>
                    <a:pt x="56" y="11"/>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630" name="Freeform 70"/>
            <p:cNvSpPr>
              <a:spLocks noChangeAspect="1"/>
            </p:cNvSpPr>
            <p:nvPr/>
          </p:nvSpPr>
          <p:spPr bwMode="auto">
            <a:xfrm>
              <a:off x="4390" y="2907"/>
              <a:ext cx="31" cy="45"/>
            </a:xfrm>
            <a:custGeom>
              <a:avLst/>
              <a:gdLst>
                <a:gd name="T0" fmla="*/ 0 w 157"/>
                <a:gd name="T1" fmla="*/ 0 h 404"/>
                <a:gd name="T2" fmla="*/ 0 w 157"/>
                <a:gd name="T3" fmla="*/ 0 h 404"/>
                <a:gd name="T4" fmla="*/ 0 w 157"/>
                <a:gd name="T5" fmla="*/ 0 h 404"/>
                <a:gd name="T6" fmla="*/ 0 w 157"/>
                <a:gd name="T7" fmla="*/ 0 h 404"/>
                <a:gd name="T8" fmla="*/ 0 w 157"/>
                <a:gd name="T9" fmla="*/ 0 h 404"/>
                <a:gd name="T10" fmla="*/ 0 w 157"/>
                <a:gd name="T11" fmla="*/ 0 h 404"/>
                <a:gd name="T12" fmla="*/ 0 w 157"/>
                <a:gd name="T13" fmla="*/ 0 h 404"/>
                <a:gd name="T14" fmla="*/ 0 w 157"/>
                <a:gd name="T15" fmla="*/ 0 h 404"/>
                <a:gd name="T16" fmla="*/ 0 w 157"/>
                <a:gd name="T17" fmla="*/ 0 h 404"/>
                <a:gd name="T18" fmla="*/ 0 w 157"/>
                <a:gd name="T19" fmla="*/ 0 h 404"/>
                <a:gd name="T20" fmla="*/ 0 w 157"/>
                <a:gd name="T21" fmla="*/ 0 h 404"/>
                <a:gd name="T22" fmla="*/ 0 w 157"/>
                <a:gd name="T23" fmla="*/ 0 h 404"/>
                <a:gd name="T24" fmla="*/ 0 w 157"/>
                <a:gd name="T25" fmla="*/ 0 h 404"/>
                <a:gd name="T26" fmla="*/ 0 w 157"/>
                <a:gd name="T27" fmla="*/ 0 h 404"/>
                <a:gd name="T28" fmla="*/ 0 w 157"/>
                <a:gd name="T29" fmla="*/ 0 h 404"/>
                <a:gd name="T30" fmla="*/ 0 w 157"/>
                <a:gd name="T31" fmla="*/ 0 h 404"/>
                <a:gd name="T32" fmla="*/ 0 w 157"/>
                <a:gd name="T33" fmla="*/ 0 h 404"/>
                <a:gd name="T34" fmla="*/ 0 w 157"/>
                <a:gd name="T35" fmla="*/ 0 h 404"/>
                <a:gd name="T36" fmla="*/ 0 w 157"/>
                <a:gd name="T37" fmla="*/ 0 h 404"/>
                <a:gd name="T38" fmla="*/ 0 w 157"/>
                <a:gd name="T39" fmla="*/ 0 h 404"/>
                <a:gd name="T40" fmla="*/ 0 w 157"/>
                <a:gd name="T41" fmla="*/ 0 h 404"/>
                <a:gd name="T42" fmla="*/ 0 w 157"/>
                <a:gd name="T43" fmla="*/ 0 h 404"/>
                <a:gd name="T44" fmla="*/ 0 w 157"/>
                <a:gd name="T45" fmla="*/ 0 h 404"/>
                <a:gd name="T46" fmla="*/ 0 w 157"/>
                <a:gd name="T47" fmla="*/ 0 h 404"/>
                <a:gd name="T48" fmla="*/ 0 w 157"/>
                <a:gd name="T49" fmla="*/ 0 h 404"/>
                <a:gd name="T50" fmla="*/ 0 w 157"/>
                <a:gd name="T51" fmla="*/ 0 h 404"/>
                <a:gd name="T52" fmla="*/ 0 w 157"/>
                <a:gd name="T53" fmla="*/ 0 h 404"/>
                <a:gd name="T54" fmla="*/ 0 w 157"/>
                <a:gd name="T55" fmla="*/ 0 h 404"/>
                <a:gd name="T56" fmla="*/ 0 w 157"/>
                <a:gd name="T57" fmla="*/ 0 h 404"/>
                <a:gd name="T58" fmla="*/ 0 w 157"/>
                <a:gd name="T59" fmla="*/ 0 h 404"/>
                <a:gd name="T60" fmla="*/ 0 w 157"/>
                <a:gd name="T61" fmla="*/ 0 h 404"/>
                <a:gd name="T62" fmla="*/ 0 w 157"/>
                <a:gd name="T63" fmla="*/ 0 h 404"/>
                <a:gd name="T64" fmla="*/ 0 w 157"/>
                <a:gd name="T65" fmla="*/ 0 h 404"/>
                <a:gd name="T66" fmla="*/ 0 w 157"/>
                <a:gd name="T67" fmla="*/ 0 h 404"/>
                <a:gd name="T68" fmla="*/ 0 w 157"/>
                <a:gd name="T69" fmla="*/ 0 h 4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7"/>
                <a:gd name="T106" fmla="*/ 0 h 404"/>
                <a:gd name="T107" fmla="*/ 157 w 157"/>
                <a:gd name="T108" fmla="*/ 404 h 4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7" h="404">
                  <a:moveTo>
                    <a:pt x="146" y="0"/>
                  </a:moveTo>
                  <a:lnTo>
                    <a:pt x="120" y="12"/>
                  </a:lnTo>
                  <a:lnTo>
                    <a:pt x="107" y="27"/>
                  </a:lnTo>
                  <a:lnTo>
                    <a:pt x="95" y="47"/>
                  </a:lnTo>
                  <a:lnTo>
                    <a:pt x="87" y="71"/>
                  </a:lnTo>
                  <a:lnTo>
                    <a:pt x="76" y="98"/>
                  </a:lnTo>
                  <a:lnTo>
                    <a:pt x="65" y="127"/>
                  </a:lnTo>
                  <a:lnTo>
                    <a:pt x="55" y="161"/>
                  </a:lnTo>
                  <a:lnTo>
                    <a:pt x="47" y="195"/>
                  </a:lnTo>
                  <a:lnTo>
                    <a:pt x="37" y="229"/>
                  </a:lnTo>
                  <a:lnTo>
                    <a:pt x="28" y="261"/>
                  </a:lnTo>
                  <a:lnTo>
                    <a:pt x="20" y="294"/>
                  </a:lnTo>
                  <a:lnTo>
                    <a:pt x="14" y="324"/>
                  </a:lnTo>
                  <a:lnTo>
                    <a:pt x="7" y="349"/>
                  </a:lnTo>
                  <a:lnTo>
                    <a:pt x="3" y="373"/>
                  </a:lnTo>
                  <a:lnTo>
                    <a:pt x="1" y="390"/>
                  </a:lnTo>
                  <a:lnTo>
                    <a:pt x="0" y="404"/>
                  </a:lnTo>
                  <a:lnTo>
                    <a:pt x="54" y="404"/>
                  </a:lnTo>
                  <a:lnTo>
                    <a:pt x="55" y="396"/>
                  </a:lnTo>
                  <a:lnTo>
                    <a:pt x="57" y="381"/>
                  </a:lnTo>
                  <a:lnTo>
                    <a:pt x="62" y="360"/>
                  </a:lnTo>
                  <a:lnTo>
                    <a:pt x="66" y="334"/>
                  </a:lnTo>
                  <a:lnTo>
                    <a:pt x="73" y="304"/>
                  </a:lnTo>
                  <a:lnTo>
                    <a:pt x="80" y="274"/>
                  </a:lnTo>
                  <a:lnTo>
                    <a:pt x="89" y="241"/>
                  </a:lnTo>
                  <a:lnTo>
                    <a:pt x="99" y="207"/>
                  </a:lnTo>
                  <a:lnTo>
                    <a:pt x="107" y="173"/>
                  </a:lnTo>
                  <a:lnTo>
                    <a:pt x="117" y="144"/>
                  </a:lnTo>
                  <a:lnTo>
                    <a:pt x="128" y="114"/>
                  </a:lnTo>
                  <a:lnTo>
                    <a:pt x="137" y="87"/>
                  </a:lnTo>
                  <a:lnTo>
                    <a:pt x="145" y="68"/>
                  </a:lnTo>
                  <a:lnTo>
                    <a:pt x="153" y="54"/>
                  </a:lnTo>
                  <a:lnTo>
                    <a:pt x="157" y="48"/>
                  </a:lnTo>
                  <a:lnTo>
                    <a:pt x="146" y="52"/>
                  </a:lnTo>
                  <a:lnTo>
                    <a:pt x="146" y="0"/>
                  </a:lnTo>
                  <a:close/>
                </a:path>
              </a:pathLst>
            </a:custGeom>
            <a:solidFill>
              <a:srgbClr val="00FF00"/>
            </a:solidFill>
            <a:ln w="9525">
              <a:solidFill>
                <a:schemeClr val="tx1"/>
              </a:solidFill>
              <a:round/>
              <a:headEnd/>
              <a:tailEnd/>
            </a:ln>
          </p:spPr>
          <p:txBody>
            <a:bodyPr/>
            <a:lstStyle/>
            <a:p>
              <a:endParaRPr lang="en-CA"/>
            </a:p>
          </p:txBody>
        </p:sp>
        <p:sp>
          <p:nvSpPr>
            <p:cNvPr id="66631" name="Freeform 71"/>
            <p:cNvSpPr>
              <a:spLocks noChangeAspect="1"/>
            </p:cNvSpPr>
            <p:nvPr/>
          </p:nvSpPr>
          <p:spPr bwMode="auto">
            <a:xfrm>
              <a:off x="4413" y="2876"/>
              <a:ext cx="37" cy="76"/>
            </a:xfrm>
            <a:custGeom>
              <a:avLst/>
              <a:gdLst>
                <a:gd name="T0" fmla="*/ 0 w 181"/>
                <a:gd name="T1" fmla="*/ 0 h 684"/>
                <a:gd name="T2" fmla="*/ 0 w 181"/>
                <a:gd name="T3" fmla="*/ 0 h 684"/>
                <a:gd name="T4" fmla="*/ 0 w 181"/>
                <a:gd name="T5" fmla="*/ 0 h 684"/>
                <a:gd name="T6" fmla="*/ 0 w 181"/>
                <a:gd name="T7" fmla="*/ 0 h 684"/>
                <a:gd name="T8" fmla="*/ 0 w 181"/>
                <a:gd name="T9" fmla="*/ 0 h 684"/>
                <a:gd name="T10" fmla="*/ 0 w 181"/>
                <a:gd name="T11" fmla="*/ 0 h 684"/>
                <a:gd name="T12" fmla="*/ 0 w 181"/>
                <a:gd name="T13" fmla="*/ 0 h 684"/>
                <a:gd name="T14" fmla="*/ 0 w 181"/>
                <a:gd name="T15" fmla="*/ 0 h 684"/>
                <a:gd name="T16" fmla="*/ 0 w 181"/>
                <a:gd name="T17" fmla="*/ 0 h 684"/>
                <a:gd name="T18" fmla="*/ 0 w 181"/>
                <a:gd name="T19" fmla="*/ 0 h 684"/>
                <a:gd name="T20" fmla="*/ 0 w 181"/>
                <a:gd name="T21" fmla="*/ 0 h 684"/>
                <a:gd name="T22" fmla="*/ 0 w 181"/>
                <a:gd name="T23" fmla="*/ 0 h 684"/>
                <a:gd name="T24" fmla="*/ 0 w 181"/>
                <a:gd name="T25" fmla="*/ 0 h 684"/>
                <a:gd name="T26" fmla="*/ 0 w 181"/>
                <a:gd name="T27" fmla="*/ 0 h 684"/>
                <a:gd name="T28" fmla="*/ 0 w 181"/>
                <a:gd name="T29" fmla="*/ 0 h 684"/>
                <a:gd name="T30" fmla="*/ 0 w 181"/>
                <a:gd name="T31" fmla="*/ 0 h 684"/>
                <a:gd name="T32" fmla="*/ 0 w 181"/>
                <a:gd name="T33" fmla="*/ 0 h 684"/>
                <a:gd name="T34" fmla="*/ 0 w 181"/>
                <a:gd name="T35" fmla="*/ 0 h 684"/>
                <a:gd name="T36" fmla="*/ 0 w 181"/>
                <a:gd name="T37" fmla="*/ 0 h 684"/>
                <a:gd name="T38" fmla="*/ 0 w 181"/>
                <a:gd name="T39" fmla="*/ 0 h 684"/>
                <a:gd name="T40" fmla="*/ 0 w 181"/>
                <a:gd name="T41" fmla="*/ 0 h 684"/>
                <a:gd name="T42" fmla="*/ 0 w 181"/>
                <a:gd name="T43" fmla="*/ 0 h 684"/>
                <a:gd name="T44" fmla="*/ 0 w 181"/>
                <a:gd name="T45" fmla="*/ 0 h 684"/>
                <a:gd name="T46" fmla="*/ 0 w 181"/>
                <a:gd name="T47" fmla="*/ 0 h 684"/>
                <a:gd name="T48" fmla="*/ 0 w 181"/>
                <a:gd name="T49" fmla="*/ 0 h 684"/>
                <a:gd name="T50" fmla="*/ 0 w 181"/>
                <a:gd name="T51" fmla="*/ 0 h 684"/>
                <a:gd name="T52" fmla="*/ 0 w 181"/>
                <a:gd name="T53" fmla="*/ 0 h 684"/>
                <a:gd name="T54" fmla="*/ 0 w 181"/>
                <a:gd name="T55" fmla="*/ 0 h 684"/>
                <a:gd name="T56" fmla="*/ 0 w 181"/>
                <a:gd name="T57" fmla="*/ 0 h 684"/>
                <a:gd name="T58" fmla="*/ 0 w 181"/>
                <a:gd name="T59" fmla="*/ 0 h 684"/>
                <a:gd name="T60" fmla="*/ 0 w 181"/>
                <a:gd name="T61" fmla="*/ 0 h 684"/>
                <a:gd name="T62" fmla="*/ 0 w 181"/>
                <a:gd name="T63" fmla="*/ 0 h 684"/>
                <a:gd name="T64" fmla="*/ 0 w 181"/>
                <a:gd name="T65" fmla="*/ 0 h 6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
                <a:gd name="T100" fmla="*/ 0 h 684"/>
                <a:gd name="T101" fmla="*/ 181 w 181"/>
                <a:gd name="T102" fmla="*/ 684 h 6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 h="684">
                  <a:moveTo>
                    <a:pt x="0" y="0"/>
                  </a:moveTo>
                  <a:lnTo>
                    <a:pt x="0" y="26"/>
                  </a:lnTo>
                  <a:lnTo>
                    <a:pt x="2" y="50"/>
                  </a:lnTo>
                  <a:lnTo>
                    <a:pt x="5" y="73"/>
                  </a:lnTo>
                  <a:lnTo>
                    <a:pt x="7" y="96"/>
                  </a:lnTo>
                  <a:lnTo>
                    <a:pt x="11" y="119"/>
                  </a:lnTo>
                  <a:lnTo>
                    <a:pt x="15" y="140"/>
                  </a:lnTo>
                  <a:lnTo>
                    <a:pt x="21" y="161"/>
                  </a:lnTo>
                  <a:lnTo>
                    <a:pt x="25" y="182"/>
                  </a:lnTo>
                  <a:lnTo>
                    <a:pt x="32" y="203"/>
                  </a:lnTo>
                  <a:lnTo>
                    <a:pt x="37" y="222"/>
                  </a:lnTo>
                  <a:lnTo>
                    <a:pt x="44" y="242"/>
                  </a:lnTo>
                  <a:lnTo>
                    <a:pt x="50" y="260"/>
                  </a:lnTo>
                  <a:lnTo>
                    <a:pt x="57" y="279"/>
                  </a:lnTo>
                  <a:lnTo>
                    <a:pt x="63" y="298"/>
                  </a:lnTo>
                  <a:lnTo>
                    <a:pt x="70" y="316"/>
                  </a:lnTo>
                  <a:lnTo>
                    <a:pt x="76" y="335"/>
                  </a:lnTo>
                  <a:lnTo>
                    <a:pt x="83" y="353"/>
                  </a:lnTo>
                  <a:lnTo>
                    <a:pt x="89" y="372"/>
                  </a:lnTo>
                  <a:lnTo>
                    <a:pt x="95" y="390"/>
                  </a:lnTo>
                  <a:lnTo>
                    <a:pt x="101" y="409"/>
                  </a:lnTo>
                  <a:lnTo>
                    <a:pt x="107" y="429"/>
                  </a:lnTo>
                  <a:lnTo>
                    <a:pt x="111" y="447"/>
                  </a:lnTo>
                  <a:lnTo>
                    <a:pt x="114" y="468"/>
                  </a:lnTo>
                  <a:lnTo>
                    <a:pt x="118" y="488"/>
                  </a:lnTo>
                  <a:lnTo>
                    <a:pt x="122" y="509"/>
                  </a:lnTo>
                  <a:lnTo>
                    <a:pt x="124" y="530"/>
                  </a:lnTo>
                  <a:lnTo>
                    <a:pt x="126" y="554"/>
                  </a:lnTo>
                  <a:lnTo>
                    <a:pt x="127" y="575"/>
                  </a:lnTo>
                  <a:lnTo>
                    <a:pt x="127" y="601"/>
                  </a:lnTo>
                  <a:lnTo>
                    <a:pt x="126" y="625"/>
                  </a:lnTo>
                  <a:lnTo>
                    <a:pt x="124" y="651"/>
                  </a:lnTo>
                  <a:lnTo>
                    <a:pt x="121" y="677"/>
                  </a:lnTo>
                  <a:lnTo>
                    <a:pt x="175" y="684"/>
                  </a:lnTo>
                  <a:lnTo>
                    <a:pt x="178" y="655"/>
                  </a:lnTo>
                  <a:lnTo>
                    <a:pt x="180" y="627"/>
                  </a:lnTo>
                  <a:lnTo>
                    <a:pt x="181" y="601"/>
                  </a:lnTo>
                  <a:lnTo>
                    <a:pt x="181" y="575"/>
                  </a:lnTo>
                  <a:lnTo>
                    <a:pt x="180" y="550"/>
                  </a:lnTo>
                  <a:lnTo>
                    <a:pt x="178" y="526"/>
                  </a:lnTo>
                  <a:lnTo>
                    <a:pt x="176" y="503"/>
                  </a:lnTo>
                  <a:lnTo>
                    <a:pt x="173" y="480"/>
                  </a:lnTo>
                  <a:lnTo>
                    <a:pt x="168" y="457"/>
                  </a:lnTo>
                  <a:lnTo>
                    <a:pt x="163" y="437"/>
                  </a:lnTo>
                  <a:lnTo>
                    <a:pt x="159" y="417"/>
                  </a:lnTo>
                  <a:lnTo>
                    <a:pt x="153" y="395"/>
                  </a:lnTo>
                  <a:lnTo>
                    <a:pt x="147" y="376"/>
                  </a:lnTo>
                  <a:lnTo>
                    <a:pt x="141" y="357"/>
                  </a:lnTo>
                  <a:lnTo>
                    <a:pt x="135" y="337"/>
                  </a:lnTo>
                  <a:lnTo>
                    <a:pt x="128" y="318"/>
                  </a:lnTo>
                  <a:lnTo>
                    <a:pt x="122" y="300"/>
                  </a:lnTo>
                  <a:lnTo>
                    <a:pt x="115" y="281"/>
                  </a:lnTo>
                  <a:lnTo>
                    <a:pt x="109" y="263"/>
                  </a:lnTo>
                  <a:lnTo>
                    <a:pt x="102" y="244"/>
                  </a:lnTo>
                  <a:lnTo>
                    <a:pt x="96" y="225"/>
                  </a:lnTo>
                  <a:lnTo>
                    <a:pt x="89" y="208"/>
                  </a:lnTo>
                  <a:lnTo>
                    <a:pt x="84" y="188"/>
                  </a:lnTo>
                  <a:lnTo>
                    <a:pt x="77" y="170"/>
                  </a:lnTo>
                  <a:lnTo>
                    <a:pt x="73" y="151"/>
                  </a:lnTo>
                  <a:lnTo>
                    <a:pt x="67" y="130"/>
                  </a:lnTo>
                  <a:lnTo>
                    <a:pt x="65" y="111"/>
                  </a:lnTo>
                  <a:lnTo>
                    <a:pt x="61" y="90"/>
                  </a:lnTo>
                  <a:lnTo>
                    <a:pt x="59" y="69"/>
                  </a:lnTo>
                  <a:lnTo>
                    <a:pt x="57" y="46"/>
                  </a:lnTo>
                  <a:lnTo>
                    <a:pt x="54" y="24"/>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632" name="Freeform 72"/>
            <p:cNvSpPr>
              <a:spLocks noChangeAspect="1"/>
            </p:cNvSpPr>
            <p:nvPr/>
          </p:nvSpPr>
          <p:spPr bwMode="auto">
            <a:xfrm>
              <a:off x="4584" y="2951"/>
              <a:ext cx="64" cy="24"/>
            </a:xfrm>
            <a:custGeom>
              <a:avLst/>
              <a:gdLst>
                <a:gd name="T0" fmla="*/ 0 w 320"/>
                <a:gd name="T1" fmla="*/ 0 h 216"/>
                <a:gd name="T2" fmla="*/ 0 w 320"/>
                <a:gd name="T3" fmla="*/ 0 h 216"/>
                <a:gd name="T4" fmla="*/ 0 w 320"/>
                <a:gd name="T5" fmla="*/ 0 h 216"/>
                <a:gd name="T6" fmla="*/ 0 w 320"/>
                <a:gd name="T7" fmla="*/ 0 h 216"/>
                <a:gd name="T8" fmla="*/ 0 w 320"/>
                <a:gd name="T9" fmla="*/ 0 h 216"/>
                <a:gd name="T10" fmla="*/ 0 w 320"/>
                <a:gd name="T11" fmla="*/ 0 h 216"/>
                <a:gd name="T12" fmla="*/ 0 w 320"/>
                <a:gd name="T13" fmla="*/ 0 h 216"/>
                <a:gd name="T14" fmla="*/ 0 w 320"/>
                <a:gd name="T15" fmla="*/ 0 h 216"/>
                <a:gd name="T16" fmla="*/ 0 w 320"/>
                <a:gd name="T17" fmla="*/ 0 h 216"/>
                <a:gd name="T18" fmla="*/ 0 w 320"/>
                <a:gd name="T19" fmla="*/ 0 h 216"/>
                <a:gd name="T20" fmla="*/ 0 w 320"/>
                <a:gd name="T21" fmla="*/ 0 h 216"/>
                <a:gd name="T22" fmla="*/ 0 w 320"/>
                <a:gd name="T23" fmla="*/ 0 h 216"/>
                <a:gd name="T24" fmla="*/ 0 w 320"/>
                <a:gd name="T25" fmla="*/ 0 h 216"/>
                <a:gd name="T26" fmla="*/ 0 w 320"/>
                <a:gd name="T27" fmla="*/ 0 h 216"/>
                <a:gd name="T28" fmla="*/ 0 w 320"/>
                <a:gd name="T29" fmla="*/ 0 h 216"/>
                <a:gd name="T30" fmla="*/ 0 w 320"/>
                <a:gd name="T31" fmla="*/ 0 h 216"/>
                <a:gd name="T32" fmla="*/ 0 w 320"/>
                <a:gd name="T33" fmla="*/ 0 h 216"/>
                <a:gd name="T34" fmla="*/ 0 w 320"/>
                <a:gd name="T35" fmla="*/ 0 h 216"/>
                <a:gd name="T36" fmla="*/ 0 w 320"/>
                <a:gd name="T37" fmla="*/ 0 h 216"/>
                <a:gd name="T38" fmla="*/ 0 w 320"/>
                <a:gd name="T39" fmla="*/ 0 h 216"/>
                <a:gd name="T40" fmla="*/ 0 w 320"/>
                <a:gd name="T41" fmla="*/ 0 h 216"/>
                <a:gd name="T42" fmla="*/ 0 w 320"/>
                <a:gd name="T43" fmla="*/ 0 h 216"/>
                <a:gd name="T44" fmla="*/ 0 w 320"/>
                <a:gd name="T45" fmla="*/ 0 h 216"/>
                <a:gd name="T46" fmla="*/ 0 w 320"/>
                <a:gd name="T47" fmla="*/ 0 h 216"/>
                <a:gd name="T48" fmla="*/ 0 w 320"/>
                <a:gd name="T49" fmla="*/ 0 h 216"/>
                <a:gd name="T50" fmla="*/ 0 w 320"/>
                <a:gd name="T51" fmla="*/ 0 h 216"/>
                <a:gd name="T52" fmla="*/ 0 w 320"/>
                <a:gd name="T53" fmla="*/ 0 h 216"/>
                <a:gd name="T54" fmla="*/ 0 w 320"/>
                <a:gd name="T55" fmla="*/ 0 h 216"/>
                <a:gd name="T56" fmla="*/ 0 w 320"/>
                <a:gd name="T57" fmla="*/ 0 h 216"/>
                <a:gd name="T58" fmla="*/ 0 w 320"/>
                <a:gd name="T59" fmla="*/ 0 h 216"/>
                <a:gd name="T60" fmla="*/ 0 w 320"/>
                <a:gd name="T61" fmla="*/ 0 h 216"/>
                <a:gd name="T62" fmla="*/ 0 w 320"/>
                <a:gd name="T63" fmla="*/ 0 h 216"/>
                <a:gd name="T64" fmla="*/ 0 w 320"/>
                <a:gd name="T65" fmla="*/ 0 h 216"/>
                <a:gd name="T66" fmla="*/ 0 w 320"/>
                <a:gd name="T67" fmla="*/ 0 h 216"/>
                <a:gd name="T68" fmla="*/ 0 w 320"/>
                <a:gd name="T69" fmla="*/ 0 h 216"/>
                <a:gd name="T70" fmla="*/ 0 w 320"/>
                <a:gd name="T71" fmla="*/ 0 h 216"/>
                <a:gd name="T72" fmla="*/ 0 w 320"/>
                <a:gd name="T73" fmla="*/ 0 h 2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0"/>
                <a:gd name="T112" fmla="*/ 0 h 216"/>
                <a:gd name="T113" fmla="*/ 320 w 320"/>
                <a:gd name="T114" fmla="*/ 216 h 2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0" h="216">
                  <a:moveTo>
                    <a:pt x="320" y="8"/>
                  </a:moveTo>
                  <a:lnTo>
                    <a:pt x="266" y="5"/>
                  </a:lnTo>
                  <a:lnTo>
                    <a:pt x="266" y="0"/>
                  </a:lnTo>
                  <a:lnTo>
                    <a:pt x="261" y="7"/>
                  </a:lnTo>
                  <a:lnTo>
                    <a:pt x="248" y="17"/>
                  </a:lnTo>
                  <a:lnTo>
                    <a:pt x="233" y="30"/>
                  </a:lnTo>
                  <a:lnTo>
                    <a:pt x="213" y="44"/>
                  </a:lnTo>
                  <a:lnTo>
                    <a:pt x="189" y="61"/>
                  </a:lnTo>
                  <a:lnTo>
                    <a:pt x="164" y="76"/>
                  </a:lnTo>
                  <a:lnTo>
                    <a:pt x="139" y="92"/>
                  </a:lnTo>
                  <a:lnTo>
                    <a:pt x="113" y="108"/>
                  </a:lnTo>
                  <a:lnTo>
                    <a:pt x="88" y="122"/>
                  </a:lnTo>
                  <a:lnTo>
                    <a:pt x="64" y="137"/>
                  </a:lnTo>
                  <a:lnTo>
                    <a:pt x="42" y="147"/>
                  </a:lnTo>
                  <a:lnTo>
                    <a:pt x="25" y="158"/>
                  </a:lnTo>
                  <a:lnTo>
                    <a:pt x="12" y="165"/>
                  </a:lnTo>
                  <a:lnTo>
                    <a:pt x="3" y="169"/>
                  </a:lnTo>
                  <a:lnTo>
                    <a:pt x="0" y="171"/>
                  </a:lnTo>
                  <a:lnTo>
                    <a:pt x="26" y="216"/>
                  </a:lnTo>
                  <a:lnTo>
                    <a:pt x="29" y="214"/>
                  </a:lnTo>
                  <a:lnTo>
                    <a:pt x="38" y="210"/>
                  </a:lnTo>
                  <a:lnTo>
                    <a:pt x="53" y="201"/>
                  </a:lnTo>
                  <a:lnTo>
                    <a:pt x="70" y="192"/>
                  </a:lnTo>
                  <a:lnTo>
                    <a:pt x="92" y="180"/>
                  </a:lnTo>
                  <a:lnTo>
                    <a:pt x="116" y="165"/>
                  </a:lnTo>
                  <a:lnTo>
                    <a:pt x="141" y="151"/>
                  </a:lnTo>
                  <a:lnTo>
                    <a:pt x="167" y="134"/>
                  </a:lnTo>
                  <a:lnTo>
                    <a:pt x="194" y="119"/>
                  </a:lnTo>
                  <a:lnTo>
                    <a:pt x="219" y="102"/>
                  </a:lnTo>
                  <a:lnTo>
                    <a:pt x="243" y="85"/>
                  </a:lnTo>
                  <a:lnTo>
                    <a:pt x="266" y="71"/>
                  </a:lnTo>
                  <a:lnTo>
                    <a:pt x="285" y="56"/>
                  </a:lnTo>
                  <a:lnTo>
                    <a:pt x="300" y="41"/>
                  </a:lnTo>
                  <a:lnTo>
                    <a:pt x="314" y="25"/>
                  </a:lnTo>
                  <a:lnTo>
                    <a:pt x="320" y="5"/>
                  </a:lnTo>
                  <a:lnTo>
                    <a:pt x="266" y="1"/>
                  </a:lnTo>
                  <a:lnTo>
                    <a:pt x="320" y="8"/>
                  </a:lnTo>
                  <a:close/>
                </a:path>
              </a:pathLst>
            </a:custGeom>
            <a:solidFill>
              <a:srgbClr val="00FF00"/>
            </a:solidFill>
            <a:ln w="9525">
              <a:solidFill>
                <a:schemeClr val="tx1"/>
              </a:solidFill>
              <a:round/>
              <a:headEnd/>
              <a:tailEnd/>
            </a:ln>
          </p:spPr>
          <p:txBody>
            <a:bodyPr/>
            <a:lstStyle/>
            <a:p>
              <a:endParaRPr lang="en-CA"/>
            </a:p>
          </p:txBody>
        </p:sp>
        <p:sp>
          <p:nvSpPr>
            <p:cNvPr id="66633" name="Freeform 73"/>
            <p:cNvSpPr>
              <a:spLocks noChangeAspect="1"/>
            </p:cNvSpPr>
            <p:nvPr/>
          </p:nvSpPr>
          <p:spPr bwMode="auto">
            <a:xfrm>
              <a:off x="4621" y="2951"/>
              <a:ext cx="27" cy="68"/>
            </a:xfrm>
            <a:custGeom>
              <a:avLst/>
              <a:gdLst>
                <a:gd name="T0" fmla="*/ 0 w 135"/>
                <a:gd name="T1" fmla="*/ 0 h 610"/>
                <a:gd name="T2" fmla="*/ 0 w 135"/>
                <a:gd name="T3" fmla="*/ 0 h 610"/>
                <a:gd name="T4" fmla="*/ 0 w 135"/>
                <a:gd name="T5" fmla="*/ 0 h 610"/>
                <a:gd name="T6" fmla="*/ 0 w 135"/>
                <a:gd name="T7" fmla="*/ 0 h 610"/>
                <a:gd name="T8" fmla="*/ 0 w 135"/>
                <a:gd name="T9" fmla="*/ 0 h 610"/>
                <a:gd name="T10" fmla="*/ 0 w 135"/>
                <a:gd name="T11" fmla="*/ 0 h 610"/>
                <a:gd name="T12" fmla="*/ 0 60000 65536"/>
                <a:gd name="T13" fmla="*/ 0 60000 65536"/>
                <a:gd name="T14" fmla="*/ 0 60000 65536"/>
                <a:gd name="T15" fmla="*/ 0 60000 65536"/>
                <a:gd name="T16" fmla="*/ 0 60000 65536"/>
                <a:gd name="T17" fmla="*/ 0 60000 65536"/>
                <a:gd name="T18" fmla="*/ 0 w 135"/>
                <a:gd name="T19" fmla="*/ 0 h 610"/>
                <a:gd name="T20" fmla="*/ 135 w 135"/>
                <a:gd name="T21" fmla="*/ 610 h 610"/>
              </a:gdLst>
              <a:ahLst/>
              <a:cxnLst>
                <a:cxn ang="T12">
                  <a:pos x="T0" y="T1"/>
                </a:cxn>
                <a:cxn ang="T13">
                  <a:pos x="T2" y="T3"/>
                </a:cxn>
                <a:cxn ang="T14">
                  <a:pos x="T4" y="T5"/>
                </a:cxn>
                <a:cxn ang="T15">
                  <a:pos x="T6" y="T7"/>
                </a:cxn>
                <a:cxn ang="T16">
                  <a:pos x="T8" y="T9"/>
                </a:cxn>
                <a:cxn ang="T17">
                  <a:pos x="T10" y="T11"/>
                </a:cxn>
              </a:cxnLst>
              <a:rect l="T18" t="T19" r="T20" b="T21"/>
              <a:pathLst>
                <a:path w="135" h="610">
                  <a:moveTo>
                    <a:pt x="28" y="607"/>
                  </a:moveTo>
                  <a:lnTo>
                    <a:pt x="55" y="610"/>
                  </a:lnTo>
                  <a:lnTo>
                    <a:pt x="135" y="7"/>
                  </a:lnTo>
                  <a:lnTo>
                    <a:pt x="81" y="0"/>
                  </a:lnTo>
                  <a:lnTo>
                    <a:pt x="0" y="604"/>
                  </a:lnTo>
                  <a:lnTo>
                    <a:pt x="28" y="607"/>
                  </a:lnTo>
                  <a:close/>
                </a:path>
              </a:pathLst>
            </a:custGeom>
            <a:solidFill>
              <a:srgbClr val="00FF00"/>
            </a:solidFill>
            <a:ln w="9525">
              <a:solidFill>
                <a:schemeClr val="tx1"/>
              </a:solidFill>
              <a:round/>
              <a:headEnd/>
              <a:tailEnd/>
            </a:ln>
          </p:spPr>
          <p:txBody>
            <a:bodyPr/>
            <a:lstStyle/>
            <a:p>
              <a:endParaRPr lang="en-CA"/>
            </a:p>
          </p:txBody>
        </p:sp>
        <p:sp>
          <p:nvSpPr>
            <p:cNvPr id="66634" name="Freeform 74"/>
            <p:cNvSpPr>
              <a:spLocks noChangeAspect="1"/>
            </p:cNvSpPr>
            <p:nvPr/>
          </p:nvSpPr>
          <p:spPr bwMode="auto">
            <a:xfrm>
              <a:off x="4653" y="2989"/>
              <a:ext cx="35" cy="68"/>
            </a:xfrm>
            <a:custGeom>
              <a:avLst/>
              <a:gdLst>
                <a:gd name="T0" fmla="*/ 0 w 175"/>
                <a:gd name="T1" fmla="*/ 0 h 605"/>
                <a:gd name="T2" fmla="*/ 0 w 175"/>
                <a:gd name="T3" fmla="*/ 0 h 605"/>
                <a:gd name="T4" fmla="*/ 0 w 175"/>
                <a:gd name="T5" fmla="*/ 0 h 605"/>
                <a:gd name="T6" fmla="*/ 0 w 175"/>
                <a:gd name="T7" fmla="*/ 0 h 605"/>
                <a:gd name="T8" fmla="*/ 0 w 175"/>
                <a:gd name="T9" fmla="*/ 0 h 605"/>
                <a:gd name="T10" fmla="*/ 0 w 175"/>
                <a:gd name="T11" fmla="*/ 0 h 605"/>
                <a:gd name="T12" fmla="*/ 0 w 175"/>
                <a:gd name="T13" fmla="*/ 0 h 605"/>
                <a:gd name="T14" fmla="*/ 0 w 175"/>
                <a:gd name="T15" fmla="*/ 0 h 605"/>
                <a:gd name="T16" fmla="*/ 0 w 175"/>
                <a:gd name="T17" fmla="*/ 0 h 605"/>
                <a:gd name="T18" fmla="*/ 0 w 175"/>
                <a:gd name="T19" fmla="*/ 0 h 605"/>
                <a:gd name="T20" fmla="*/ 0 w 175"/>
                <a:gd name="T21" fmla="*/ 0 h 605"/>
                <a:gd name="T22" fmla="*/ 0 w 175"/>
                <a:gd name="T23" fmla="*/ 0 h 605"/>
                <a:gd name="T24" fmla="*/ 0 w 175"/>
                <a:gd name="T25" fmla="*/ 0 h 605"/>
                <a:gd name="T26" fmla="*/ 0 w 175"/>
                <a:gd name="T27" fmla="*/ 0 h 605"/>
                <a:gd name="T28" fmla="*/ 0 w 175"/>
                <a:gd name="T29" fmla="*/ 0 h 605"/>
                <a:gd name="T30" fmla="*/ 0 w 175"/>
                <a:gd name="T31" fmla="*/ 0 h 605"/>
                <a:gd name="T32" fmla="*/ 0 w 175"/>
                <a:gd name="T33" fmla="*/ 0 h 605"/>
                <a:gd name="T34" fmla="*/ 0 w 175"/>
                <a:gd name="T35" fmla="*/ 0 h 605"/>
                <a:gd name="T36" fmla="*/ 0 w 175"/>
                <a:gd name="T37" fmla="*/ 0 h 605"/>
                <a:gd name="T38" fmla="*/ 0 w 175"/>
                <a:gd name="T39" fmla="*/ 0 h 605"/>
                <a:gd name="T40" fmla="*/ 0 w 175"/>
                <a:gd name="T41" fmla="*/ 0 h 605"/>
                <a:gd name="T42" fmla="*/ 0 w 175"/>
                <a:gd name="T43" fmla="*/ 0 h 605"/>
                <a:gd name="T44" fmla="*/ 0 w 175"/>
                <a:gd name="T45" fmla="*/ 0 h 605"/>
                <a:gd name="T46" fmla="*/ 0 w 175"/>
                <a:gd name="T47" fmla="*/ 0 h 605"/>
                <a:gd name="T48" fmla="*/ 0 w 175"/>
                <a:gd name="T49" fmla="*/ 0 h 605"/>
                <a:gd name="T50" fmla="*/ 0 w 175"/>
                <a:gd name="T51" fmla="*/ 0 h 605"/>
                <a:gd name="T52" fmla="*/ 0 w 175"/>
                <a:gd name="T53" fmla="*/ 0 h 605"/>
                <a:gd name="T54" fmla="*/ 0 w 175"/>
                <a:gd name="T55" fmla="*/ 0 h 605"/>
                <a:gd name="T56" fmla="*/ 0 w 175"/>
                <a:gd name="T57" fmla="*/ 0 h 605"/>
                <a:gd name="T58" fmla="*/ 0 w 175"/>
                <a:gd name="T59" fmla="*/ 0 h 605"/>
                <a:gd name="T60" fmla="*/ 0 w 175"/>
                <a:gd name="T61" fmla="*/ 0 h 605"/>
                <a:gd name="T62" fmla="*/ 0 w 175"/>
                <a:gd name="T63" fmla="*/ 0 h 605"/>
                <a:gd name="T64" fmla="*/ 0 w 175"/>
                <a:gd name="T65" fmla="*/ 0 h 605"/>
                <a:gd name="T66" fmla="*/ 0 w 175"/>
                <a:gd name="T67" fmla="*/ 0 h 605"/>
                <a:gd name="T68" fmla="*/ 0 w 175"/>
                <a:gd name="T69" fmla="*/ 0 h 6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5"/>
                <a:gd name="T106" fmla="*/ 0 h 605"/>
                <a:gd name="T107" fmla="*/ 175 w 175"/>
                <a:gd name="T108" fmla="*/ 605 h 6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5" h="605">
                  <a:moveTo>
                    <a:pt x="120" y="0"/>
                  </a:moveTo>
                  <a:lnTo>
                    <a:pt x="119" y="34"/>
                  </a:lnTo>
                  <a:lnTo>
                    <a:pt x="115" y="70"/>
                  </a:lnTo>
                  <a:lnTo>
                    <a:pt x="110" y="106"/>
                  </a:lnTo>
                  <a:lnTo>
                    <a:pt x="103" y="144"/>
                  </a:lnTo>
                  <a:lnTo>
                    <a:pt x="93" y="180"/>
                  </a:lnTo>
                  <a:lnTo>
                    <a:pt x="84" y="219"/>
                  </a:lnTo>
                  <a:lnTo>
                    <a:pt x="73" y="258"/>
                  </a:lnTo>
                  <a:lnTo>
                    <a:pt x="62" y="296"/>
                  </a:lnTo>
                  <a:lnTo>
                    <a:pt x="50" y="335"/>
                  </a:lnTo>
                  <a:lnTo>
                    <a:pt x="39" y="375"/>
                  </a:lnTo>
                  <a:lnTo>
                    <a:pt x="29" y="414"/>
                  </a:lnTo>
                  <a:lnTo>
                    <a:pt x="20" y="453"/>
                  </a:lnTo>
                  <a:lnTo>
                    <a:pt x="11" y="491"/>
                  </a:lnTo>
                  <a:lnTo>
                    <a:pt x="5" y="529"/>
                  </a:lnTo>
                  <a:lnTo>
                    <a:pt x="1" y="567"/>
                  </a:lnTo>
                  <a:lnTo>
                    <a:pt x="0" y="605"/>
                  </a:lnTo>
                  <a:lnTo>
                    <a:pt x="54" y="605"/>
                  </a:lnTo>
                  <a:lnTo>
                    <a:pt x="55" y="571"/>
                  </a:lnTo>
                  <a:lnTo>
                    <a:pt x="60" y="535"/>
                  </a:lnTo>
                  <a:lnTo>
                    <a:pt x="65" y="500"/>
                  </a:lnTo>
                  <a:lnTo>
                    <a:pt x="72" y="463"/>
                  </a:lnTo>
                  <a:lnTo>
                    <a:pt x="81" y="426"/>
                  </a:lnTo>
                  <a:lnTo>
                    <a:pt x="91" y="387"/>
                  </a:lnTo>
                  <a:lnTo>
                    <a:pt x="102" y="349"/>
                  </a:lnTo>
                  <a:lnTo>
                    <a:pt x="114" y="310"/>
                  </a:lnTo>
                  <a:lnTo>
                    <a:pt x="125" y="270"/>
                  </a:lnTo>
                  <a:lnTo>
                    <a:pt x="136" y="231"/>
                  </a:lnTo>
                  <a:lnTo>
                    <a:pt x="145" y="193"/>
                  </a:lnTo>
                  <a:lnTo>
                    <a:pt x="155" y="154"/>
                  </a:lnTo>
                  <a:lnTo>
                    <a:pt x="164" y="114"/>
                  </a:lnTo>
                  <a:lnTo>
                    <a:pt x="169" y="76"/>
                  </a:lnTo>
                  <a:lnTo>
                    <a:pt x="174" y="38"/>
                  </a:lnTo>
                  <a:lnTo>
                    <a:pt x="175" y="0"/>
                  </a:lnTo>
                  <a:lnTo>
                    <a:pt x="120" y="0"/>
                  </a:lnTo>
                  <a:close/>
                </a:path>
              </a:pathLst>
            </a:custGeom>
            <a:solidFill>
              <a:srgbClr val="00FF00"/>
            </a:solidFill>
            <a:ln w="9525">
              <a:solidFill>
                <a:schemeClr val="tx1"/>
              </a:solidFill>
              <a:round/>
              <a:headEnd/>
              <a:tailEnd/>
            </a:ln>
          </p:spPr>
          <p:txBody>
            <a:bodyPr/>
            <a:lstStyle/>
            <a:p>
              <a:endParaRPr lang="en-CA"/>
            </a:p>
          </p:txBody>
        </p:sp>
        <p:sp>
          <p:nvSpPr>
            <p:cNvPr id="66635" name="Freeform 75"/>
            <p:cNvSpPr>
              <a:spLocks noChangeAspect="1"/>
            </p:cNvSpPr>
            <p:nvPr/>
          </p:nvSpPr>
          <p:spPr bwMode="auto">
            <a:xfrm>
              <a:off x="4653" y="3050"/>
              <a:ext cx="43" cy="28"/>
            </a:xfrm>
            <a:custGeom>
              <a:avLst/>
              <a:gdLst>
                <a:gd name="T0" fmla="*/ 0 w 214"/>
                <a:gd name="T1" fmla="*/ 0 h 252"/>
                <a:gd name="T2" fmla="*/ 0 w 214"/>
                <a:gd name="T3" fmla="*/ 0 h 252"/>
                <a:gd name="T4" fmla="*/ 0 w 214"/>
                <a:gd name="T5" fmla="*/ 0 h 252"/>
                <a:gd name="T6" fmla="*/ 0 w 214"/>
                <a:gd name="T7" fmla="*/ 0 h 252"/>
                <a:gd name="T8" fmla="*/ 0 w 214"/>
                <a:gd name="T9" fmla="*/ 0 h 252"/>
                <a:gd name="T10" fmla="*/ 0 w 214"/>
                <a:gd name="T11" fmla="*/ 0 h 252"/>
                <a:gd name="T12" fmla="*/ 0 w 214"/>
                <a:gd name="T13" fmla="*/ 0 h 252"/>
                <a:gd name="T14" fmla="*/ 0 w 214"/>
                <a:gd name="T15" fmla="*/ 0 h 252"/>
                <a:gd name="T16" fmla="*/ 0 w 214"/>
                <a:gd name="T17" fmla="*/ 0 h 252"/>
                <a:gd name="T18" fmla="*/ 0 w 214"/>
                <a:gd name="T19" fmla="*/ 0 h 252"/>
                <a:gd name="T20" fmla="*/ 0 w 214"/>
                <a:gd name="T21" fmla="*/ 0 h 252"/>
                <a:gd name="T22" fmla="*/ 0 w 214"/>
                <a:gd name="T23" fmla="*/ 0 h 252"/>
                <a:gd name="T24" fmla="*/ 0 w 214"/>
                <a:gd name="T25" fmla="*/ 0 h 252"/>
                <a:gd name="T26" fmla="*/ 0 w 214"/>
                <a:gd name="T27" fmla="*/ 0 h 252"/>
                <a:gd name="T28" fmla="*/ 0 w 214"/>
                <a:gd name="T29" fmla="*/ 0 h 252"/>
                <a:gd name="T30" fmla="*/ 0 w 214"/>
                <a:gd name="T31" fmla="*/ 0 h 252"/>
                <a:gd name="T32" fmla="*/ 0 w 214"/>
                <a:gd name="T33" fmla="*/ 0 h 252"/>
                <a:gd name="T34" fmla="*/ 0 w 214"/>
                <a:gd name="T35" fmla="*/ 0 h 252"/>
                <a:gd name="T36" fmla="*/ 0 w 214"/>
                <a:gd name="T37" fmla="*/ 0 h 252"/>
                <a:gd name="T38" fmla="*/ 0 w 214"/>
                <a:gd name="T39" fmla="*/ 0 h 252"/>
                <a:gd name="T40" fmla="*/ 0 w 214"/>
                <a:gd name="T41" fmla="*/ 0 h 252"/>
                <a:gd name="T42" fmla="*/ 0 w 214"/>
                <a:gd name="T43" fmla="*/ 0 h 252"/>
                <a:gd name="T44" fmla="*/ 0 w 214"/>
                <a:gd name="T45" fmla="*/ 0 h 252"/>
                <a:gd name="T46" fmla="*/ 0 w 214"/>
                <a:gd name="T47" fmla="*/ 0 h 252"/>
                <a:gd name="T48" fmla="*/ 0 w 214"/>
                <a:gd name="T49" fmla="*/ 0 h 252"/>
                <a:gd name="T50" fmla="*/ 0 w 214"/>
                <a:gd name="T51" fmla="*/ 0 h 252"/>
                <a:gd name="T52" fmla="*/ 0 w 214"/>
                <a:gd name="T53" fmla="*/ 0 h 252"/>
                <a:gd name="T54" fmla="*/ 0 w 214"/>
                <a:gd name="T55" fmla="*/ 0 h 252"/>
                <a:gd name="T56" fmla="*/ 0 w 214"/>
                <a:gd name="T57" fmla="*/ 0 h 252"/>
                <a:gd name="T58" fmla="*/ 0 w 214"/>
                <a:gd name="T59" fmla="*/ 0 h 252"/>
                <a:gd name="T60" fmla="*/ 0 w 214"/>
                <a:gd name="T61" fmla="*/ 0 h 252"/>
                <a:gd name="T62" fmla="*/ 0 w 214"/>
                <a:gd name="T63" fmla="*/ 0 h 252"/>
                <a:gd name="T64" fmla="*/ 0 w 214"/>
                <a:gd name="T65" fmla="*/ 0 h 252"/>
                <a:gd name="T66" fmla="*/ 0 w 214"/>
                <a:gd name="T67" fmla="*/ 0 h 252"/>
                <a:gd name="T68" fmla="*/ 0 w 214"/>
                <a:gd name="T69" fmla="*/ 0 h 252"/>
                <a:gd name="T70" fmla="*/ 0 w 214"/>
                <a:gd name="T71" fmla="*/ 0 h 252"/>
                <a:gd name="T72" fmla="*/ 0 w 214"/>
                <a:gd name="T73" fmla="*/ 0 h 252"/>
                <a:gd name="T74" fmla="*/ 0 w 214"/>
                <a:gd name="T75" fmla="*/ 0 h 252"/>
                <a:gd name="T76" fmla="*/ 0 w 214"/>
                <a:gd name="T77" fmla="*/ 0 h 252"/>
                <a:gd name="T78" fmla="*/ 0 w 214"/>
                <a:gd name="T79" fmla="*/ 0 h 2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4"/>
                <a:gd name="T121" fmla="*/ 0 h 252"/>
                <a:gd name="T122" fmla="*/ 214 w 214"/>
                <a:gd name="T123" fmla="*/ 252 h 2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4" h="252">
                  <a:moveTo>
                    <a:pt x="159" y="25"/>
                  </a:moveTo>
                  <a:lnTo>
                    <a:pt x="187" y="0"/>
                  </a:lnTo>
                  <a:lnTo>
                    <a:pt x="166" y="4"/>
                  </a:lnTo>
                  <a:lnTo>
                    <a:pt x="152" y="13"/>
                  </a:lnTo>
                  <a:lnTo>
                    <a:pt x="138" y="24"/>
                  </a:lnTo>
                  <a:lnTo>
                    <a:pt x="125" y="38"/>
                  </a:lnTo>
                  <a:lnTo>
                    <a:pt x="111" y="55"/>
                  </a:lnTo>
                  <a:lnTo>
                    <a:pt x="98" y="71"/>
                  </a:lnTo>
                  <a:lnTo>
                    <a:pt x="82" y="91"/>
                  </a:lnTo>
                  <a:lnTo>
                    <a:pt x="69" y="111"/>
                  </a:lnTo>
                  <a:lnTo>
                    <a:pt x="56" y="131"/>
                  </a:lnTo>
                  <a:lnTo>
                    <a:pt x="43" y="151"/>
                  </a:lnTo>
                  <a:lnTo>
                    <a:pt x="33" y="171"/>
                  </a:lnTo>
                  <a:lnTo>
                    <a:pt x="23" y="190"/>
                  </a:lnTo>
                  <a:lnTo>
                    <a:pt x="13" y="207"/>
                  </a:lnTo>
                  <a:lnTo>
                    <a:pt x="8" y="224"/>
                  </a:lnTo>
                  <a:lnTo>
                    <a:pt x="2" y="237"/>
                  </a:lnTo>
                  <a:lnTo>
                    <a:pt x="0" y="252"/>
                  </a:lnTo>
                  <a:lnTo>
                    <a:pt x="54" y="252"/>
                  </a:lnTo>
                  <a:lnTo>
                    <a:pt x="54" y="249"/>
                  </a:lnTo>
                  <a:lnTo>
                    <a:pt x="57" y="240"/>
                  </a:lnTo>
                  <a:lnTo>
                    <a:pt x="63" y="228"/>
                  </a:lnTo>
                  <a:lnTo>
                    <a:pt x="71" y="212"/>
                  </a:lnTo>
                  <a:lnTo>
                    <a:pt x="80" y="194"/>
                  </a:lnTo>
                  <a:lnTo>
                    <a:pt x="91" y="176"/>
                  </a:lnTo>
                  <a:lnTo>
                    <a:pt x="102" y="157"/>
                  </a:lnTo>
                  <a:lnTo>
                    <a:pt x="115" y="138"/>
                  </a:lnTo>
                  <a:lnTo>
                    <a:pt x="128" y="119"/>
                  </a:lnTo>
                  <a:lnTo>
                    <a:pt x="141" y="102"/>
                  </a:lnTo>
                  <a:lnTo>
                    <a:pt x="154" y="85"/>
                  </a:lnTo>
                  <a:lnTo>
                    <a:pt x="166" y="71"/>
                  </a:lnTo>
                  <a:lnTo>
                    <a:pt x="177" y="61"/>
                  </a:lnTo>
                  <a:lnTo>
                    <a:pt x="184" y="54"/>
                  </a:lnTo>
                  <a:lnTo>
                    <a:pt x="190" y="51"/>
                  </a:lnTo>
                  <a:lnTo>
                    <a:pt x="187" y="51"/>
                  </a:lnTo>
                  <a:lnTo>
                    <a:pt x="214" y="25"/>
                  </a:lnTo>
                  <a:lnTo>
                    <a:pt x="187" y="51"/>
                  </a:lnTo>
                  <a:lnTo>
                    <a:pt x="214" y="51"/>
                  </a:lnTo>
                  <a:lnTo>
                    <a:pt x="214" y="25"/>
                  </a:lnTo>
                  <a:lnTo>
                    <a:pt x="159" y="25"/>
                  </a:lnTo>
                  <a:close/>
                </a:path>
              </a:pathLst>
            </a:custGeom>
            <a:solidFill>
              <a:srgbClr val="00FF00"/>
            </a:solidFill>
            <a:ln w="9525">
              <a:solidFill>
                <a:schemeClr val="tx1"/>
              </a:solidFill>
              <a:round/>
              <a:headEnd/>
              <a:tailEnd/>
            </a:ln>
          </p:spPr>
          <p:txBody>
            <a:bodyPr/>
            <a:lstStyle/>
            <a:p>
              <a:endParaRPr lang="en-CA"/>
            </a:p>
          </p:txBody>
        </p:sp>
        <p:sp>
          <p:nvSpPr>
            <p:cNvPr id="66636" name="Freeform 76"/>
            <p:cNvSpPr>
              <a:spLocks noChangeAspect="1"/>
            </p:cNvSpPr>
            <p:nvPr/>
          </p:nvSpPr>
          <p:spPr bwMode="auto">
            <a:xfrm>
              <a:off x="4685" y="3037"/>
              <a:ext cx="11" cy="15"/>
            </a:xfrm>
            <a:custGeom>
              <a:avLst/>
              <a:gdLst>
                <a:gd name="T0" fmla="*/ 0 w 55"/>
                <a:gd name="T1" fmla="*/ 0 h 139"/>
                <a:gd name="T2" fmla="*/ 0 w 55"/>
                <a:gd name="T3" fmla="*/ 0 h 139"/>
                <a:gd name="T4" fmla="*/ 0 w 55"/>
                <a:gd name="T5" fmla="*/ 0 h 139"/>
                <a:gd name="T6" fmla="*/ 0 w 55"/>
                <a:gd name="T7" fmla="*/ 0 h 139"/>
                <a:gd name="T8" fmla="*/ 0 w 55"/>
                <a:gd name="T9" fmla="*/ 0 h 139"/>
                <a:gd name="T10" fmla="*/ 0 w 55"/>
                <a:gd name="T11" fmla="*/ 0 h 139"/>
                <a:gd name="T12" fmla="*/ 0 w 55"/>
                <a:gd name="T13" fmla="*/ 0 h 139"/>
                <a:gd name="T14" fmla="*/ 0 w 55"/>
                <a:gd name="T15" fmla="*/ 0 h 139"/>
                <a:gd name="T16" fmla="*/ 0 w 55"/>
                <a:gd name="T17" fmla="*/ 0 h 139"/>
                <a:gd name="T18" fmla="*/ 0 w 55"/>
                <a:gd name="T19" fmla="*/ 0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39"/>
                <a:gd name="T32" fmla="*/ 55 w 55"/>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39">
                  <a:moveTo>
                    <a:pt x="28" y="0"/>
                  </a:moveTo>
                  <a:lnTo>
                    <a:pt x="0" y="26"/>
                  </a:lnTo>
                  <a:lnTo>
                    <a:pt x="0" y="139"/>
                  </a:lnTo>
                  <a:lnTo>
                    <a:pt x="55" y="139"/>
                  </a:lnTo>
                  <a:lnTo>
                    <a:pt x="55" y="26"/>
                  </a:lnTo>
                  <a:lnTo>
                    <a:pt x="28" y="51"/>
                  </a:lnTo>
                  <a:lnTo>
                    <a:pt x="28" y="0"/>
                  </a:lnTo>
                  <a:lnTo>
                    <a:pt x="0" y="0"/>
                  </a:lnTo>
                  <a:lnTo>
                    <a:pt x="0" y="26"/>
                  </a:lnTo>
                  <a:lnTo>
                    <a:pt x="28" y="0"/>
                  </a:lnTo>
                  <a:close/>
                </a:path>
              </a:pathLst>
            </a:custGeom>
            <a:solidFill>
              <a:srgbClr val="00FF00"/>
            </a:solidFill>
            <a:ln w="9525">
              <a:solidFill>
                <a:schemeClr val="tx1"/>
              </a:solidFill>
              <a:round/>
              <a:headEnd/>
              <a:tailEnd/>
            </a:ln>
          </p:spPr>
          <p:txBody>
            <a:bodyPr/>
            <a:lstStyle/>
            <a:p>
              <a:endParaRPr lang="en-CA"/>
            </a:p>
          </p:txBody>
        </p:sp>
        <p:sp>
          <p:nvSpPr>
            <p:cNvPr id="66637" name="Freeform 77"/>
            <p:cNvSpPr>
              <a:spLocks noChangeAspect="1"/>
            </p:cNvSpPr>
            <p:nvPr/>
          </p:nvSpPr>
          <p:spPr bwMode="auto">
            <a:xfrm>
              <a:off x="4690" y="3037"/>
              <a:ext cx="14" cy="6"/>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51"/>
                <a:gd name="T32" fmla="*/ 67 w 67"/>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51">
                  <a:moveTo>
                    <a:pt x="13" y="26"/>
                  </a:moveTo>
                  <a:lnTo>
                    <a:pt x="40" y="0"/>
                  </a:lnTo>
                  <a:lnTo>
                    <a:pt x="0" y="0"/>
                  </a:lnTo>
                  <a:lnTo>
                    <a:pt x="0" y="51"/>
                  </a:lnTo>
                  <a:lnTo>
                    <a:pt x="40" y="51"/>
                  </a:lnTo>
                  <a:lnTo>
                    <a:pt x="67" y="26"/>
                  </a:lnTo>
                  <a:lnTo>
                    <a:pt x="40" y="51"/>
                  </a:lnTo>
                  <a:lnTo>
                    <a:pt x="67" y="51"/>
                  </a:lnTo>
                  <a:lnTo>
                    <a:pt x="67" y="26"/>
                  </a:lnTo>
                  <a:lnTo>
                    <a:pt x="13" y="26"/>
                  </a:lnTo>
                  <a:close/>
                </a:path>
              </a:pathLst>
            </a:custGeom>
            <a:solidFill>
              <a:srgbClr val="00FF00"/>
            </a:solidFill>
            <a:ln w="9525">
              <a:solidFill>
                <a:schemeClr val="tx1"/>
              </a:solidFill>
              <a:round/>
              <a:headEnd/>
              <a:tailEnd/>
            </a:ln>
          </p:spPr>
          <p:txBody>
            <a:bodyPr/>
            <a:lstStyle/>
            <a:p>
              <a:endParaRPr lang="en-CA"/>
            </a:p>
          </p:txBody>
        </p:sp>
        <p:sp>
          <p:nvSpPr>
            <p:cNvPr id="66638" name="Freeform 78"/>
            <p:cNvSpPr>
              <a:spLocks noChangeAspect="1"/>
            </p:cNvSpPr>
            <p:nvPr/>
          </p:nvSpPr>
          <p:spPr bwMode="auto">
            <a:xfrm>
              <a:off x="4693" y="3011"/>
              <a:ext cx="11" cy="29"/>
            </a:xfrm>
            <a:custGeom>
              <a:avLst/>
              <a:gdLst>
                <a:gd name="T0" fmla="*/ 0 w 54"/>
                <a:gd name="T1" fmla="*/ 0 h 264"/>
                <a:gd name="T2" fmla="*/ 0 w 54"/>
                <a:gd name="T3" fmla="*/ 0 h 264"/>
                <a:gd name="T4" fmla="*/ 0 w 54"/>
                <a:gd name="T5" fmla="*/ 0 h 264"/>
                <a:gd name="T6" fmla="*/ 0 w 54"/>
                <a:gd name="T7" fmla="*/ 0 h 264"/>
                <a:gd name="T8" fmla="*/ 0 w 54"/>
                <a:gd name="T9" fmla="*/ 0 h 264"/>
                <a:gd name="T10" fmla="*/ 0 w 54"/>
                <a:gd name="T11" fmla="*/ 0 h 264"/>
                <a:gd name="T12" fmla="*/ 0 60000 65536"/>
                <a:gd name="T13" fmla="*/ 0 60000 65536"/>
                <a:gd name="T14" fmla="*/ 0 60000 65536"/>
                <a:gd name="T15" fmla="*/ 0 60000 65536"/>
                <a:gd name="T16" fmla="*/ 0 60000 65536"/>
                <a:gd name="T17" fmla="*/ 0 60000 65536"/>
                <a:gd name="T18" fmla="*/ 0 w 54"/>
                <a:gd name="T19" fmla="*/ 0 h 264"/>
                <a:gd name="T20" fmla="*/ 54 w 54"/>
                <a:gd name="T21" fmla="*/ 264 h 264"/>
              </a:gdLst>
              <a:ahLst/>
              <a:cxnLst>
                <a:cxn ang="T12">
                  <a:pos x="T0" y="T1"/>
                </a:cxn>
                <a:cxn ang="T13">
                  <a:pos x="T2" y="T3"/>
                </a:cxn>
                <a:cxn ang="T14">
                  <a:pos x="T4" y="T5"/>
                </a:cxn>
                <a:cxn ang="T15">
                  <a:pos x="T6" y="T7"/>
                </a:cxn>
                <a:cxn ang="T16">
                  <a:pos x="T8" y="T9"/>
                </a:cxn>
                <a:cxn ang="T17">
                  <a:pos x="T10" y="T11"/>
                </a:cxn>
              </a:cxnLst>
              <a:rect l="T18" t="T19" r="T20" b="T21"/>
              <a:pathLst>
                <a:path w="54" h="264">
                  <a:moveTo>
                    <a:pt x="27" y="0"/>
                  </a:moveTo>
                  <a:lnTo>
                    <a:pt x="0" y="0"/>
                  </a:lnTo>
                  <a:lnTo>
                    <a:pt x="0" y="264"/>
                  </a:lnTo>
                  <a:lnTo>
                    <a:pt x="54" y="264"/>
                  </a:lnTo>
                  <a:lnTo>
                    <a:pt x="54" y="0"/>
                  </a:lnTo>
                  <a:lnTo>
                    <a:pt x="27" y="0"/>
                  </a:lnTo>
                  <a:close/>
                </a:path>
              </a:pathLst>
            </a:custGeom>
            <a:solidFill>
              <a:srgbClr val="00FF00"/>
            </a:solidFill>
            <a:ln w="9525">
              <a:solidFill>
                <a:schemeClr val="tx1"/>
              </a:solidFill>
              <a:round/>
              <a:headEnd/>
              <a:tailEnd/>
            </a:ln>
          </p:spPr>
          <p:txBody>
            <a:bodyPr/>
            <a:lstStyle/>
            <a:p>
              <a:endParaRPr lang="en-CA"/>
            </a:p>
          </p:txBody>
        </p:sp>
      </p:grpSp>
      <p:sp>
        <p:nvSpPr>
          <p:cNvPr id="66640" name="Rectangle 80"/>
          <p:cNvSpPr>
            <a:spLocks noChangeAspect="1" noChangeArrowheads="1"/>
          </p:cNvSpPr>
          <p:nvPr/>
        </p:nvSpPr>
        <p:spPr bwMode="auto">
          <a:xfrm>
            <a:off x="5029200" y="4953000"/>
            <a:ext cx="2662238" cy="819150"/>
          </a:xfrm>
          <a:prstGeom prst="rect">
            <a:avLst/>
          </a:prstGeom>
          <a:noFill/>
          <a:ln w="12700">
            <a:noFill/>
            <a:miter lim="800000"/>
            <a:headEnd/>
            <a:tailEnd/>
          </a:ln>
        </p:spPr>
        <p:txBody>
          <a:bodyPr lIns="90488" tIns="44450" rIns="90488" bIns="44450">
            <a:spAutoFit/>
          </a:bodyPr>
          <a:lstStyle/>
          <a:p>
            <a:pPr eaLnBrk="0" hangingPunct="0"/>
            <a:r>
              <a:rPr lang="en-US" sz="2400" b="1"/>
              <a:t>Benthic Primary Production</a:t>
            </a:r>
          </a:p>
        </p:txBody>
      </p:sp>
      <p:sp>
        <p:nvSpPr>
          <p:cNvPr id="66642" name="Oval 83"/>
          <p:cNvSpPr>
            <a:spLocks noChangeAspect="1" noChangeArrowheads="1"/>
          </p:cNvSpPr>
          <p:nvPr/>
        </p:nvSpPr>
        <p:spPr bwMode="auto">
          <a:xfrm>
            <a:off x="762000" y="3570288"/>
            <a:ext cx="3657600" cy="2020887"/>
          </a:xfrm>
          <a:prstGeom prst="ellipse">
            <a:avLst/>
          </a:prstGeom>
          <a:solidFill>
            <a:srgbClr val="6666FF"/>
          </a:solidFill>
          <a:ln w="38100">
            <a:solidFill>
              <a:schemeClr val="tx1"/>
            </a:solidFill>
            <a:round/>
            <a:headEnd/>
            <a:tailEnd/>
          </a:ln>
        </p:spPr>
        <p:txBody>
          <a:bodyPr wrap="none" anchor="ctr"/>
          <a:lstStyle/>
          <a:p>
            <a:pPr algn="ctr" eaLnBrk="0" hangingPunct="0"/>
            <a:endParaRPr lang="en-US" sz="2400" b="1">
              <a:solidFill>
                <a:schemeClr val="bg1"/>
              </a:solidFill>
            </a:endParaRPr>
          </a:p>
        </p:txBody>
      </p:sp>
      <p:sp>
        <p:nvSpPr>
          <p:cNvPr id="66643" name="Rectangle 84"/>
          <p:cNvSpPr>
            <a:spLocks noChangeAspect="1" noChangeArrowheads="1"/>
          </p:cNvSpPr>
          <p:nvPr/>
        </p:nvSpPr>
        <p:spPr bwMode="auto">
          <a:xfrm>
            <a:off x="1538288" y="3660775"/>
            <a:ext cx="1738312" cy="454025"/>
          </a:xfrm>
          <a:prstGeom prst="rect">
            <a:avLst/>
          </a:prstGeom>
          <a:noFill/>
          <a:ln w="12700">
            <a:noFill/>
            <a:miter lim="800000"/>
            <a:headEnd/>
            <a:tailEnd/>
          </a:ln>
        </p:spPr>
        <p:txBody>
          <a:bodyPr wrap="none" lIns="90488" tIns="44450" rIns="90488" bIns="44450">
            <a:spAutoFit/>
          </a:bodyPr>
          <a:lstStyle/>
          <a:p>
            <a:pPr eaLnBrk="0" hangingPunct="0"/>
            <a:r>
              <a:rPr lang="en-US" sz="2400" b="1">
                <a:solidFill>
                  <a:schemeClr val="bg1"/>
                </a:solidFill>
              </a:rPr>
              <a:t>Local level</a:t>
            </a:r>
          </a:p>
        </p:txBody>
      </p:sp>
      <p:sp>
        <p:nvSpPr>
          <p:cNvPr id="66644" name="Rectangle 86"/>
          <p:cNvSpPr>
            <a:spLocks noChangeAspect="1" noChangeArrowheads="1"/>
          </p:cNvSpPr>
          <p:nvPr/>
        </p:nvSpPr>
        <p:spPr bwMode="auto">
          <a:xfrm>
            <a:off x="1039813" y="4086225"/>
            <a:ext cx="2312987" cy="333375"/>
          </a:xfrm>
          <a:prstGeom prst="rect">
            <a:avLst/>
          </a:prstGeom>
          <a:noFill/>
          <a:ln w="12700">
            <a:noFill/>
            <a:miter lim="800000"/>
            <a:headEnd/>
            <a:tailEnd/>
          </a:ln>
        </p:spPr>
        <p:txBody>
          <a:bodyPr lIns="90488" tIns="44450" rIns="90488" bIns="44450">
            <a:spAutoFit/>
          </a:bodyPr>
          <a:lstStyle/>
          <a:p>
            <a:pPr eaLnBrk="0" hangingPunct="0"/>
            <a:r>
              <a:rPr lang="en-US" sz="1600" b="1">
                <a:solidFill>
                  <a:schemeClr val="bg1"/>
                </a:solidFill>
              </a:rPr>
              <a:t>Resource importation</a:t>
            </a:r>
          </a:p>
        </p:txBody>
      </p:sp>
      <p:sp>
        <p:nvSpPr>
          <p:cNvPr id="66645" name="Rectangle 87"/>
          <p:cNvSpPr>
            <a:spLocks noChangeAspect="1" noChangeArrowheads="1"/>
          </p:cNvSpPr>
          <p:nvPr/>
        </p:nvSpPr>
        <p:spPr bwMode="auto">
          <a:xfrm>
            <a:off x="1009650" y="4432300"/>
            <a:ext cx="2805113" cy="333375"/>
          </a:xfrm>
          <a:prstGeom prst="rect">
            <a:avLst/>
          </a:prstGeom>
          <a:noFill/>
          <a:ln w="12700">
            <a:noFill/>
            <a:miter lim="800000"/>
            <a:headEnd/>
            <a:tailEnd/>
          </a:ln>
        </p:spPr>
        <p:txBody>
          <a:bodyPr lIns="90488" tIns="44450" rIns="90488" bIns="44450">
            <a:spAutoFit/>
          </a:bodyPr>
          <a:lstStyle/>
          <a:p>
            <a:pPr eaLnBrk="0" hangingPunct="0"/>
            <a:r>
              <a:rPr lang="en-US" sz="1600" b="1" dirty="0">
                <a:solidFill>
                  <a:schemeClr val="bg1"/>
                </a:solidFill>
              </a:rPr>
              <a:t>Structural complexity</a:t>
            </a:r>
          </a:p>
        </p:txBody>
      </p:sp>
      <p:sp>
        <p:nvSpPr>
          <p:cNvPr id="66659" name="Freeform 205"/>
          <p:cNvSpPr>
            <a:spLocks noChangeAspect="1"/>
          </p:cNvSpPr>
          <p:nvPr/>
        </p:nvSpPr>
        <p:spPr bwMode="auto">
          <a:xfrm rot="1753457">
            <a:off x="6081713" y="4249738"/>
            <a:ext cx="19050" cy="14287"/>
          </a:xfrm>
          <a:custGeom>
            <a:avLst/>
            <a:gdLst>
              <a:gd name="T0" fmla="*/ 2147483647 w 30"/>
              <a:gd name="T1" fmla="*/ 2147483647 h 18"/>
              <a:gd name="T2" fmla="*/ 2147483647 w 30"/>
              <a:gd name="T3" fmla="*/ 2147483647 h 18"/>
              <a:gd name="T4" fmla="*/ 2147483647 w 30"/>
              <a:gd name="T5" fmla="*/ 0 h 18"/>
              <a:gd name="T6" fmla="*/ 2147483647 w 30"/>
              <a:gd name="T7" fmla="*/ 0 h 18"/>
              <a:gd name="T8" fmla="*/ 0 w 30"/>
              <a:gd name="T9" fmla="*/ 2147483647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8"/>
                </a:moveTo>
                <a:lnTo>
                  <a:pt x="24" y="6"/>
                </a:lnTo>
                <a:lnTo>
                  <a:pt x="12" y="0"/>
                </a:lnTo>
                <a:lnTo>
                  <a:pt x="6" y="0"/>
                </a:lnTo>
                <a:lnTo>
                  <a:pt x="0" y="12"/>
                </a:lnTo>
                <a:lnTo>
                  <a:pt x="30" y="18"/>
                </a:lnTo>
                <a:close/>
              </a:path>
            </a:pathLst>
          </a:custGeom>
          <a:solidFill>
            <a:srgbClr val="DDDDDD"/>
          </a:solidFill>
          <a:ln w="3175">
            <a:noFill/>
            <a:round/>
            <a:headEnd/>
            <a:tailEnd/>
          </a:ln>
        </p:spPr>
        <p:txBody>
          <a:bodyPr/>
          <a:lstStyle/>
          <a:p>
            <a:endParaRPr lang="en-CA"/>
          </a:p>
        </p:txBody>
      </p:sp>
      <p:sp>
        <p:nvSpPr>
          <p:cNvPr id="66662" name="Freeform 208"/>
          <p:cNvSpPr>
            <a:spLocks noChangeAspect="1"/>
          </p:cNvSpPr>
          <p:nvPr/>
        </p:nvSpPr>
        <p:spPr bwMode="auto">
          <a:xfrm rot="1753457">
            <a:off x="6081713" y="4249738"/>
            <a:ext cx="19050" cy="14287"/>
          </a:xfrm>
          <a:custGeom>
            <a:avLst/>
            <a:gdLst>
              <a:gd name="T0" fmla="*/ 2147483647 w 30"/>
              <a:gd name="T1" fmla="*/ 2147483647 h 18"/>
              <a:gd name="T2" fmla="*/ 2147483647 w 30"/>
              <a:gd name="T3" fmla="*/ 2147483647 h 18"/>
              <a:gd name="T4" fmla="*/ 2147483647 w 30"/>
              <a:gd name="T5" fmla="*/ 0 h 18"/>
              <a:gd name="T6" fmla="*/ 2147483647 w 30"/>
              <a:gd name="T7" fmla="*/ 0 h 18"/>
              <a:gd name="T8" fmla="*/ 0 w 30"/>
              <a:gd name="T9" fmla="*/ 2147483647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8"/>
                </a:moveTo>
                <a:lnTo>
                  <a:pt x="24" y="6"/>
                </a:lnTo>
                <a:lnTo>
                  <a:pt x="18" y="0"/>
                </a:lnTo>
                <a:lnTo>
                  <a:pt x="6" y="0"/>
                </a:lnTo>
                <a:lnTo>
                  <a:pt x="0" y="12"/>
                </a:lnTo>
                <a:lnTo>
                  <a:pt x="30" y="18"/>
                </a:lnTo>
                <a:close/>
              </a:path>
            </a:pathLst>
          </a:custGeom>
          <a:solidFill>
            <a:srgbClr val="DDDDDD"/>
          </a:solidFill>
          <a:ln w="3175">
            <a:noFill/>
            <a:round/>
            <a:headEnd/>
            <a:tailEnd/>
          </a:ln>
        </p:spPr>
        <p:txBody>
          <a:bodyPr/>
          <a:lstStyle/>
          <a:p>
            <a:endParaRPr lang="en-CA"/>
          </a:p>
        </p:txBody>
      </p:sp>
      <p:sp>
        <p:nvSpPr>
          <p:cNvPr id="66664" name="Freeform 210"/>
          <p:cNvSpPr>
            <a:spLocks noChangeAspect="1"/>
          </p:cNvSpPr>
          <p:nvPr/>
        </p:nvSpPr>
        <p:spPr bwMode="auto">
          <a:xfrm rot="1753457">
            <a:off x="6045200" y="4227513"/>
            <a:ext cx="14288" cy="14287"/>
          </a:xfrm>
          <a:custGeom>
            <a:avLst/>
            <a:gdLst>
              <a:gd name="T0" fmla="*/ 2147483647 w 24"/>
              <a:gd name="T1" fmla="*/ 2147483647 h 18"/>
              <a:gd name="T2" fmla="*/ 2147483647 w 24"/>
              <a:gd name="T3" fmla="*/ 0 h 18"/>
              <a:gd name="T4" fmla="*/ 2147483647 w 24"/>
              <a:gd name="T5" fmla="*/ 0 h 18"/>
              <a:gd name="T6" fmla="*/ 0 w 24"/>
              <a:gd name="T7" fmla="*/ 2147483647 h 18"/>
              <a:gd name="T8" fmla="*/ 0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18" y="0"/>
                </a:lnTo>
                <a:lnTo>
                  <a:pt x="6" y="0"/>
                </a:lnTo>
                <a:lnTo>
                  <a:pt x="0" y="6"/>
                </a:lnTo>
                <a:lnTo>
                  <a:pt x="0" y="18"/>
                </a:lnTo>
                <a:lnTo>
                  <a:pt x="24" y="12"/>
                </a:lnTo>
                <a:close/>
              </a:path>
            </a:pathLst>
          </a:custGeom>
          <a:solidFill>
            <a:srgbClr val="DDDDDD"/>
          </a:solidFill>
          <a:ln w="3175">
            <a:noFill/>
            <a:round/>
            <a:headEnd/>
            <a:tailEnd/>
          </a:ln>
        </p:spPr>
        <p:txBody>
          <a:bodyPr/>
          <a:lstStyle/>
          <a:p>
            <a:endParaRPr lang="en-CA"/>
          </a:p>
        </p:txBody>
      </p:sp>
      <p:sp>
        <p:nvSpPr>
          <p:cNvPr id="66665" name="Freeform 211"/>
          <p:cNvSpPr>
            <a:spLocks noChangeAspect="1"/>
          </p:cNvSpPr>
          <p:nvPr/>
        </p:nvSpPr>
        <p:spPr bwMode="auto">
          <a:xfrm rot="1753457">
            <a:off x="6081713" y="4249738"/>
            <a:ext cx="19050" cy="14287"/>
          </a:xfrm>
          <a:custGeom>
            <a:avLst/>
            <a:gdLst>
              <a:gd name="T0" fmla="*/ 2147483647 w 30"/>
              <a:gd name="T1" fmla="*/ 2147483647 h 18"/>
              <a:gd name="T2" fmla="*/ 2147483647 w 30"/>
              <a:gd name="T3" fmla="*/ 2147483647 h 18"/>
              <a:gd name="T4" fmla="*/ 2147483647 w 30"/>
              <a:gd name="T5" fmla="*/ 0 h 18"/>
              <a:gd name="T6" fmla="*/ 2147483647 w 30"/>
              <a:gd name="T7" fmla="*/ 0 h 18"/>
              <a:gd name="T8" fmla="*/ 0 w 30"/>
              <a:gd name="T9" fmla="*/ 2147483647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30" y="18"/>
                </a:moveTo>
                <a:lnTo>
                  <a:pt x="24" y="6"/>
                </a:lnTo>
                <a:lnTo>
                  <a:pt x="18" y="0"/>
                </a:lnTo>
                <a:lnTo>
                  <a:pt x="6" y="0"/>
                </a:lnTo>
                <a:lnTo>
                  <a:pt x="0" y="12"/>
                </a:lnTo>
                <a:lnTo>
                  <a:pt x="30" y="18"/>
                </a:lnTo>
                <a:close/>
              </a:path>
            </a:pathLst>
          </a:custGeom>
          <a:solidFill>
            <a:srgbClr val="DDDDDD"/>
          </a:solidFill>
          <a:ln w="3175">
            <a:noFill/>
            <a:round/>
            <a:headEnd/>
            <a:tailEnd/>
          </a:ln>
        </p:spPr>
        <p:txBody>
          <a:bodyPr/>
          <a:lstStyle/>
          <a:p>
            <a:endParaRPr lang="en-CA"/>
          </a:p>
        </p:txBody>
      </p:sp>
      <p:sp>
        <p:nvSpPr>
          <p:cNvPr id="66667" name="Freeform 213"/>
          <p:cNvSpPr>
            <a:spLocks noChangeAspect="1"/>
          </p:cNvSpPr>
          <p:nvPr/>
        </p:nvSpPr>
        <p:spPr bwMode="auto">
          <a:xfrm rot="1753457">
            <a:off x="6045200" y="4227513"/>
            <a:ext cx="14288" cy="14287"/>
          </a:xfrm>
          <a:custGeom>
            <a:avLst/>
            <a:gdLst>
              <a:gd name="T0" fmla="*/ 2147483647 w 24"/>
              <a:gd name="T1" fmla="*/ 2147483647 h 18"/>
              <a:gd name="T2" fmla="*/ 2147483647 w 24"/>
              <a:gd name="T3" fmla="*/ 0 h 18"/>
              <a:gd name="T4" fmla="*/ 2147483647 w 24"/>
              <a:gd name="T5" fmla="*/ 0 h 18"/>
              <a:gd name="T6" fmla="*/ 0 w 24"/>
              <a:gd name="T7" fmla="*/ 2147483647 h 18"/>
              <a:gd name="T8" fmla="*/ 0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18" y="0"/>
                </a:lnTo>
                <a:lnTo>
                  <a:pt x="6" y="0"/>
                </a:lnTo>
                <a:lnTo>
                  <a:pt x="0" y="6"/>
                </a:lnTo>
                <a:lnTo>
                  <a:pt x="0" y="18"/>
                </a:lnTo>
                <a:lnTo>
                  <a:pt x="24" y="12"/>
                </a:lnTo>
                <a:close/>
              </a:path>
            </a:pathLst>
          </a:custGeom>
          <a:solidFill>
            <a:srgbClr val="DDDDDD"/>
          </a:solidFill>
          <a:ln w="3175">
            <a:noFill/>
            <a:round/>
            <a:headEnd/>
            <a:tailEnd/>
          </a:ln>
        </p:spPr>
        <p:txBody>
          <a:bodyPr/>
          <a:lstStyle/>
          <a:p>
            <a:endParaRPr lang="en-CA"/>
          </a:p>
        </p:txBody>
      </p:sp>
      <p:sp>
        <p:nvSpPr>
          <p:cNvPr id="66670" name="Freeform 216"/>
          <p:cNvSpPr>
            <a:spLocks noChangeAspect="1"/>
          </p:cNvSpPr>
          <p:nvPr/>
        </p:nvSpPr>
        <p:spPr bwMode="auto">
          <a:xfrm rot="1753457">
            <a:off x="6045200" y="4227513"/>
            <a:ext cx="14288" cy="14287"/>
          </a:xfrm>
          <a:custGeom>
            <a:avLst/>
            <a:gdLst>
              <a:gd name="T0" fmla="*/ 2147483647 w 24"/>
              <a:gd name="T1" fmla="*/ 2147483647 h 18"/>
              <a:gd name="T2" fmla="*/ 2147483647 w 24"/>
              <a:gd name="T3" fmla="*/ 0 h 18"/>
              <a:gd name="T4" fmla="*/ 2147483647 w 24"/>
              <a:gd name="T5" fmla="*/ 0 h 18"/>
              <a:gd name="T6" fmla="*/ 0 w 24"/>
              <a:gd name="T7" fmla="*/ 2147483647 h 18"/>
              <a:gd name="T8" fmla="*/ 0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2"/>
                </a:moveTo>
                <a:lnTo>
                  <a:pt x="18" y="0"/>
                </a:lnTo>
                <a:lnTo>
                  <a:pt x="6" y="0"/>
                </a:lnTo>
                <a:lnTo>
                  <a:pt x="0" y="6"/>
                </a:lnTo>
                <a:lnTo>
                  <a:pt x="0" y="18"/>
                </a:lnTo>
                <a:lnTo>
                  <a:pt x="24" y="12"/>
                </a:lnTo>
                <a:close/>
              </a:path>
            </a:pathLst>
          </a:custGeom>
          <a:solidFill>
            <a:srgbClr val="DDDDDD"/>
          </a:solidFill>
          <a:ln w="3175">
            <a:noFill/>
            <a:round/>
            <a:headEnd/>
            <a:tailEnd/>
          </a:ln>
        </p:spPr>
        <p:txBody>
          <a:bodyPr/>
          <a:lstStyle/>
          <a:p>
            <a:endParaRPr lang="en-CA"/>
          </a:p>
        </p:txBody>
      </p:sp>
      <p:sp>
        <p:nvSpPr>
          <p:cNvPr id="66671" name="Freeform 217"/>
          <p:cNvSpPr>
            <a:spLocks noChangeAspect="1"/>
          </p:cNvSpPr>
          <p:nvPr/>
        </p:nvSpPr>
        <p:spPr bwMode="auto">
          <a:xfrm rot="1753457">
            <a:off x="6084888" y="4249738"/>
            <a:ext cx="15875" cy="14287"/>
          </a:xfrm>
          <a:custGeom>
            <a:avLst/>
            <a:gdLst>
              <a:gd name="T0" fmla="*/ 2147483647 w 24"/>
              <a:gd name="T1" fmla="*/ 2147483647 h 18"/>
              <a:gd name="T2" fmla="*/ 2147483647 w 24"/>
              <a:gd name="T3" fmla="*/ 2147483647 h 18"/>
              <a:gd name="T4" fmla="*/ 2147483647 w 24"/>
              <a:gd name="T5" fmla="*/ 0 h 18"/>
              <a:gd name="T6" fmla="*/ 2147483647 w 24"/>
              <a:gd name="T7" fmla="*/ 0 h 18"/>
              <a:gd name="T8" fmla="*/ 0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 name="T18" fmla="*/ 0 w 24"/>
              <a:gd name="T19" fmla="*/ 0 h 18"/>
              <a:gd name="T20" fmla="*/ 24 w 24"/>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4" h="18">
                <a:moveTo>
                  <a:pt x="24" y="18"/>
                </a:moveTo>
                <a:lnTo>
                  <a:pt x="18" y="6"/>
                </a:lnTo>
                <a:lnTo>
                  <a:pt x="12" y="0"/>
                </a:lnTo>
                <a:lnTo>
                  <a:pt x="6" y="0"/>
                </a:lnTo>
                <a:lnTo>
                  <a:pt x="0" y="12"/>
                </a:lnTo>
                <a:lnTo>
                  <a:pt x="24" y="18"/>
                </a:lnTo>
                <a:close/>
              </a:path>
            </a:pathLst>
          </a:custGeom>
          <a:solidFill>
            <a:srgbClr val="DDDDDD"/>
          </a:solidFill>
          <a:ln w="3175">
            <a:noFill/>
            <a:round/>
            <a:headEnd/>
            <a:tailEnd/>
          </a:ln>
        </p:spPr>
        <p:txBody>
          <a:bodyPr/>
          <a:lstStyle/>
          <a:p>
            <a:endParaRPr lang="en-CA"/>
          </a:p>
        </p:txBody>
      </p:sp>
      <p:sp>
        <p:nvSpPr>
          <p:cNvPr id="66673" name="Freeform 219"/>
          <p:cNvSpPr>
            <a:spLocks noChangeAspect="1"/>
          </p:cNvSpPr>
          <p:nvPr/>
        </p:nvSpPr>
        <p:spPr bwMode="auto">
          <a:xfrm rot="1753457">
            <a:off x="6045200" y="4227513"/>
            <a:ext cx="11113" cy="14287"/>
          </a:xfrm>
          <a:custGeom>
            <a:avLst/>
            <a:gdLst>
              <a:gd name="T0" fmla="*/ 2147483647 w 18"/>
              <a:gd name="T1" fmla="*/ 2147483647 h 18"/>
              <a:gd name="T2" fmla="*/ 2147483647 w 18"/>
              <a:gd name="T3" fmla="*/ 0 h 18"/>
              <a:gd name="T4" fmla="*/ 2147483647 w 18"/>
              <a:gd name="T5" fmla="*/ 0 h 18"/>
              <a:gd name="T6" fmla="*/ 0 w 18"/>
              <a:gd name="T7" fmla="*/ 2147483647 h 18"/>
              <a:gd name="T8" fmla="*/ 0 w 18"/>
              <a:gd name="T9" fmla="*/ 2147483647 h 18"/>
              <a:gd name="T10" fmla="*/ 2147483647 w 18"/>
              <a:gd name="T11" fmla="*/ 2147483647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8" y="12"/>
                </a:moveTo>
                <a:lnTo>
                  <a:pt x="12" y="0"/>
                </a:lnTo>
                <a:lnTo>
                  <a:pt x="6" y="0"/>
                </a:lnTo>
                <a:lnTo>
                  <a:pt x="0" y="6"/>
                </a:lnTo>
                <a:lnTo>
                  <a:pt x="0" y="18"/>
                </a:lnTo>
                <a:lnTo>
                  <a:pt x="18" y="12"/>
                </a:lnTo>
                <a:close/>
              </a:path>
            </a:pathLst>
          </a:custGeom>
          <a:solidFill>
            <a:srgbClr val="DDDDDD"/>
          </a:solidFill>
          <a:ln w="3175">
            <a:noFill/>
            <a:round/>
            <a:headEnd/>
            <a:tailEnd/>
          </a:ln>
        </p:spPr>
        <p:txBody>
          <a:bodyPr/>
          <a:lstStyle/>
          <a:p>
            <a:endParaRPr lang="en-CA"/>
          </a:p>
        </p:txBody>
      </p:sp>
      <p:sp>
        <p:nvSpPr>
          <p:cNvPr id="66674" name="Freeform 220"/>
          <p:cNvSpPr>
            <a:spLocks noChangeAspect="1"/>
          </p:cNvSpPr>
          <p:nvPr/>
        </p:nvSpPr>
        <p:spPr bwMode="auto">
          <a:xfrm rot="1753457">
            <a:off x="6086475" y="4249738"/>
            <a:ext cx="12700" cy="9525"/>
          </a:xfrm>
          <a:custGeom>
            <a:avLst/>
            <a:gdLst>
              <a:gd name="T0" fmla="*/ 2147483647 w 18"/>
              <a:gd name="T1" fmla="*/ 2147483647 h 12"/>
              <a:gd name="T2" fmla="*/ 2147483647 w 18"/>
              <a:gd name="T3" fmla="*/ 2147483647 h 12"/>
              <a:gd name="T4" fmla="*/ 2147483647 w 18"/>
              <a:gd name="T5" fmla="*/ 0 h 12"/>
              <a:gd name="T6" fmla="*/ 2147483647 w 18"/>
              <a:gd name="T7" fmla="*/ 0 h 12"/>
              <a:gd name="T8" fmla="*/ 0 w 18"/>
              <a:gd name="T9" fmla="*/ 2147483647 h 12"/>
              <a:gd name="T10" fmla="*/ 2147483647 w 18"/>
              <a:gd name="T11" fmla="*/ 2147483647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18" y="12"/>
                </a:moveTo>
                <a:lnTo>
                  <a:pt x="18" y="6"/>
                </a:lnTo>
                <a:lnTo>
                  <a:pt x="12" y="0"/>
                </a:lnTo>
                <a:lnTo>
                  <a:pt x="6" y="0"/>
                </a:lnTo>
                <a:lnTo>
                  <a:pt x="0" y="6"/>
                </a:lnTo>
                <a:lnTo>
                  <a:pt x="18" y="12"/>
                </a:lnTo>
                <a:close/>
              </a:path>
            </a:pathLst>
          </a:custGeom>
          <a:solidFill>
            <a:srgbClr val="DDDDDD"/>
          </a:solidFill>
          <a:ln w="3175">
            <a:noFill/>
            <a:round/>
            <a:headEnd/>
            <a:tailEnd/>
          </a:ln>
        </p:spPr>
        <p:txBody>
          <a:bodyPr/>
          <a:lstStyle/>
          <a:p>
            <a:endParaRPr lang="en-CA"/>
          </a:p>
        </p:txBody>
      </p:sp>
      <p:sp>
        <p:nvSpPr>
          <p:cNvPr id="66679" name="Freeform 225"/>
          <p:cNvSpPr>
            <a:spLocks noChangeAspect="1"/>
          </p:cNvSpPr>
          <p:nvPr/>
        </p:nvSpPr>
        <p:spPr bwMode="auto">
          <a:xfrm rot="1753457">
            <a:off x="6043613" y="4232275"/>
            <a:ext cx="11112" cy="9525"/>
          </a:xfrm>
          <a:custGeom>
            <a:avLst/>
            <a:gdLst>
              <a:gd name="T0" fmla="*/ 2147483647 w 18"/>
              <a:gd name="T1" fmla="*/ 0 h 12"/>
              <a:gd name="T2" fmla="*/ 2147483647 w 18"/>
              <a:gd name="T3" fmla="*/ 0 h 12"/>
              <a:gd name="T4" fmla="*/ 2147483647 w 18"/>
              <a:gd name="T5" fmla="*/ 0 h 12"/>
              <a:gd name="T6" fmla="*/ 0 w 18"/>
              <a:gd name="T7" fmla="*/ 0 h 12"/>
              <a:gd name="T8" fmla="*/ 0 w 18"/>
              <a:gd name="T9" fmla="*/ 2147483647 h 12"/>
              <a:gd name="T10" fmla="*/ 2147483647 w 18"/>
              <a:gd name="T11" fmla="*/ 0 h 12"/>
              <a:gd name="T12" fmla="*/ 0 60000 65536"/>
              <a:gd name="T13" fmla="*/ 0 60000 65536"/>
              <a:gd name="T14" fmla="*/ 0 60000 65536"/>
              <a:gd name="T15" fmla="*/ 0 60000 65536"/>
              <a:gd name="T16" fmla="*/ 0 60000 65536"/>
              <a:gd name="T17" fmla="*/ 0 60000 65536"/>
              <a:gd name="T18" fmla="*/ 0 w 18"/>
              <a:gd name="T19" fmla="*/ 0 h 12"/>
              <a:gd name="T20" fmla="*/ 18 w 1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8" h="12">
                <a:moveTo>
                  <a:pt x="18" y="0"/>
                </a:moveTo>
                <a:lnTo>
                  <a:pt x="12" y="0"/>
                </a:lnTo>
                <a:lnTo>
                  <a:pt x="6" y="0"/>
                </a:lnTo>
                <a:lnTo>
                  <a:pt x="0" y="0"/>
                </a:lnTo>
                <a:lnTo>
                  <a:pt x="0" y="12"/>
                </a:lnTo>
                <a:lnTo>
                  <a:pt x="18" y="0"/>
                </a:lnTo>
                <a:close/>
              </a:path>
            </a:pathLst>
          </a:custGeom>
          <a:solidFill>
            <a:srgbClr val="DDDDDD"/>
          </a:solidFill>
          <a:ln w="3175">
            <a:noFill/>
            <a:round/>
            <a:headEnd/>
            <a:tailEnd/>
          </a:ln>
        </p:spPr>
        <p:txBody>
          <a:bodyPr/>
          <a:lstStyle/>
          <a:p>
            <a:endParaRPr lang="en-CA"/>
          </a:p>
        </p:txBody>
      </p:sp>
      <p:sp>
        <p:nvSpPr>
          <p:cNvPr id="66681" name="Freeform 227"/>
          <p:cNvSpPr>
            <a:spLocks noChangeAspect="1"/>
          </p:cNvSpPr>
          <p:nvPr/>
        </p:nvSpPr>
        <p:spPr bwMode="auto">
          <a:xfrm rot="1753457">
            <a:off x="6062663" y="4229100"/>
            <a:ext cx="22225" cy="7938"/>
          </a:xfrm>
          <a:custGeom>
            <a:avLst/>
            <a:gdLst>
              <a:gd name="T0" fmla="*/ 2147483647 w 5"/>
              <a:gd name="T1" fmla="*/ 0 h 2"/>
              <a:gd name="T2" fmla="*/ 2147483647 w 5"/>
              <a:gd name="T3" fmla="*/ 2147483647 h 2"/>
              <a:gd name="T4" fmla="*/ 2147483647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3" y="0"/>
                </a:moveTo>
                <a:cubicBezTo>
                  <a:pt x="1" y="0"/>
                  <a:pt x="0" y="2"/>
                  <a:pt x="3" y="2"/>
                </a:cubicBezTo>
                <a:cubicBezTo>
                  <a:pt x="5" y="2"/>
                  <a:pt x="5" y="0"/>
                  <a:pt x="3" y="0"/>
                </a:cubicBezTo>
              </a:path>
            </a:pathLst>
          </a:custGeom>
          <a:solidFill>
            <a:srgbClr val="DDDDDD"/>
          </a:solidFill>
          <a:ln w="3175">
            <a:noFill/>
            <a:round/>
            <a:headEnd/>
            <a:tailEnd/>
          </a:ln>
        </p:spPr>
        <p:txBody>
          <a:bodyPr/>
          <a:lstStyle/>
          <a:p>
            <a:endParaRPr lang="en-CA"/>
          </a:p>
        </p:txBody>
      </p:sp>
      <p:sp>
        <p:nvSpPr>
          <p:cNvPr id="66682" name="Freeform 228"/>
          <p:cNvSpPr>
            <a:spLocks noChangeAspect="1"/>
          </p:cNvSpPr>
          <p:nvPr/>
        </p:nvSpPr>
        <p:spPr bwMode="auto">
          <a:xfrm rot="1753457">
            <a:off x="6062663" y="4229100"/>
            <a:ext cx="22225" cy="7938"/>
          </a:xfrm>
          <a:custGeom>
            <a:avLst/>
            <a:gdLst>
              <a:gd name="T0" fmla="*/ 2147483647 w 5"/>
              <a:gd name="T1" fmla="*/ 2147483647 h 2"/>
              <a:gd name="T2" fmla="*/ 2147483647 w 5"/>
              <a:gd name="T3" fmla="*/ 0 h 2"/>
              <a:gd name="T4" fmla="*/ 2147483647 w 5"/>
              <a:gd name="T5" fmla="*/ 2147483647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3" y="2"/>
                </a:moveTo>
                <a:cubicBezTo>
                  <a:pt x="5" y="2"/>
                  <a:pt x="5" y="0"/>
                  <a:pt x="3" y="0"/>
                </a:cubicBezTo>
                <a:cubicBezTo>
                  <a:pt x="1" y="0"/>
                  <a:pt x="0" y="2"/>
                  <a:pt x="3" y="2"/>
                </a:cubicBezTo>
              </a:path>
            </a:pathLst>
          </a:custGeom>
          <a:solidFill>
            <a:srgbClr val="DDDDDD"/>
          </a:solidFill>
          <a:ln w="3175">
            <a:noFill/>
            <a:round/>
            <a:headEnd/>
            <a:tailEnd/>
          </a:ln>
        </p:spPr>
        <p:txBody>
          <a:bodyPr/>
          <a:lstStyle/>
          <a:p>
            <a:endParaRPr lang="en-CA"/>
          </a:p>
        </p:txBody>
      </p:sp>
      <p:sp>
        <p:nvSpPr>
          <p:cNvPr id="66683" name="Freeform 229"/>
          <p:cNvSpPr>
            <a:spLocks noChangeAspect="1"/>
          </p:cNvSpPr>
          <p:nvPr/>
        </p:nvSpPr>
        <p:spPr bwMode="auto">
          <a:xfrm rot="1753457">
            <a:off x="6065838" y="4230688"/>
            <a:ext cx="17462" cy="7937"/>
          </a:xfrm>
          <a:custGeom>
            <a:avLst/>
            <a:gdLst>
              <a:gd name="T0" fmla="*/ 2147483647 w 4"/>
              <a:gd name="T1" fmla="*/ 2147483647 h 2"/>
              <a:gd name="T2" fmla="*/ 2147483647 w 4"/>
              <a:gd name="T3" fmla="*/ 0 h 2"/>
              <a:gd name="T4" fmla="*/ 2147483647 w 4"/>
              <a:gd name="T5" fmla="*/ 2147483647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2" y="2"/>
                </a:moveTo>
                <a:cubicBezTo>
                  <a:pt x="4" y="2"/>
                  <a:pt x="4" y="0"/>
                  <a:pt x="2" y="0"/>
                </a:cubicBezTo>
                <a:cubicBezTo>
                  <a:pt x="0" y="0"/>
                  <a:pt x="0" y="2"/>
                  <a:pt x="2" y="2"/>
                </a:cubicBezTo>
              </a:path>
            </a:pathLst>
          </a:custGeom>
          <a:solidFill>
            <a:srgbClr val="DDDDDD"/>
          </a:solidFill>
          <a:ln w="3175">
            <a:noFill/>
            <a:round/>
            <a:headEnd/>
            <a:tailEnd/>
          </a:ln>
        </p:spPr>
        <p:txBody>
          <a:bodyPr/>
          <a:lstStyle/>
          <a:p>
            <a:endParaRPr lang="en-CA"/>
          </a:p>
        </p:txBody>
      </p:sp>
      <p:sp>
        <p:nvSpPr>
          <p:cNvPr id="66684" name="Freeform 230"/>
          <p:cNvSpPr>
            <a:spLocks noChangeAspect="1"/>
          </p:cNvSpPr>
          <p:nvPr/>
        </p:nvSpPr>
        <p:spPr bwMode="auto">
          <a:xfrm rot="1753457">
            <a:off x="6065838" y="4230688"/>
            <a:ext cx="17462" cy="7937"/>
          </a:xfrm>
          <a:custGeom>
            <a:avLst/>
            <a:gdLst>
              <a:gd name="T0" fmla="*/ 2147483647 w 4"/>
              <a:gd name="T1" fmla="*/ 2147483647 h 2"/>
              <a:gd name="T2" fmla="*/ 2147483647 w 4"/>
              <a:gd name="T3" fmla="*/ 0 h 2"/>
              <a:gd name="T4" fmla="*/ 2147483647 w 4"/>
              <a:gd name="T5" fmla="*/ 2147483647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2" y="2"/>
                </a:moveTo>
                <a:cubicBezTo>
                  <a:pt x="4" y="2"/>
                  <a:pt x="4" y="0"/>
                  <a:pt x="2" y="0"/>
                </a:cubicBezTo>
                <a:cubicBezTo>
                  <a:pt x="0" y="0"/>
                  <a:pt x="0" y="2"/>
                  <a:pt x="2" y="2"/>
                </a:cubicBezTo>
              </a:path>
            </a:pathLst>
          </a:custGeom>
          <a:solidFill>
            <a:srgbClr val="DDDDDD"/>
          </a:solidFill>
          <a:ln w="3175">
            <a:noFill/>
            <a:round/>
            <a:headEnd/>
            <a:tailEnd/>
          </a:ln>
        </p:spPr>
        <p:txBody>
          <a:bodyPr/>
          <a:lstStyle/>
          <a:p>
            <a:endParaRPr lang="en-CA"/>
          </a:p>
        </p:txBody>
      </p:sp>
      <p:sp>
        <p:nvSpPr>
          <p:cNvPr id="66685" name="Freeform 231"/>
          <p:cNvSpPr>
            <a:spLocks noChangeAspect="1"/>
          </p:cNvSpPr>
          <p:nvPr/>
        </p:nvSpPr>
        <p:spPr bwMode="auto">
          <a:xfrm rot="1753457">
            <a:off x="6065838" y="4230688"/>
            <a:ext cx="17462" cy="7937"/>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2" y="0"/>
                </a:moveTo>
                <a:cubicBezTo>
                  <a:pt x="0" y="0"/>
                  <a:pt x="0" y="2"/>
                  <a:pt x="2" y="2"/>
                </a:cubicBezTo>
                <a:cubicBezTo>
                  <a:pt x="3" y="2"/>
                  <a:pt x="4" y="0"/>
                  <a:pt x="2" y="0"/>
                </a:cubicBezTo>
              </a:path>
            </a:pathLst>
          </a:custGeom>
          <a:solidFill>
            <a:srgbClr val="DDDDDD"/>
          </a:solidFill>
          <a:ln w="3175">
            <a:noFill/>
            <a:round/>
            <a:headEnd/>
            <a:tailEnd/>
          </a:ln>
        </p:spPr>
        <p:txBody>
          <a:bodyPr/>
          <a:lstStyle/>
          <a:p>
            <a:endParaRPr lang="en-CA"/>
          </a:p>
        </p:txBody>
      </p:sp>
      <p:sp>
        <p:nvSpPr>
          <p:cNvPr id="66698" name="Freeform 244"/>
          <p:cNvSpPr>
            <a:spLocks noChangeAspect="1"/>
          </p:cNvSpPr>
          <p:nvPr/>
        </p:nvSpPr>
        <p:spPr bwMode="auto">
          <a:xfrm rot="1753457">
            <a:off x="5207000" y="3870325"/>
            <a:ext cx="7938" cy="12700"/>
          </a:xfrm>
          <a:custGeom>
            <a:avLst/>
            <a:gdLst>
              <a:gd name="T0" fmla="*/ 2147483647 w 12"/>
              <a:gd name="T1" fmla="*/ 0 h 18"/>
              <a:gd name="T2" fmla="*/ 2147483647 w 12"/>
              <a:gd name="T3" fmla="*/ 0 h 18"/>
              <a:gd name="T4" fmla="*/ 2147483647 w 12"/>
              <a:gd name="T5" fmla="*/ 0 h 18"/>
              <a:gd name="T6" fmla="*/ 0 w 12"/>
              <a:gd name="T7" fmla="*/ 2147483647 h 18"/>
              <a:gd name="T8" fmla="*/ 0 w 12"/>
              <a:gd name="T9" fmla="*/ 2147483647 h 18"/>
              <a:gd name="T10" fmla="*/ 2147483647 w 12"/>
              <a:gd name="T11" fmla="*/ 2147483647 h 18"/>
              <a:gd name="T12" fmla="*/ 2147483647 w 12"/>
              <a:gd name="T13" fmla="*/ 0 h 18"/>
              <a:gd name="T14" fmla="*/ 0 60000 65536"/>
              <a:gd name="T15" fmla="*/ 0 60000 65536"/>
              <a:gd name="T16" fmla="*/ 0 60000 65536"/>
              <a:gd name="T17" fmla="*/ 0 60000 65536"/>
              <a:gd name="T18" fmla="*/ 0 60000 65536"/>
              <a:gd name="T19" fmla="*/ 0 60000 65536"/>
              <a:gd name="T20" fmla="*/ 0 60000 65536"/>
              <a:gd name="T21" fmla="*/ 0 w 12"/>
              <a:gd name="T22" fmla="*/ 0 h 18"/>
              <a:gd name="T23" fmla="*/ 12 w 1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8">
                <a:moveTo>
                  <a:pt x="12" y="0"/>
                </a:moveTo>
                <a:lnTo>
                  <a:pt x="12" y="0"/>
                </a:lnTo>
                <a:lnTo>
                  <a:pt x="0" y="6"/>
                </a:lnTo>
                <a:lnTo>
                  <a:pt x="0" y="12"/>
                </a:lnTo>
                <a:lnTo>
                  <a:pt x="12" y="18"/>
                </a:lnTo>
                <a:lnTo>
                  <a:pt x="12" y="0"/>
                </a:lnTo>
                <a:close/>
              </a:path>
            </a:pathLst>
          </a:custGeom>
          <a:solidFill>
            <a:srgbClr val="FFFF66"/>
          </a:solidFill>
          <a:ln w="3175">
            <a:noFill/>
            <a:round/>
            <a:headEnd/>
            <a:tailEnd/>
          </a:ln>
        </p:spPr>
        <p:txBody>
          <a:bodyPr/>
          <a:lstStyle/>
          <a:p>
            <a:endParaRPr lang="en-CA"/>
          </a:p>
        </p:txBody>
      </p:sp>
      <p:sp>
        <p:nvSpPr>
          <p:cNvPr id="66776" name="Arc 85"/>
          <p:cNvSpPr>
            <a:spLocks noChangeAspect="1"/>
          </p:cNvSpPr>
          <p:nvPr/>
        </p:nvSpPr>
        <p:spPr bwMode="auto">
          <a:xfrm rot="13457670" flipV="1">
            <a:off x="914400" y="4114800"/>
            <a:ext cx="411163" cy="650875"/>
          </a:xfrm>
          <a:custGeom>
            <a:avLst/>
            <a:gdLst>
              <a:gd name="T0" fmla="*/ 2147483647 w 20063"/>
              <a:gd name="T1" fmla="*/ 2147483647 h 21600"/>
              <a:gd name="T2" fmla="*/ 0 w 20063"/>
              <a:gd name="T3" fmla="*/ 2147483647 h 21600"/>
              <a:gd name="T4" fmla="*/ 0 w 20063"/>
              <a:gd name="T5" fmla="*/ 0 h 21600"/>
              <a:gd name="T6" fmla="*/ 0 60000 65536"/>
              <a:gd name="T7" fmla="*/ 0 60000 65536"/>
              <a:gd name="T8" fmla="*/ 0 60000 65536"/>
              <a:gd name="T9" fmla="*/ 0 w 20063"/>
              <a:gd name="T10" fmla="*/ 0 h 21600"/>
              <a:gd name="T11" fmla="*/ 20063 w 20063"/>
              <a:gd name="T12" fmla="*/ 21600 h 21600"/>
            </a:gdLst>
            <a:ahLst/>
            <a:cxnLst>
              <a:cxn ang="T6">
                <a:pos x="T0" y="T1"/>
              </a:cxn>
              <a:cxn ang="T7">
                <a:pos x="T2" y="T3"/>
              </a:cxn>
              <a:cxn ang="T8">
                <a:pos x="T4" y="T5"/>
              </a:cxn>
            </a:cxnLst>
            <a:rect l="T9" t="T10" r="T11" b="T12"/>
            <a:pathLst>
              <a:path w="20063" h="21600" fill="none" extrusionOk="0">
                <a:moveTo>
                  <a:pt x="20063" y="8001"/>
                </a:moveTo>
                <a:cubicBezTo>
                  <a:pt x="16788" y="16212"/>
                  <a:pt x="8840" y="21599"/>
                  <a:pt x="0" y="21600"/>
                </a:cubicBezTo>
              </a:path>
              <a:path w="20063" h="21600" stroke="0" extrusionOk="0">
                <a:moveTo>
                  <a:pt x="20063" y="8001"/>
                </a:moveTo>
                <a:cubicBezTo>
                  <a:pt x="16788" y="16212"/>
                  <a:pt x="8840" y="21599"/>
                  <a:pt x="0" y="21600"/>
                </a:cubicBezTo>
                <a:lnTo>
                  <a:pt x="0" y="0"/>
                </a:lnTo>
                <a:close/>
              </a:path>
            </a:pathLst>
          </a:custGeom>
          <a:noFill/>
          <a:ln w="38100" cap="rnd">
            <a:solidFill>
              <a:schemeClr val="bg1"/>
            </a:solidFill>
            <a:round/>
            <a:headEnd/>
            <a:tailEnd type="triangle" w="med" len="med"/>
          </a:ln>
        </p:spPr>
        <p:txBody>
          <a:bodyPr wrap="none" anchor="ctr"/>
          <a:lstStyle/>
          <a:p>
            <a:endParaRPr lang="en-CA"/>
          </a:p>
        </p:txBody>
      </p:sp>
      <p:grpSp>
        <p:nvGrpSpPr>
          <p:cNvPr id="4" name="Group 280"/>
          <p:cNvGrpSpPr>
            <a:grpSpLocks/>
          </p:cNvGrpSpPr>
          <p:nvPr/>
        </p:nvGrpSpPr>
        <p:grpSpPr bwMode="auto">
          <a:xfrm rot="1549874">
            <a:off x="1066800" y="4876800"/>
            <a:ext cx="1447800" cy="609600"/>
            <a:chOff x="993" y="3019"/>
            <a:chExt cx="1277" cy="311"/>
          </a:xfrm>
        </p:grpSpPr>
        <p:grpSp>
          <p:nvGrpSpPr>
            <p:cNvPr id="5" name="Group 322"/>
            <p:cNvGrpSpPr>
              <a:grpSpLocks/>
            </p:cNvGrpSpPr>
            <p:nvPr/>
          </p:nvGrpSpPr>
          <p:grpSpPr bwMode="auto">
            <a:xfrm>
              <a:off x="1035" y="3085"/>
              <a:ext cx="431" cy="143"/>
              <a:chOff x="384" y="3835"/>
              <a:chExt cx="431" cy="143"/>
            </a:xfrm>
          </p:grpSpPr>
          <p:sp>
            <p:nvSpPr>
              <p:cNvPr id="66647" name="Freeform 136"/>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648" name="Freeform 137"/>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649" name="Freeform 138"/>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650" name="Freeform 139"/>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651" name="Freeform 140"/>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652" name="Freeform 141"/>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6" name="Group 323"/>
            <p:cNvGrpSpPr>
              <a:grpSpLocks/>
            </p:cNvGrpSpPr>
            <p:nvPr/>
          </p:nvGrpSpPr>
          <p:grpSpPr bwMode="auto">
            <a:xfrm>
              <a:off x="1131" y="3181"/>
              <a:ext cx="431" cy="143"/>
              <a:chOff x="384" y="3835"/>
              <a:chExt cx="431" cy="143"/>
            </a:xfrm>
          </p:grpSpPr>
          <p:sp>
            <p:nvSpPr>
              <p:cNvPr id="66778" name="Freeform 324"/>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779" name="Freeform 325"/>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780" name="Freeform 326"/>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781" name="Freeform 327"/>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782" name="Freeform 328"/>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783" name="Freeform 329"/>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7" name="Group 330"/>
            <p:cNvGrpSpPr>
              <a:grpSpLocks/>
            </p:cNvGrpSpPr>
            <p:nvPr/>
          </p:nvGrpSpPr>
          <p:grpSpPr bwMode="auto">
            <a:xfrm>
              <a:off x="1509" y="3187"/>
              <a:ext cx="431" cy="143"/>
              <a:chOff x="384" y="3835"/>
              <a:chExt cx="431" cy="143"/>
            </a:xfrm>
          </p:grpSpPr>
          <p:sp>
            <p:nvSpPr>
              <p:cNvPr id="66785" name="Freeform 331"/>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786" name="Freeform 332"/>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787" name="Freeform 333"/>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788" name="Freeform 334"/>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789" name="Freeform 335"/>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790" name="Freeform 336"/>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8" name="Group 337"/>
            <p:cNvGrpSpPr>
              <a:grpSpLocks/>
            </p:cNvGrpSpPr>
            <p:nvPr/>
          </p:nvGrpSpPr>
          <p:grpSpPr bwMode="auto">
            <a:xfrm>
              <a:off x="1839" y="3157"/>
              <a:ext cx="431" cy="143"/>
              <a:chOff x="384" y="3835"/>
              <a:chExt cx="431" cy="143"/>
            </a:xfrm>
          </p:grpSpPr>
          <p:sp>
            <p:nvSpPr>
              <p:cNvPr id="66792" name="Freeform 338"/>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793" name="Freeform 339"/>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794" name="Freeform 340"/>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795" name="Freeform 341"/>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796" name="Freeform 342"/>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797" name="Freeform 343"/>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9" name="Group 344"/>
            <p:cNvGrpSpPr>
              <a:grpSpLocks/>
            </p:cNvGrpSpPr>
            <p:nvPr/>
          </p:nvGrpSpPr>
          <p:grpSpPr bwMode="auto">
            <a:xfrm>
              <a:off x="1674" y="3085"/>
              <a:ext cx="431" cy="143"/>
              <a:chOff x="384" y="3835"/>
              <a:chExt cx="431" cy="143"/>
            </a:xfrm>
          </p:grpSpPr>
          <p:sp>
            <p:nvSpPr>
              <p:cNvPr id="66799" name="Freeform 345"/>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00" name="Freeform 346"/>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801" name="Freeform 347"/>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02" name="Freeform 348"/>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03" name="Freeform 349"/>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04" name="Freeform 350"/>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10" name="Group 351"/>
            <p:cNvGrpSpPr>
              <a:grpSpLocks/>
            </p:cNvGrpSpPr>
            <p:nvPr/>
          </p:nvGrpSpPr>
          <p:grpSpPr bwMode="auto">
            <a:xfrm>
              <a:off x="1380" y="3031"/>
              <a:ext cx="218" cy="107"/>
              <a:chOff x="384" y="3835"/>
              <a:chExt cx="431" cy="143"/>
            </a:xfrm>
          </p:grpSpPr>
          <p:sp>
            <p:nvSpPr>
              <p:cNvPr id="66806" name="Freeform 352"/>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07" name="Freeform 353"/>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808" name="Freeform 354"/>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09" name="Freeform 355"/>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10" name="Freeform 356"/>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11" name="Freeform 357"/>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11" name="Group 358"/>
            <p:cNvGrpSpPr>
              <a:grpSpLocks/>
            </p:cNvGrpSpPr>
            <p:nvPr/>
          </p:nvGrpSpPr>
          <p:grpSpPr bwMode="auto">
            <a:xfrm>
              <a:off x="1425" y="3088"/>
              <a:ext cx="431" cy="143"/>
              <a:chOff x="384" y="3835"/>
              <a:chExt cx="431" cy="143"/>
            </a:xfrm>
          </p:grpSpPr>
          <p:sp>
            <p:nvSpPr>
              <p:cNvPr id="66813" name="Freeform 359"/>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14" name="Freeform 360"/>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815" name="Freeform 361"/>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16" name="Freeform 362"/>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17" name="Freeform 363"/>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18" name="Freeform 364"/>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12" name="Group 365"/>
            <p:cNvGrpSpPr>
              <a:grpSpLocks/>
            </p:cNvGrpSpPr>
            <p:nvPr/>
          </p:nvGrpSpPr>
          <p:grpSpPr bwMode="auto">
            <a:xfrm>
              <a:off x="1716" y="3019"/>
              <a:ext cx="218" cy="107"/>
              <a:chOff x="384" y="3835"/>
              <a:chExt cx="431" cy="143"/>
            </a:xfrm>
          </p:grpSpPr>
          <p:sp>
            <p:nvSpPr>
              <p:cNvPr id="66820" name="Freeform 366"/>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21" name="Freeform 367"/>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822" name="Freeform 368"/>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23" name="Freeform 369"/>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24" name="Freeform 370"/>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25" name="Freeform 371"/>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13" name="Group 372"/>
            <p:cNvGrpSpPr>
              <a:grpSpLocks/>
            </p:cNvGrpSpPr>
            <p:nvPr/>
          </p:nvGrpSpPr>
          <p:grpSpPr bwMode="auto">
            <a:xfrm>
              <a:off x="1995" y="3061"/>
              <a:ext cx="218" cy="107"/>
              <a:chOff x="384" y="3835"/>
              <a:chExt cx="431" cy="143"/>
            </a:xfrm>
          </p:grpSpPr>
          <p:sp>
            <p:nvSpPr>
              <p:cNvPr id="66827" name="Freeform 373"/>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28" name="Freeform 374"/>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829" name="Freeform 375"/>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30" name="Freeform 376"/>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31" name="Freeform 377"/>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32" name="Freeform 378"/>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nvGrpSpPr>
            <p:cNvPr id="14" name="Group 379"/>
            <p:cNvGrpSpPr>
              <a:grpSpLocks/>
            </p:cNvGrpSpPr>
            <p:nvPr/>
          </p:nvGrpSpPr>
          <p:grpSpPr bwMode="auto">
            <a:xfrm>
              <a:off x="993" y="3175"/>
              <a:ext cx="218" cy="107"/>
              <a:chOff x="384" y="3835"/>
              <a:chExt cx="431" cy="143"/>
            </a:xfrm>
          </p:grpSpPr>
          <p:sp>
            <p:nvSpPr>
              <p:cNvPr id="66834" name="Freeform 380"/>
              <p:cNvSpPr>
                <a:spLocks noChangeAspect="1"/>
              </p:cNvSpPr>
              <p:nvPr/>
            </p:nvSpPr>
            <p:spPr bwMode="auto">
              <a:xfrm>
                <a:off x="384" y="3835"/>
                <a:ext cx="427" cy="139"/>
              </a:xfrm>
              <a:custGeom>
                <a:avLst/>
                <a:gdLst>
                  <a:gd name="T0" fmla="*/ 82 w 585"/>
                  <a:gd name="T1" fmla="*/ 4 h 191"/>
                  <a:gd name="T2" fmla="*/ 84 w 585"/>
                  <a:gd name="T3" fmla="*/ 5 h 191"/>
                  <a:gd name="T4" fmla="*/ 86 w 585"/>
                  <a:gd name="T5" fmla="*/ 7 h 191"/>
                  <a:gd name="T6" fmla="*/ 87 w 585"/>
                  <a:gd name="T7" fmla="*/ 8 h 191"/>
                  <a:gd name="T8" fmla="*/ 88 w 585"/>
                  <a:gd name="T9" fmla="*/ 9 h 191"/>
                  <a:gd name="T10" fmla="*/ 88 w 585"/>
                  <a:gd name="T11" fmla="*/ 11 h 191"/>
                  <a:gd name="T12" fmla="*/ 88 w 585"/>
                  <a:gd name="T13" fmla="*/ 12 h 191"/>
                  <a:gd name="T14" fmla="*/ 88 w 585"/>
                  <a:gd name="T15" fmla="*/ 14 h 191"/>
                  <a:gd name="T16" fmla="*/ 88 w 585"/>
                  <a:gd name="T17" fmla="*/ 16 h 191"/>
                  <a:gd name="T18" fmla="*/ 86 w 585"/>
                  <a:gd name="T19" fmla="*/ 17 h 191"/>
                  <a:gd name="T20" fmla="*/ 85 w 585"/>
                  <a:gd name="T21" fmla="*/ 19 h 191"/>
                  <a:gd name="T22" fmla="*/ 82 w 585"/>
                  <a:gd name="T23" fmla="*/ 21 h 191"/>
                  <a:gd name="T24" fmla="*/ 80 w 585"/>
                  <a:gd name="T25" fmla="*/ 23 h 191"/>
                  <a:gd name="T26" fmla="*/ 77 w 585"/>
                  <a:gd name="T27" fmla="*/ 24 h 191"/>
                  <a:gd name="T28" fmla="*/ 74 w 585"/>
                  <a:gd name="T29" fmla="*/ 25 h 191"/>
                  <a:gd name="T30" fmla="*/ 70 w 585"/>
                  <a:gd name="T31" fmla="*/ 26 h 191"/>
                  <a:gd name="T32" fmla="*/ 67 w 585"/>
                  <a:gd name="T33" fmla="*/ 26 h 191"/>
                  <a:gd name="T34" fmla="*/ 64 w 585"/>
                  <a:gd name="T35" fmla="*/ 27 h 191"/>
                  <a:gd name="T36" fmla="*/ 60 w 585"/>
                  <a:gd name="T37" fmla="*/ 27 h 191"/>
                  <a:gd name="T38" fmla="*/ 56 w 585"/>
                  <a:gd name="T39" fmla="*/ 27 h 191"/>
                  <a:gd name="T40" fmla="*/ 53 w 585"/>
                  <a:gd name="T41" fmla="*/ 26 h 191"/>
                  <a:gd name="T42" fmla="*/ 48 w 585"/>
                  <a:gd name="T43" fmla="*/ 26 h 191"/>
                  <a:gd name="T44" fmla="*/ 41 w 585"/>
                  <a:gd name="T45" fmla="*/ 25 h 191"/>
                  <a:gd name="T46" fmla="*/ 34 w 585"/>
                  <a:gd name="T47" fmla="*/ 25 h 191"/>
                  <a:gd name="T48" fmla="*/ 28 w 585"/>
                  <a:gd name="T49" fmla="*/ 25 h 191"/>
                  <a:gd name="T50" fmla="*/ 24 w 585"/>
                  <a:gd name="T51" fmla="*/ 26 h 191"/>
                  <a:gd name="T52" fmla="*/ 20 w 585"/>
                  <a:gd name="T53" fmla="*/ 26 h 191"/>
                  <a:gd name="T54" fmla="*/ 17 w 585"/>
                  <a:gd name="T55" fmla="*/ 26 h 191"/>
                  <a:gd name="T56" fmla="*/ 13 w 585"/>
                  <a:gd name="T57" fmla="*/ 28 h 191"/>
                  <a:gd name="T58" fmla="*/ 10 w 585"/>
                  <a:gd name="T59" fmla="*/ 28 h 191"/>
                  <a:gd name="T60" fmla="*/ 7 w 585"/>
                  <a:gd name="T61" fmla="*/ 28 h 191"/>
                  <a:gd name="T62" fmla="*/ 5 w 585"/>
                  <a:gd name="T63" fmla="*/ 28 h 191"/>
                  <a:gd name="T64" fmla="*/ 3 w 585"/>
                  <a:gd name="T65" fmla="*/ 28 h 191"/>
                  <a:gd name="T66" fmla="*/ 1 w 585"/>
                  <a:gd name="T67" fmla="*/ 27 h 191"/>
                  <a:gd name="T68" fmla="*/ 1 w 585"/>
                  <a:gd name="T69" fmla="*/ 26 h 191"/>
                  <a:gd name="T70" fmla="*/ 1 w 585"/>
                  <a:gd name="T71" fmla="*/ 24 h 191"/>
                  <a:gd name="T72" fmla="*/ 1 w 585"/>
                  <a:gd name="T73" fmla="*/ 21 h 191"/>
                  <a:gd name="T74" fmla="*/ 5 w 585"/>
                  <a:gd name="T75" fmla="*/ 18 h 191"/>
                  <a:gd name="T76" fmla="*/ 9 w 585"/>
                  <a:gd name="T77" fmla="*/ 15 h 191"/>
                  <a:gd name="T78" fmla="*/ 15 w 585"/>
                  <a:gd name="T79" fmla="*/ 11 h 191"/>
                  <a:gd name="T80" fmla="*/ 21 w 585"/>
                  <a:gd name="T81" fmla="*/ 8 h 191"/>
                  <a:gd name="T82" fmla="*/ 28 w 585"/>
                  <a:gd name="T83" fmla="*/ 5 h 191"/>
                  <a:gd name="T84" fmla="*/ 36 w 585"/>
                  <a:gd name="T85" fmla="*/ 3 h 191"/>
                  <a:gd name="T86" fmla="*/ 45 w 585"/>
                  <a:gd name="T87" fmla="*/ 1 h 191"/>
                  <a:gd name="T88" fmla="*/ 53 w 585"/>
                  <a:gd name="T89" fmla="*/ 1 h 191"/>
                  <a:gd name="T90" fmla="*/ 62 w 585"/>
                  <a:gd name="T91" fmla="*/ 0 h 191"/>
                  <a:gd name="T92" fmla="*/ 70 w 585"/>
                  <a:gd name="T93" fmla="*/ 1 h 191"/>
                  <a:gd name="T94" fmla="*/ 78 w 585"/>
                  <a:gd name="T95" fmla="*/ 3 h 1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
                  <a:gd name="T145" fmla="*/ 0 h 191"/>
                  <a:gd name="T146" fmla="*/ 585 w 585"/>
                  <a:gd name="T147" fmla="*/ 191 h 1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 h="191">
                    <a:moveTo>
                      <a:pt x="535" y="23"/>
                    </a:moveTo>
                    <a:lnTo>
                      <a:pt x="539" y="26"/>
                    </a:lnTo>
                    <a:lnTo>
                      <a:pt x="544" y="28"/>
                    </a:lnTo>
                    <a:lnTo>
                      <a:pt x="547" y="31"/>
                    </a:lnTo>
                    <a:lnTo>
                      <a:pt x="551" y="33"/>
                    </a:lnTo>
                    <a:lnTo>
                      <a:pt x="555" y="36"/>
                    </a:lnTo>
                    <a:lnTo>
                      <a:pt x="559" y="38"/>
                    </a:lnTo>
                    <a:lnTo>
                      <a:pt x="562" y="41"/>
                    </a:lnTo>
                    <a:lnTo>
                      <a:pt x="566" y="44"/>
                    </a:lnTo>
                    <a:lnTo>
                      <a:pt x="569" y="47"/>
                    </a:lnTo>
                    <a:lnTo>
                      <a:pt x="571" y="49"/>
                    </a:lnTo>
                    <a:lnTo>
                      <a:pt x="573" y="53"/>
                    </a:lnTo>
                    <a:lnTo>
                      <a:pt x="575" y="56"/>
                    </a:lnTo>
                    <a:lnTo>
                      <a:pt x="577" y="59"/>
                    </a:lnTo>
                    <a:lnTo>
                      <a:pt x="579" y="62"/>
                    </a:lnTo>
                    <a:lnTo>
                      <a:pt x="581" y="65"/>
                    </a:lnTo>
                    <a:lnTo>
                      <a:pt x="582" y="69"/>
                    </a:lnTo>
                    <a:lnTo>
                      <a:pt x="583" y="73"/>
                    </a:lnTo>
                    <a:lnTo>
                      <a:pt x="583" y="77"/>
                    </a:lnTo>
                    <a:lnTo>
                      <a:pt x="584" y="80"/>
                    </a:lnTo>
                    <a:lnTo>
                      <a:pt x="584" y="84"/>
                    </a:lnTo>
                    <a:lnTo>
                      <a:pt x="584" y="86"/>
                    </a:lnTo>
                    <a:lnTo>
                      <a:pt x="583" y="90"/>
                    </a:lnTo>
                    <a:lnTo>
                      <a:pt x="582" y="95"/>
                    </a:lnTo>
                    <a:lnTo>
                      <a:pt x="581" y="99"/>
                    </a:lnTo>
                    <a:lnTo>
                      <a:pt x="580" y="103"/>
                    </a:lnTo>
                    <a:lnTo>
                      <a:pt x="578" y="107"/>
                    </a:lnTo>
                    <a:lnTo>
                      <a:pt x="576" y="110"/>
                    </a:lnTo>
                    <a:lnTo>
                      <a:pt x="573" y="114"/>
                    </a:lnTo>
                    <a:lnTo>
                      <a:pt x="571" y="118"/>
                    </a:lnTo>
                    <a:lnTo>
                      <a:pt x="568" y="123"/>
                    </a:lnTo>
                    <a:lnTo>
                      <a:pt x="565" y="127"/>
                    </a:lnTo>
                    <a:lnTo>
                      <a:pt x="561" y="131"/>
                    </a:lnTo>
                    <a:lnTo>
                      <a:pt x="556" y="135"/>
                    </a:lnTo>
                    <a:lnTo>
                      <a:pt x="551" y="140"/>
                    </a:lnTo>
                    <a:lnTo>
                      <a:pt x="546" y="143"/>
                    </a:lnTo>
                    <a:lnTo>
                      <a:pt x="541" y="147"/>
                    </a:lnTo>
                    <a:lnTo>
                      <a:pt x="536" y="151"/>
                    </a:lnTo>
                    <a:lnTo>
                      <a:pt x="530" y="154"/>
                    </a:lnTo>
                    <a:lnTo>
                      <a:pt x="523" y="157"/>
                    </a:lnTo>
                    <a:lnTo>
                      <a:pt x="517" y="160"/>
                    </a:lnTo>
                    <a:lnTo>
                      <a:pt x="510" y="163"/>
                    </a:lnTo>
                    <a:lnTo>
                      <a:pt x="503" y="166"/>
                    </a:lnTo>
                    <a:lnTo>
                      <a:pt x="496" y="168"/>
                    </a:lnTo>
                    <a:lnTo>
                      <a:pt x="489" y="170"/>
                    </a:lnTo>
                    <a:lnTo>
                      <a:pt x="481" y="172"/>
                    </a:lnTo>
                    <a:lnTo>
                      <a:pt x="473" y="174"/>
                    </a:lnTo>
                    <a:lnTo>
                      <a:pt x="465" y="175"/>
                    </a:lnTo>
                    <a:lnTo>
                      <a:pt x="458" y="177"/>
                    </a:lnTo>
                    <a:lnTo>
                      <a:pt x="450" y="178"/>
                    </a:lnTo>
                    <a:lnTo>
                      <a:pt x="441" y="179"/>
                    </a:lnTo>
                    <a:lnTo>
                      <a:pt x="435" y="179"/>
                    </a:lnTo>
                    <a:lnTo>
                      <a:pt x="427" y="180"/>
                    </a:lnTo>
                    <a:lnTo>
                      <a:pt x="418" y="181"/>
                    </a:lnTo>
                    <a:lnTo>
                      <a:pt x="411" y="181"/>
                    </a:lnTo>
                    <a:lnTo>
                      <a:pt x="403" y="181"/>
                    </a:lnTo>
                    <a:lnTo>
                      <a:pt x="394" y="182"/>
                    </a:lnTo>
                    <a:lnTo>
                      <a:pt x="386" y="182"/>
                    </a:lnTo>
                    <a:lnTo>
                      <a:pt x="379" y="181"/>
                    </a:lnTo>
                    <a:lnTo>
                      <a:pt x="371" y="181"/>
                    </a:lnTo>
                    <a:lnTo>
                      <a:pt x="363" y="181"/>
                    </a:lnTo>
                    <a:lnTo>
                      <a:pt x="356" y="180"/>
                    </a:lnTo>
                    <a:lnTo>
                      <a:pt x="349" y="179"/>
                    </a:lnTo>
                    <a:lnTo>
                      <a:pt x="342" y="179"/>
                    </a:lnTo>
                    <a:lnTo>
                      <a:pt x="336" y="179"/>
                    </a:lnTo>
                    <a:lnTo>
                      <a:pt x="318" y="176"/>
                    </a:lnTo>
                    <a:lnTo>
                      <a:pt x="302" y="175"/>
                    </a:lnTo>
                    <a:lnTo>
                      <a:pt x="285" y="174"/>
                    </a:lnTo>
                    <a:lnTo>
                      <a:pt x="270" y="172"/>
                    </a:lnTo>
                    <a:lnTo>
                      <a:pt x="255" y="171"/>
                    </a:lnTo>
                    <a:lnTo>
                      <a:pt x="242" y="171"/>
                    </a:lnTo>
                    <a:lnTo>
                      <a:pt x="228" y="171"/>
                    </a:lnTo>
                    <a:lnTo>
                      <a:pt x="216" y="171"/>
                    </a:lnTo>
                    <a:lnTo>
                      <a:pt x="203" y="171"/>
                    </a:lnTo>
                    <a:lnTo>
                      <a:pt x="192" y="171"/>
                    </a:lnTo>
                    <a:lnTo>
                      <a:pt x="180" y="172"/>
                    </a:lnTo>
                    <a:lnTo>
                      <a:pt x="170" y="173"/>
                    </a:lnTo>
                    <a:lnTo>
                      <a:pt x="159" y="174"/>
                    </a:lnTo>
                    <a:lnTo>
                      <a:pt x="149" y="175"/>
                    </a:lnTo>
                    <a:lnTo>
                      <a:pt x="141" y="175"/>
                    </a:lnTo>
                    <a:lnTo>
                      <a:pt x="132" y="176"/>
                    </a:lnTo>
                    <a:lnTo>
                      <a:pt x="123" y="178"/>
                    </a:lnTo>
                    <a:lnTo>
                      <a:pt x="116" y="179"/>
                    </a:lnTo>
                    <a:lnTo>
                      <a:pt x="107" y="180"/>
                    </a:lnTo>
                    <a:lnTo>
                      <a:pt x="100" y="181"/>
                    </a:lnTo>
                    <a:lnTo>
                      <a:pt x="93" y="182"/>
                    </a:lnTo>
                    <a:lnTo>
                      <a:pt x="86" y="184"/>
                    </a:lnTo>
                    <a:lnTo>
                      <a:pt x="79" y="185"/>
                    </a:lnTo>
                    <a:lnTo>
                      <a:pt x="72" y="186"/>
                    </a:lnTo>
                    <a:lnTo>
                      <a:pt x="66" y="187"/>
                    </a:lnTo>
                    <a:lnTo>
                      <a:pt x="61" y="188"/>
                    </a:lnTo>
                    <a:lnTo>
                      <a:pt x="55" y="189"/>
                    </a:lnTo>
                    <a:lnTo>
                      <a:pt x="49" y="189"/>
                    </a:lnTo>
                    <a:lnTo>
                      <a:pt x="45" y="190"/>
                    </a:lnTo>
                    <a:lnTo>
                      <a:pt x="40" y="190"/>
                    </a:lnTo>
                    <a:lnTo>
                      <a:pt x="35" y="190"/>
                    </a:lnTo>
                    <a:lnTo>
                      <a:pt x="29" y="189"/>
                    </a:lnTo>
                    <a:lnTo>
                      <a:pt x="24" y="188"/>
                    </a:lnTo>
                    <a:lnTo>
                      <a:pt x="19" y="187"/>
                    </a:lnTo>
                    <a:lnTo>
                      <a:pt x="15" y="186"/>
                    </a:lnTo>
                    <a:lnTo>
                      <a:pt x="11" y="184"/>
                    </a:lnTo>
                    <a:lnTo>
                      <a:pt x="8" y="181"/>
                    </a:lnTo>
                    <a:lnTo>
                      <a:pt x="5" y="179"/>
                    </a:lnTo>
                    <a:lnTo>
                      <a:pt x="2" y="177"/>
                    </a:lnTo>
                    <a:lnTo>
                      <a:pt x="1" y="174"/>
                    </a:lnTo>
                    <a:lnTo>
                      <a:pt x="0" y="170"/>
                    </a:lnTo>
                    <a:lnTo>
                      <a:pt x="0" y="166"/>
                    </a:lnTo>
                    <a:lnTo>
                      <a:pt x="1" y="161"/>
                    </a:lnTo>
                    <a:lnTo>
                      <a:pt x="3" y="155"/>
                    </a:lnTo>
                    <a:lnTo>
                      <a:pt x="6" y="150"/>
                    </a:lnTo>
                    <a:lnTo>
                      <a:pt x="10" y="144"/>
                    </a:lnTo>
                    <a:lnTo>
                      <a:pt x="15" y="137"/>
                    </a:lnTo>
                    <a:lnTo>
                      <a:pt x="21" y="131"/>
                    </a:lnTo>
                    <a:lnTo>
                      <a:pt x="30" y="122"/>
                    </a:lnTo>
                    <a:lnTo>
                      <a:pt x="39" y="113"/>
                    </a:lnTo>
                    <a:lnTo>
                      <a:pt x="49" y="106"/>
                    </a:lnTo>
                    <a:lnTo>
                      <a:pt x="59" y="98"/>
                    </a:lnTo>
                    <a:lnTo>
                      <a:pt x="70" y="89"/>
                    </a:lnTo>
                    <a:lnTo>
                      <a:pt x="83" y="82"/>
                    </a:lnTo>
                    <a:lnTo>
                      <a:pt x="96" y="75"/>
                    </a:lnTo>
                    <a:lnTo>
                      <a:pt x="111" y="67"/>
                    </a:lnTo>
                    <a:lnTo>
                      <a:pt x="125" y="60"/>
                    </a:lnTo>
                    <a:lnTo>
                      <a:pt x="141" y="53"/>
                    </a:lnTo>
                    <a:lnTo>
                      <a:pt x="155" y="47"/>
                    </a:lnTo>
                    <a:lnTo>
                      <a:pt x="172" y="40"/>
                    </a:lnTo>
                    <a:lnTo>
                      <a:pt x="188" y="34"/>
                    </a:lnTo>
                    <a:lnTo>
                      <a:pt x="205" y="28"/>
                    </a:lnTo>
                    <a:lnTo>
                      <a:pt x="223" y="23"/>
                    </a:lnTo>
                    <a:lnTo>
                      <a:pt x="241" y="18"/>
                    </a:lnTo>
                    <a:lnTo>
                      <a:pt x="258" y="14"/>
                    </a:lnTo>
                    <a:lnTo>
                      <a:pt x="277" y="11"/>
                    </a:lnTo>
                    <a:lnTo>
                      <a:pt x="295" y="8"/>
                    </a:lnTo>
                    <a:lnTo>
                      <a:pt x="314" y="5"/>
                    </a:lnTo>
                    <a:lnTo>
                      <a:pt x="332" y="3"/>
                    </a:lnTo>
                    <a:lnTo>
                      <a:pt x="351" y="1"/>
                    </a:lnTo>
                    <a:lnTo>
                      <a:pt x="370" y="0"/>
                    </a:lnTo>
                    <a:lnTo>
                      <a:pt x="389" y="0"/>
                    </a:lnTo>
                    <a:lnTo>
                      <a:pt x="408" y="0"/>
                    </a:lnTo>
                    <a:lnTo>
                      <a:pt x="427" y="1"/>
                    </a:lnTo>
                    <a:lnTo>
                      <a:pt x="445" y="3"/>
                    </a:lnTo>
                    <a:lnTo>
                      <a:pt x="464" y="6"/>
                    </a:lnTo>
                    <a:lnTo>
                      <a:pt x="482" y="9"/>
                    </a:lnTo>
                    <a:lnTo>
                      <a:pt x="500" y="13"/>
                    </a:lnTo>
                    <a:lnTo>
                      <a:pt x="518" y="17"/>
                    </a:lnTo>
                    <a:lnTo>
                      <a:pt x="535" y="23"/>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35" name="Freeform 381"/>
              <p:cNvSpPr>
                <a:spLocks noChangeAspect="1"/>
              </p:cNvSpPr>
              <p:nvPr/>
            </p:nvSpPr>
            <p:spPr bwMode="auto">
              <a:xfrm>
                <a:off x="384" y="3835"/>
                <a:ext cx="431" cy="143"/>
              </a:xfrm>
              <a:custGeom>
                <a:avLst/>
                <a:gdLst>
                  <a:gd name="T0" fmla="*/ 82 w 591"/>
                  <a:gd name="T1" fmla="*/ 4 h 196"/>
                  <a:gd name="T2" fmla="*/ 84 w 591"/>
                  <a:gd name="T3" fmla="*/ 5 h 196"/>
                  <a:gd name="T4" fmla="*/ 86 w 591"/>
                  <a:gd name="T5" fmla="*/ 7 h 196"/>
                  <a:gd name="T6" fmla="*/ 88 w 591"/>
                  <a:gd name="T7" fmla="*/ 8 h 196"/>
                  <a:gd name="T8" fmla="*/ 88 w 591"/>
                  <a:gd name="T9" fmla="*/ 9 h 196"/>
                  <a:gd name="T10" fmla="*/ 89 w 591"/>
                  <a:gd name="T11" fmla="*/ 11 h 196"/>
                  <a:gd name="T12" fmla="*/ 89 w 591"/>
                  <a:gd name="T13" fmla="*/ 13 h 196"/>
                  <a:gd name="T14" fmla="*/ 88 w 591"/>
                  <a:gd name="T15" fmla="*/ 15 h 196"/>
                  <a:gd name="T16" fmla="*/ 88 w 591"/>
                  <a:gd name="T17" fmla="*/ 17 h 196"/>
                  <a:gd name="T18" fmla="*/ 87 w 591"/>
                  <a:gd name="T19" fmla="*/ 18 h 196"/>
                  <a:gd name="T20" fmla="*/ 85 w 591"/>
                  <a:gd name="T21" fmla="*/ 20 h 196"/>
                  <a:gd name="T22" fmla="*/ 83 w 591"/>
                  <a:gd name="T23" fmla="*/ 23 h 196"/>
                  <a:gd name="T24" fmla="*/ 80 w 591"/>
                  <a:gd name="T25" fmla="*/ 24 h 196"/>
                  <a:gd name="T26" fmla="*/ 77 w 591"/>
                  <a:gd name="T27" fmla="*/ 25 h 196"/>
                  <a:gd name="T28" fmla="*/ 74 w 591"/>
                  <a:gd name="T29" fmla="*/ 26 h 196"/>
                  <a:gd name="T30" fmla="*/ 71 w 591"/>
                  <a:gd name="T31" fmla="*/ 27 h 196"/>
                  <a:gd name="T32" fmla="*/ 67 w 591"/>
                  <a:gd name="T33" fmla="*/ 28 h 196"/>
                  <a:gd name="T34" fmla="*/ 64 w 591"/>
                  <a:gd name="T35" fmla="*/ 28 h 196"/>
                  <a:gd name="T36" fmla="*/ 60 w 591"/>
                  <a:gd name="T37" fmla="*/ 28 h 196"/>
                  <a:gd name="T38" fmla="*/ 56 w 591"/>
                  <a:gd name="T39" fmla="*/ 28 h 196"/>
                  <a:gd name="T40" fmla="*/ 53 w 591"/>
                  <a:gd name="T41" fmla="*/ 28 h 196"/>
                  <a:gd name="T42" fmla="*/ 48 w 591"/>
                  <a:gd name="T43" fmla="*/ 27 h 196"/>
                  <a:gd name="T44" fmla="*/ 41 w 591"/>
                  <a:gd name="T45" fmla="*/ 26 h 196"/>
                  <a:gd name="T46" fmla="*/ 35 w 591"/>
                  <a:gd name="T47" fmla="*/ 26 h 196"/>
                  <a:gd name="T48" fmla="*/ 29 w 591"/>
                  <a:gd name="T49" fmla="*/ 26 h 196"/>
                  <a:gd name="T50" fmla="*/ 24 w 591"/>
                  <a:gd name="T51" fmla="*/ 26 h 196"/>
                  <a:gd name="T52" fmla="*/ 20 w 591"/>
                  <a:gd name="T53" fmla="*/ 27 h 196"/>
                  <a:gd name="T54" fmla="*/ 17 w 591"/>
                  <a:gd name="T55" fmla="*/ 28 h 196"/>
                  <a:gd name="T56" fmla="*/ 13 w 591"/>
                  <a:gd name="T57" fmla="*/ 28 h 196"/>
                  <a:gd name="T58" fmla="*/ 10 w 591"/>
                  <a:gd name="T59" fmla="*/ 28 h 196"/>
                  <a:gd name="T60" fmla="*/ 7 w 591"/>
                  <a:gd name="T61" fmla="*/ 29 h 196"/>
                  <a:gd name="T62" fmla="*/ 5 w 591"/>
                  <a:gd name="T63" fmla="*/ 29 h 196"/>
                  <a:gd name="T64" fmla="*/ 3 w 591"/>
                  <a:gd name="T65" fmla="*/ 28 h 196"/>
                  <a:gd name="T66" fmla="*/ 1 w 591"/>
                  <a:gd name="T67" fmla="*/ 28 h 196"/>
                  <a:gd name="T68" fmla="*/ 1 w 591"/>
                  <a:gd name="T69" fmla="*/ 26 h 196"/>
                  <a:gd name="T70" fmla="*/ 1 w 591"/>
                  <a:gd name="T71" fmla="*/ 25 h 196"/>
                  <a:gd name="T72" fmla="*/ 1 w 591"/>
                  <a:gd name="T73" fmla="*/ 23 h 196"/>
                  <a:gd name="T74" fmla="*/ 5 w 591"/>
                  <a:gd name="T75" fmla="*/ 19 h 196"/>
                  <a:gd name="T76" fmla="*/ 9 w 591"/>
                  <a:gd name="T77" fmla="*/ 15 h 196"/>
                  <a:gd name="T78" fmla="*/ 15 w 591"/>
                  <a:gd name="T79" fmla="*/ 11 h 196"/>
                  <a:gd name="T80" fmla="*/ 21 w 591"/>
                  <a:gd name="T81" fmla="*/ 8 h 196"/>
                  <a:gd name="T82" fmla="*/ 28 w 591"/>
                  <a:gd name="T83" fmla="*/ 5 h 196"/>
                  <a:gd name="T84" fmla="*/ 36 w 591"/>
                  <a:gd name="T85" fmla="*/ 3 h 196"/>
                  <a:gd name="T86" fmla="*/ 44 w 591"/>
                  <a:gd name="T87" fmla="*/ 1 h 196"/>
                  <a:gd name="T88" fmla="*/ 54 w 591"/>
                  <a:gd name="T89" fmla="*/ 1 h 196"/>
                  <a:gd name="T90" fmla="*/ 62 w 591"/>
                  <a:gd name="T91" fmla="*/ 0 h 196"/>
                  <a:gd name="T92" fmla="*/ 71 w 591"/>
                  <a:gd name="T93" fmla="*/ 1 h 196"/>
                  <a:gd name="T94" fmla="*/ 79 w 591"/>
                  <a:gd name="T95" fmla="*/ 3 h 1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96"/>
                  <a:gd name="T146" fmla="*/ 591 w 591"/>
                  <a:gd name="T147" fmla="*/ 196 h 19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96">
                    <a:moveTo>
                      <a:pt x="540" y="24"/>
                    </a:moveTo>
                    <a:lnTo>
                      <a:pt x="545" y="27"/>
                    </a:lnTo>
                    <a:lnTo>
                      <a:pt x="550" y="29"/>
                    </a:lnTo>
                    <a:lnTo>
                      <a:pt x="553" y="32"/>
                    </a:lnTo>
                    <a:lnTo>
                      <a:pt x="557" y="33"/>
                    </a:lnTo>
                    <a:lnTo>
                      <a:pt x="561" y="36"/>
                    </a:lnTo>
                    <a:lnTo>
                      <a:pt x="565" y="39"/>
                    </a:lnTo>
                    <a:lnTo>
                      <a:pt x="568" y="42"/>
                    </a:lnTo>
                    <a:lnTo>
                      <a:pt x="572" y="45"/>
                    </a:lnTo>
                    <a:lnTo>
                      <a:pt x="575" y="48"/>
                    </a:lnTo>
                    <a:lnTo>
                      <a:pt x="577" y="51"/>
                    </a:lnTo>
                    <a:lnTo>
                      <a:pt x="579" y="54"/>
                    </a:lnTo>
                    <a:lnTo>
                      <a:pt x="581" y="57"/>
                    </a:lnTo>
                    <a:lnTo>
                      <a:pt x="583" y="60"/>
                    </a:lnTo>
                    <a:lnTo>
                      <a:pt x="585" y="64"/>
                    </a:lnTo>
                    <a:lnTo>
                      <a:pt x="587" y="67"/>
                    </a:lnTo>
                    <a:lnTo>
                      <a:pt x="588" y="71"/>
                    </a:lnTo>
                    <a:lnTo>
                      <a:pt x="589" y="75"/>
                    </a:lnTo>
                    <a:lnTo>
                      <a:pt x="589" y="78"/>
                    </a:lnTo>
                    <a:lnTo>
                      <a:pt x="590" y="82"/>
                    </a:lnTo>
                    <a:lnTo>
                      <a:pt x="590" y="86"/>
                    </a:lnTo>
                    <a:lnTo>
                      <a:pt x="590" y="89"/>
                    </a:lnTo>
                    <a:lnTo>
                      <a:pt x="589" y="93"/>
                    </a:lnTo>
                    <a:lnTo>
                      <a:pt x="588" y="98"/>
                    </a:lnTo>
                    <a:lnTo>
                      <a:pt x="587" y="101"/>
                    </a:lnTo>
                    <a:lnTo>
                      <a:pt x="586" y="105"/>
                    </a:lnTo>
                    <a:lnTo>
                      <a:pt x="584" y="109"/>
                    </a:lnTo>
                    <a:lnTo>
                      <a:pt x="582" y="113"/>
                    </a:lnTo>
                    <a:lnTo>
                      <a:pt x="579" y="118"/>
                    </a:lnTo>
                    <a:lnTo>
                      <a:pt x="577" y="121"/>
                    </a:lnTo>
                    <a:lnTo>
                      <a:pt x="574" y="126"/>
                    </a:lnTo>
                    <a:lnTo>
                      <a:pt x="571" y="130"/>
                    </a:lnTo>
                    <a:lnTo>
                      <a:pt x="567" y="135"/>
                    </a:lnTo>
                    <a:lnTo>
                      <a:pt x="562" y="139"/>
                    </a:lnTo>
                    <a:lnTo>
                      <a:pt x="557" y="143"/>
                    </a:lnTo>
                    <a:lnTo>
                      <a:pt x="552" y="147"/>
                    </a:lnTo>
                    <a:lnTo>
                      <a:pt x="547" y="151"/>
                    </a:lnTo>
                    <a:lnTo>
                      <a:pt x="541" y="155"/>
                    </a:lnTo>
                    <a:lnTo>
                      <a:pt x="535" y="158"/>
                    </a:lnTo>
                    <a:lnTo>
                      <a:pt x="528" y="162"/>
                    </a:lnTo>
                    <a:lnTo>
                      <a:pt x="522" y="164"/>
                    </a:lnTo>
                    <a:lnTo>
                      <a:pt x="515" y="167"/>
                    </a:lnTo>
                    <a:lnTo>
                      <a:pt x="508" y="170"/>
                    </a:lnTo>
                    <a:lnTo>
                      <a:pt x="501" y="172"/>
                    </a:lnTo>
                    <a:lnTo>
                      <a:pt x="494" y="174"/>
                    </a:lnTo>
                    <a:lnTo>
                      <a:pt x="486" y="176"/>
                    </a:lnTo>
                    <a:lnTo>
                      <a:pt x="478" y="178"/>
                    </a:lnTo>
                    <a:lnTo>
                      <a:pt x="470" y="180"/>
                    </a:lnTo>
                    <a:lnTo>
                      <a:pt x="463" y="182"/>
                    </a:lnTo>
                    <a:lnTo>
                      <a:pt x="455" y="183"/>
                    </a:lnTo>
                    <a:lnTo>
                      <a:pt x="446" y="184"/>
                    </a:lnTo>
                    <a:lnTo>
                      <a:pt x="439" y="185"/>
                    </a:lnTo>
                    <a:lnTo>
                      <a:pt x="431" y="185"/>
                    </a:lnTo>
                    <a:lnTo>
                      <a:pt x="422" y="186"/>
                    </a:lnTo>
                    <a:lnTo>
                      <a:pt x="415" y="186"/>
                    </a:lnTo>
                    <a:lnTo>
                      <a:pt x="407" y="186"/>
                    </a:lnTo>
                    <a:lnTo>
                      <a:pt x="398" y="187"/>
                    </a:lnTo>
                    <a:lnTo>
                      <a:pt x="390" y="187"/>
                    </a:lnTo>
                    <a:lnTo>
                      <a:pt x="383" y="186"/>
                    </a:lnTo>
                    <a:lnTo>
                      <a:pt x="375" y="186"/>
                    </a:lnTo>
                    <a:lnTo>
                      <a:pt x="367" y="186"/>
                    </a:lnTo>
                    <a:lnTo>
                      <a:pt x="360" y="185"/>
                    </a:lnTo>
                    <a:lnTo>
                      <a:pt x="353" y="185"/>
                    </a:lnTo>
                    <a:lnTo>
                      <a:pt x="346" y="185"/>
                    </a:lnTo>
                    <a:lnTo>
                      <a:pt x="339" y="184"/>
                    </a:lnTo>
                    <a:lnTo>
                      <a:pt x="321" y="181"/>
                    </a:lnTo>
                    <a:lnTo>
                      <a:pt x="305" y="179"/>
                    </a:lnTo>
                    <a:lnTo>
                      <a:pt x="288" y="178"/>
                    </a:lnTo>
                    <a:lnTo>
                      <a:pt x="273" y="176"/>
                    </a:lnTo>
                    <a:lnTo>
                      <a:pt x="258" y="175"/>
                    </a:lnTo>
                    <a:lnTo>
                      <a:pt x="244" y="175"/>
                    </a:lnTo>
                    <a:lnTo>
                      <a:pt x="230" y="175"/>
                    </a:lnTo>
                    <a:lnTo>
                      <a:pt x="218" y="175"/>
                    </a:lnTo>
                    <a:lnTo>
                      <a:pt x="205" y="175"/>
                    </a:lnTo>
                    <a:lnTo>
                      <a:pt x="194" y="175"/>
                    </a:lnTo>
                    <a:lnTo>
                      <a:pt x="182" y="176"/>
                    </a:lnTo>
                    <a:lnTo>
                      <a:pt x="172" y="177"/>
                    </a:lnTo>
                    <a:lnTo>
                      <a:pt x="161" y="178"/>
                    </a:lnTo>
                    <a:lnTo>
                      <a:pt x="151" y="179"/>
                    </a:lnTo>
                    <a:lnTo>
                      <a:pt x="142" y="180"/>
                    </a:lnTo>
                    <a:lnTo>
                      <a:pt x="133" y="181"/>
                    </a:lnTo>
                    <a:lnTo>
                      <a:pt x="124" y="183"/>
                    </a:lnTo>
                    <a:lnTo>
                      <a:pt x="117" y="184"/>
                    </a:lnTo>
                    <a:lnTo>
                      <a:pt x="108" y="185"/>
                    </a:lnTo>
                    <a:lnTo>
                      <a:pt x="101" y="186"/>
                    </a:lnTo>
                    <a:lnTo>
                      <a:pt x="94" y="187"/>
                    </a:lnTo>
                    <a:lnTo>
                      <a:pt x="87" y="189"/>
                    </a:lnTo>
                    <a:lnTo>
                      <a:pt x="80" y="190"/>
                    </a:lnTo>
                    <a:lnTo>
                      <a:pt x="73" y="191"/>
                    </a:lnTo>
                    <a:lnTo>
                      <a:pt x="67" y="192"/>
                    </a:lnTo>
                    <a:lnTo>
                      <a:pt x="62" y="193"/>
                    </a:lnTo>
                    <a:lnTo>
                      <a:pt x="56" y="194"/>
                    </a:lnTo>
                    <a:lnTo>
                      <a:pt x="50" y="194"/>
                    </a:lnTo>
                    <a:lnTo>
                      <a:pt x="45" y="195"/>
                    </a:lnTo>
                    <a:lnTo>
                      <a:pt x="40" y="195"/>
                    </a:lnTo>
                    <a:lnTo>
                      <a:pt x="35" y="195"/>
                    </a:lnTo>
                    <a:lnTo>
                      <a:pt x="29" y="194"/>
                    </a:lnTo>
                    <a:lnTo>
                      <a:pt x="24" y="193"/>
                    </a:lnTo>
                    <a:lnTo>
                      <a:pt x="19" y="192"/>
                    </a:lnTo>
                    <a:lnTo>
                      <a:pt x="15" y="191"/>
                    </a:lnTo>
                    <a:lnTo>
                      <a:pt x="11" y="189"/>
                    </a:lnTo>
                    <a:lnTo>
                      <a:pt x="8" y="186"/>
                    </a:lnTo>
                    <a:lnTo>
                      <a:pt x="5" y="185"/>
                    </a:lnTo>
                    <a:lnTo>
                      <a:pt x="2" y="182"/>
                    </a:lnTo>
                    <a:lnTo>
                      <a:pt x="1" y="178"/>
                    </a:lnTo>
                    <a:lnTo>
                      <a:pt x="0" y="174"/>
                    </a:lnTo>
                    <a:lnTo>
                      <a:pt x="0" y="170"/>
                    </a:lnTo>
                    <a:lnTo>
                      <a:pt x="1" y="165"/>
                    </a:lnTo>
                    <a:lnTo>
                      <a:pt x="3" y="160"/>
                    </a:lnTo>
                    <a:lnTo>
                      <a:pt x="6" y="154"/>
                    </a:lnTo>
                    <a:lnTo>
                      <a:pt x="10" y="148"/>
                    </a:lnTo>
                    <a:lnTo>
                      <a:pt x="15" y="141"/>
                    </a:lnTo>
                    <a:lnTo>
                      <a:pt x="21" y="134"/>
                    </a:lnTo>
                    <a:lnTo>
                      <a:pt x="30" y="125"/>
                    </a:lnTo>
                    <a:lnTo>
                      <a:pt x="39" y="117"/>
                    </a:lnTo>
                    <a:lnTo>
                      <a:pt x="49" y="108"/>
                    </a:lnTo>
                    <a:lnTo>
                      <a:pt x="60" y="100"/>
                    </a:lnTo>
                    <a:lnTo>
                      <a:pt x="71" y="92"/>
                    </a:lnTo>
                    <a:lnTo>
                      <a:pt x="84" y="84"/>
                    </a:lnTo>
                    <a:lnTo>
                      <a:pt x="97" y="76"/>
                    </a:lnTo>
                    <a:lnTo>
                      <a:pt x="112" y="69"/>
                    </a:lnTo>
                    <a:lnTo>
                      <a:pt x="126" y="61"/>
                    </a:lnTo>
                    <a:lnTo>
                      <a:pt x="142" y="54"/>
                    </a:lnTo>
                    <a:lnTo>
                      <a:pt x="157" y="48"/>
                    </a:lnTo>
                    <a:lnTo>
                      <a:pt x="174" y="41"/>
                    </a:lnTo>
                    <a:lnTo>
                      <a:pt x="190" y="34"/>
                    </a:lnTo>
                    <a:lnTo>
                      <a:pt x="207" y="29"/>
                    </a:lnTo>
                    <a:lnTo>
                      <a:pt x="225" y="24"/>
                    </a:lnTo>
                    <a:lnTo>
                      <a:pt x="243" y="19"/>
                    </a:lnTo>
                    <a:lnTo>
                      <a:pt x="261" y="14"/>
                    </a:lnTo>
                    <a:lnTo>
                      <a:pt x="280" y="11"/>
                    </a:lnTo>
                    <a:lnTo>
                      <a:pt x="298" y="8"/>
                    </a:lnTo>
                    <a:lnTo>
                      <a:pt x="317" y="5"/>
                    </a:lnTo>
                    <a:lnTo>
                      <a:pt x="336" y="3"/>
                    </a:lnTo>
                    <a:lnTo>
                      <a:pt x="355" y="1"/>
                    </a:lnTo>
                    <a:lnTo>
                      <a:pt x="374" y="0"/>
                    </a:lnTo>
                    <a:lnTo>
                      <a:pt x="393" y="0"/>
                    </a:lnTo>
                    <a:lnTo>
                      <a:pt x="412" y="0"/>
                    </a:lnTo>
                    <a:lnTo>
                      <a:pt x="431" y="1"/>
                    </a:lnTo>
                    <a:lnTo>
                      <a:pt x="450" y="3"/>
                    </a:lnTo>
                    <a:lnTo>
                      <a:pt x="469" y="6"/>
                    </a:lnTo>
                    <a:lnTo>
                      <a:pt x="487" y="9"/>
                    </a:lnTo>
                    <a:lnTo>
                      <a:pt x="505" y="13"/>
                    </a:lnTo>
                    <a:lnTo>
                      <a:pt x="523" y="18"/>
                    </a:lnTo>
                    <a:lnTo>
                      <a:pt x="540" y="24"/>
                    </a:lnTo>
                  </a:path>
                </a:pathLst>
              </a:custGeom>
              <a:solidFill>
                <a:srgbClr val="FFEDCF"/>
              </a:solidFill>
              <a:ln w="3175" cap="rnd" cmpd="sng">
                <a:solidFill>
                  <a:srgbClr val="996633"/>
                </a:solidFill>
                <a:prstDash val="solid"/>
                <a:round/>
                <a:headEnd type="none" w="med" len="med"/>
                <a:tailEnd type="none" w="med" len="med"/>
              </a:ln>
            </p:spPr>
            <p:txBody>
              <a:bodyPr/>
              <a:lstStyle/>
              <a:p>
                <a:endParaRPr lang="en-CA"/>
              </a:p>
            </p:txBody>
          </p:sp>
          <p:sp>
            <p:nvSpPr>
              <p:cNvPr id="66836" name="Freeform 382"/>
              <p:cNvSpPr>
                <a:spLocks noChangeAspect="1"/>
              </p:cNvSpPr>
              <p:nvPr/>
            </p:nvSpPr>
            <p:spPr bwMode="auto">
              <a:xfrm>
                <a:off x="428" y="3881"/>
                <a:ext cx="244" cy="71"/>
              </a:xfrm>
              <a:custGeom>
                <a:avLst/>
                <a:gdLst>
                  <a:gd name="T0" fmla="*/ 42 w 334"/>
                  <a:gd name="T1" fmla="*/ 15 h 97"/>
                  <a:gd name="T2" fmla="*/ 45 w 334"/>
                  <a:gd name="T3" fmla="*/ 14 h 97"/>
                  <a:gd name="T4" fmla="*/ 46 w 334"/>
                  <a:gd name="T5" fmla="*/ 13 h 97"/>
                  <a:gd name="T6" fmla="*/ 47 w 334"/>
                  <a:gd name="T7" fmla="*/ 13 h 97"/>
                  <a:gd name="T8" fmla="*/ 48 w 334"/>
                  <a:gd name="T9" fmla="*/ 12 h 97"/>
                  <a:gd name="T10" fmla="*/ 49 w 334"/>
                  <a:gd name="T11" fmla="*/ 11 h 97"/>
                  <a:gd name="T12" fmla="*/ 50 w 334"/>
                  <a:gd name="T13" fmla="*/ 10 h 97"/>
                  <a:gd name="T14" fmla="*/ 50 w 334"/>
                  <a:gd name="T15" fmla="*/ 10 h 97"/>
                  <a:gd name="T16" fmla="*/ 50 w 334"/>
                  <a:gd name="T17" fmla="*/ 9 h 97"/>
                  <a:gd name="T18" fmla="*/ 50 w 334"/>
                  <a:gd name="T19" fmla="*/ 8 h 97"/>
                  <a:gd name="T20" fmla="*/ 50 w 334"/>
                  <a:gd name="T21" fmla="*/ 7 h 97"/>
                  <a:gd name="T22" fmla="*/ 50 w 334"/>
                  <a:gd name="T23" fmla="*/ 6 h 97"/>
                  <a:gd name="T24" fmla="*/ 49 w 334"/>
                  <a:gd name="T25" fmla="*/ 5 h 97"/>
                  <a:gd name="T26" fmla="*/ 48 w 334"/>
                  <a:gd name="T27" fmla="*/ 4 h 97"/>
                  <a:gd name="T28" fmla="*/ 47 w 334"/>
                  <a:gd name="T29" fmla="*/ 3 h 97"/>
                  <a:gd name="T30" fmla="*/ 46 w 334"/>
                  <a:gd name="T31" fmla="*/ 3 h 97"/>
                  <a:gd name="T32" fmla="*/ 44 w 334"/>
                  <a:gd name="T33" fmla="*/ 1 h 97"/>
                  <a:gd name="T34" fmla="*/ 41 w 334"/>
                  <a:gd name="T35" fmla="*/ 1 h 97"/>
                  <a:gd name="T36" fmla="*/ 37 w 334"/>
                  <a:gd name="T37" fmla="*/ 1 h 97"/>
                  <a:gd name="T38" fmla="*/ 34 w 334"/>
                  <a:gd name="T39" fmla="*/ 0 h 97"/>
                  <a:gd name="T40" fmla="*/ 30 w 334"/>
                  <a:gd name="T41" fmla="*/ 0 h 97"/>
                  <a:gd name="T42" fmla="*/ 27 w 334"/>
                  <a:gd name="T43" fmla="*/ 1 h 97"/>
                  <a:gd name="T44" fmla="*/ 24 w 334"/>
                  <a:gd name="T45" fmla="*/ 1 h 97"/>
                  <a:gd name="T46" fmla="*/ 20 w 334"/>
                  <a:gd name="T47" fmla="*/ 1 h 97"/>
                  <a:gd name="T48" fmla="*/ 18 w 334"/>
                  <a:gd name="T49" fmla="*/ 3 h 97"/>
                  <a:gd name="T50" fmla="*/ 15 w 334"/>
                  <a:gd name="T51" fmla="*/ 4 h 97"/>
                  <a:gd name="T52" fmla="*/ 12 w 334"/>
                  <a:gd name="T53" fmla="*/ 5 h 97"/>
                  <a:gd name="T54" fmla="*/ 9 w 334"/>
                  <a:gd name="T55" fmla="*/ 6 h 97"/>
                  <a:gd name="T56" fmla="*/ 7 w 334"/>
                  <a:gd name="T57" fmla="*/ 8 h 97"/>
                  <a:gd name="T58" fmla="*/ 5 w 334"/>
                  <a:gd name="T59" fmla="*/ 10 h 97"/>
                  <a:gd name="T60" fmla="*/ 3 w 334"/>
                  <a:gd name="T61" fmla="*/ 11 h 97"/>
                  <a:gd name="T62" fmla="*/ 1 w 334"/>
                  <a:gd name="T63" fmla="*/ 12 h 97"/>
                  <a:gd name="T64" fmla="*/ 1 w 334"/>
                  <a:gd name="T65" fmla="*/ 13 h 97"/>
                  <a:gd name="T66" fmla="*/ 2 w 334"/>
                  <a:gd name="T67" fmla="*/ 12 h 97"/>
                  <a:gd name="T68" fmla="*/ 3 w 334"/>
                  <a:gd name="T69" fmla="*/ 11 h 97"/>
                  <a:gd name="T70" fmla="*/ 5 w 334"/>
                  <a:gd name="T71" fmla="*/ 10 h 97"/>
                  <a:gd name="T72" fmla="*/ 7 w 334"/>
                  <a:gd name="T73" fmla="*/ 8 h 97"/>
                  <a:gd name="T74" fmla="*/ 8 w 334"/>
                  <a:gd name="T75" fmla="*/ 7 h 97"/>
                  <a:gd name="T76" fmla="*/ 10 w 334"/>
                  <a:gd name="T77" fmla="*/ 7 h 97"/>
                  <a:gd name="T78" fmla="*/ 12 w 334"/>
                  <a:gd name="T79" fmla="*/ 5 h 97"/>
                  <a:gd name="T80" fmla="*/ 15 w 334"/>
                  <a:gd name="T81" fmla="*/ 5 h 97"/>
                  <a:gd name="T82" fmla="*/ 17 w 334"/>
                  <a:gd name="T83" fmla="*/ 4 h 97"/>
                  <a:gd name="T84" fmla="*/ 19 w 334"/>
                  <a:gd name="T85" fmla="*/ 4 h 97"/>
                  <a:gd name="T86" fmla="*/ 21 w 334"/>
                  <a:gd name="T87" fmla="*/ 4 h 97"/>
                  <a:gd name="T88" fmla="*/ 24 w 334"/>
                  <a:gd name="T89" fmla="*/ 4 h 97"/>
                  <a:gd name="T90" fmla="*/ 26 w 334"/>
                  <a:gd name="T91" fmla="*/ 4 h 97"/>
                  <a:gd name="T92" fmla="*/ 29 w 334"/>
                  <a:gd name="T93" fmla="*/ 4 h 97"/>
                  <a:gd name="T94" fmla="*/ 31 w 334"/>
                  <a:gd name="T95" fmla="*/ 5 h 97"/>
                  <a:gd name="T96" fmla="*/ 33 w 334"/>
                  <a:gd name="T97" fmla="*/ 5 h 97"/>
                  <a:gd name="T98" fmla="*/ 34 w 334"/>
                  <a:gd name="T99" fmla="*/ 7 h 97"/>
                  <a:gd name="T100" fmla="*/ 35 w 334"/>
                  <a:gd name="T101" fmla="*/ 7 h 97"/>
                  <a:gd name="T102" fmla="*/ 36 w 334"/>
                  <a:gd name="T103" fmla="*/ 8 h 97"/>
                  <a:gd name="T104" fmla="*/ 37 w 334"/>
                  <a:gd name="T105" fmla="*/ 9 h 97"/>
                  <a:gd name="T106" fmla="*/ 37 w 334"/>
                  <a:gd name="T107" fmla="*/ 10 h 97"/>
                  <a:gd name="T108" fmla="*/ 36 w 334"/>
                  <a:gd name="T109" fmla="*/ 11 h 97"/>
                  <a:gd name="T110" fmla="*/ 35 w 334"/>
                  <a:gd name="T111" fmla="*/ 12 h 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4"/>
                  <a:gd name="T169" fmla="*/ 0 h 97"/>
                  <a:gd name="T170" fmla="*/ 334 w 334"/>
                  <a:gd name="T171" fmla="*/ 97 h 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4" h="97">
                    <a:moveTo>
                      <a:pt x="278" y="96"/>
                    </a:moveTo>
                    <a:lnTo>
                      <a:pt x="284" y="95"/>
                    </a:lnTo>
                    <a:lnTo>
                      <a:pt x="290" y="93"/>
                    </a:lnTo>
                    <a:lnTo>
                      <a:pt x="295" y="92"/>
                    </a:lnTo>
                    <a:lnTo>
                      <a:pt x="300" y="90"/>
                    </a:lnTo>
                    <a:lnTo>
                      <a:pt x="304" y="87"/>
                    </a:lnTo>
                    <a:lnTo>
                      <a:pt x="309" y="85"/>
                    </a:lnTo>
                    <a:lnTo>
                      <a:pt x="313" y="84"/>
                    </a:lnTo>
                    <a:lnTo>
                      <a:pt x="316" y="81"/>
                    </a:lnTo>
                    <a:lnTo>
                      <a:pt x="320" y="79"/>
                    </a:lnTo>
                    <a:lnTo>
                      <a:pt x="322" y="76"/>
                    </a:lnTo>
                    <a:lnTo>
                      <a:pt x="324" y="73"/>
                    </a:lnTo>
                    <a:lnTo>
                      <a:pt x="327" y="70"/>
                    </a:lnTo>
                    <a:lnTo>
                      <a:pt x="329" y="67"/>
                    </a:lnTo>
                    <a:lnTo>
                      <a:pt x="330" y="64"/>
                    </a:lnTo>
                    <a:lnTo>
                      <a:pt x="331" y="61"/>
                    </a:lnTo>
                    <a:lnTo>
                      <a:pt x="332" y="59"/>
                    </a:lnTo>
                    <a:lnTo>
                      <a:pt x="332" y="56"/>
                    </a:lnTo>
                    <a:lnTo>
                      <a:pt x="333" y="53"/>
                    </a:lnTo>
                    <a:lnTo>
                      <a:pt x="332" y="50"/>
                    </a:lnTo>
                    <a:lnTo>
                      <a:pt x="332" y="47"/>
                    </a:lnTo>
                    <a:lnTo>
                      <a:pt x="331" y="43"/>
                    </a:lnTo>
                    <a:lnTo>
                      <a:pt x="329" y="40"/>
                    </a:lnTo>
                    <a:lnTo>
                      <a:pt x="328" y="37"/>
                    </a:lnTo>
                    <a:lnTo>
                      <a:pt x="326" y="35"/>
                    </a:lnTo>
                    <a:lnTo>
                      <a:pt x="323" y="32"/>
                    </a:lnTo>
                    <a:lnTo>
                      <a:pt x="321" y="29"/>
                    </a:lnTo>
                    <a:lnTo>
                      <a:pt x="318" y="27"/>
                    </a:lnTo>
                    <a:lnTo>
                      <a:pt x="315" y="24"/>
                    </a:lnTo>
                    <a:lnTo>
                      <a:pt x="311" y="21"/>
                    </a:lnTo>
                    <a:lnTo>
                      <a:pt x="306" y="19"/>
                    </a:lnTo>
                    <a:lnTo>
                      <a:pt x="302" y="16"/>
                    </a:lnTo>
                    <a:lnTo>
                      <a:pt x="297" y="14"/>
                    </a:lnTo>
                    <a:lnTo>
                      <a:pt x="287" y="11"/>
                    </a:lnTo>
                    <a:lnTo>
                      <a:pt x="276" y="8"/>
                    </a:lnTo>
                    <a:lnTo>
                      <a:pt x="265" y="5"/>
                    </a:lnTo>
                    <a:lnTo>
                      <a:pt x="254" y="3"/>
                    </a:lnTo>
                    <a:lnTo>
                      <a:pt x="244" y="1"/>
                    </a:lnTo>
                    <a:lnTo>
                      <a:pt x="232" y="0"/>
                    </a:lnTo>
                    <a:lnTo>
                      <a:pt x="221" y="0"/>
                    </a:lnTo>
                    <a:lnTo>
                      <a:pt x="211" y="0"/>
                    </a:lnTo>
                    <a:lnTo>
                      <a:pt x="199" y="0"/>
                    </a:lnTo>
                    <a:lnTo>
                      <a:pt x="189" y="1"/>
                    </a:lnTo>
                    <a:lnTo>
                      <a:pt x="178" y="2"/>
                    </a:lnTo>
                    <a:lnTo>
                      <a:pt x="167" y="4"/>
                    </a:lnTo>
                    <a:lnTo>
                      <a:pt x="157" y="6"/>
                    </a:lnTo>
                    <a:lnTo>
                      <a:pt x="146" y="8"/>
                    </a:lnTo>
                    <a:lnTo>
                      <a:pt x="136" y="11"/>
                    </a:lnTo>
                    <a:lnTo>
                      <a:pt x="126" y="13"/>
                    </a:lnTo>
                    <a:lnTo>
                      <a:pt x="116" y="16"/>
                    </a:lnTo>
                    <a:lnTo>
                      <a:pt x="106" y="19"/>
                    </a:lnTo>
                    <a:lnTo>
                      <a:pt x="96" y="23"/>
                    </a:lnTo>
                    <a:lnTo>
                      <a:pt x="87" y="27"/>
                    </a:lnTo>
                    <a:lnTo>
                      <a:pt x="78" y="32"/>
                    </a:lnTo>
                    <a:lnTo>
                      <a:pt x="69" y="36"/>
                    </a:lnTo>
                    <a:lnTo>
                      <a:pt x="61" y="40"/>
                    </a:lnTo>
                    <a:lnTo>
                      <a:pt x="52" y="45"/>
                    </a:lnTo>
                    <a:lnTo>
                      <a:pt x="44" y="50"/>
                    </a:lnTo>
                    <a:lnTo>
                      <a:pt x="38" y="55"/>
                    </a:lnTo>
                    <a:lnTo>
                      <a:pt x="30" y="61"/>
                    </a:lnTo>
                    <a:lnTo>
                      <a:pt x="23" y="65"/>
                    </a:lnTo>
                    <a:lnTo>
                      <a:pt x="16" y="71"/>
                    </a:lnTo>
                    <a:lnTo>
                      <a:pt x="11" y="76"/>
                    </a:lnTo>
                    <a:lnTo>
                      <a:pt x="6" y="82"/>
                    </a:lnTo>
                    <a:lnTo>
                      <a:pt x="0" y="87"/>
                    </a:lnTo>
                    <a:lnTo>
                      <a:pt x="4" y="84"/>
                    </a:lnTo>
                    <a:lnTo>
                      <a:pt x="8" y="80"/>
                    </a:lnTo>
                    <a:lnTo>
                      <a:pt x="12" y="76"/>
                    </a:lnTo>
                    <a:lnTo>
                      <a:pt x="16" y="72"/>
                    </a:lnTo>
                    <a:lnTo>
                      <a:pt x="21" y="69"/>
                    </a:lnTo>
                    <a:lnTo>
                      <a:pt x="26" y="65"/>
                    </a:lnTo>
                    <a:lnTo>
                      <a:pt x="31" y="61"/>
                    </a:lnTo>
                    <a:lnTo>
                      <a:pt x="37" y="58"/>
                    </a:lnTo>
                    <a:lnTo>
                      <a:pt x="42" y="55"/>
                    </a:lnTo>
                    <a:lnTo>
                      <a:pt x="48" y="51"/>
                    </a:lnTo>
                    <a:lnTo>
                      <a:pt x="54" y="48"/>
                    </a:lnTo>
                    <a:lnTo>
                      <a:pt x="61" y="45"/>
                    </a:lnTo>
                    <a:lnTo>
                      <a:pt x="67" y="42"/>
                    </a:lnTo>
                    <a:lnTo>
                      <a:pt x="74" y="39"/>
                    </a:lnTo>
                    <a:lnTo>
                      <a:pt x="81" y="36"/>
                    </a:lnTo>
                    <a:lnTo>
                      <a:pt x="88" y="35"/>
                    </a:lnTo>
                    <a:lnTo>
                      <a:pt x="95" y="32"/>
                    </a:lnTo>
                    <a:lnTo>
                      <a:pt x="103" y="30"/>
                    </a:lnTo>
                    <a:lnTo>
                      <a:pt x="110" y="28"/>
                    </a:lnTo>
                    <a:lnTo>
                      <a:pt x="117" y="27"/>
                    </a:lnTo>
                    <a:lnTo>
                      <a:pt x="125" y="25"/>
                    </a:lnTo>
                    <a:lnTo>
                      <a:pt x="133" y="24"/>
                    </a:lnTo>
                    <a:lnTo>
                      <a:pt x="141" y="24"/>
                    </a:lnTo>
                    <a:lnTo>
                      <a:pt x="149" y="23"/>
                    </a:lnTo>
                    <a:lnTo>
                      <a:pt x="157" y="23"/>
                    </a:lnTo>
                    <a:lnTo>
                      <a:pt x="166" y="24"/>
                    </a:lnTo>
                    <a:lnTo>
                      <a:pt x="173" y="24"/>
                    </a:lnTo>
                    <a:lnTo>
                      <a:pt x="182" y="25"/>
                    </a:lnTo>
                    <a:lnTo>
                      <a:pt x="190" y="27"/>
                    </a:lnTo>
                    <a:lnTo>
                      <a:pt x="197" y="29"/>
                    </a:lnTo>
                    <a:lnTo>
                      <a:pt x="206" y="31"/>
                    </a:lnTo>
                    <a:lnTo>
                      <a:pt x="214" y="34"/>
                    </a:lnTo>
                    <a:lnTo>
                      <a:pt x="218" y="36"/>
                    </a:lnTo>
                    <a:lnTo>
                      <a:pt x="221" y="38"/>
                    </a:lnTo>
                    <a:lnTo>
                      <a:pt x="225" y="41"/>
                    </a:lnTo>
                    <a:lnTo>
                      <a:pt x="229" y="43"/>
                    </a:lnTo>
                    <a:lnTo>
                      <a:pt x="231" y="46"/>
                    </a:lnTo>
                    <a:lnTo>
                      <a:pt x="234" y="49"/>
                    </a:lnTo>
                    <a:lnTo>
                      <a:pt x="236" y="53"/>
                    </a:lnTo>
                    <a:lnTo>
                      <a:pt x="237" y="56"/>
                    </a:lnTo>
                    <a:lnTo>
                      <a:pt x="238" y="59"/>
                    </a:lnTo>
                    <a:lnTo>
                      <a:pt x="238" y="62"/>
                    </a:lnTo>
                    <a:lnTo>
                      <a:pt x="238" y="66"/>
                    </a:lnTo>
                    <a:lnTo>
                      <a:pt x="237" y="69"/>
                    </a:lnTo>
                    <a:lnTo>
                      <a:pt x="236" y="73"/>
                    </a:lnTo>
                    <a:lnTo>
                      <a:pt x="234" y="77"/>
                    </a:lnTo>
                    <a:lnTo>
                      <a:pt x="231" y="81"/>
                    </a:lnTo>
                    <a:lnTo>
                      <a:pt x="228" y="85"/>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37" name="Freeform 383"/>
              <p:cNvSpPr>
                <a:spLocks noChangeAspect="1"/>
              </p:cNvSpPr>
              <p:nvPr/>
            </p:nvSpPr>
            <p:spPr bwMode="auto">
              <a:xfrm>
                <a:off x="420" y="3844"/>
                <a:ext cx="361" cy="111"/>
              </a:xfrm>
              <a:custGeom>
                <a:avLst/>
                <a:gdLst>
                  <a:gd name="T0" fmla="*/ 63 w 494"/>
                  <a:gd name="T1" fmla="*/ 22 h 152"/>
                  <a:gd name="T2" fmla="*/ 67 w 494"/>
                  <a:gd name="T3" fmla="*/ 20 h 152"/>
                  <a:gd name="T4" fmla="*/ 70 w 494"/>
                  <a:gd name="T5" fmla="*/ 19 h 152"/>
                  <a:gd name="T6" fmla="*/ 73 w 494"/>
                  <a:gd name="T7" fmla="*/ 17 h 152"/>
                  <a:gd name="T8" fmla="*/ 75 w 494"/>
                  <a:gd name="T9" fmla="*/ 15 h 152"/>
                  <a:gd name="T10" fmla="*/ 75 w 494"/>
                  <a:gd name="T11" fmla="*/ 12 h 152"/>
                  <a:gd name="T12" fmla="*/ 75 w 494"/>
                  <a:gd name="T13" fmla="*/ 9 h 152"/>
                  <a:gd name="T14" fmla="*/ 74 w 494"/>
                  <a:gd name="T15" fmla="*/ 8 h 152"/>
                  <a:gd name="T16" fmla="*/ 72 w 494"/>
                  <a:gd name="T17" fmla="*/ 6 h 152"/>
                  <a:gd name="T18" fmla="*/ 70 w 494"/>
                  <a:gd name="T19" fmla="*/ 4 h 152"/>
                  <a:gd name="T20" fmla="*/ 69 w 494"/>
                  <a:gd name="T21" fmla="*/ 3 h 152"/>
                  <a:gd name="T22" fmla="*/ 61 w 494"/>
                  <a:gd name="T23" fmla="*/ 1 h 152"/>
                  <a:gd name="T24" fmla="*/ 54 w 494"/>
                  <a:gd name="T25" fmla="*/ 1 h 152"/>
                  <a:gd name="T26" fmla="*/ 47 w 494"/>
                  <a:gd name="T27" fmla="*/ 0 h 152"/>
                  <a:gd name="T28" fmla="*/ 39 w 494"/>
                  <a:gd name="T29" fmla="*/ 1 h 152"/>
                  <a:gd name="T30" fmla="*/ 31 w 494"/>
                  <a:gd name="T31" fmla="*/ 2 h 152"/>
                  <a:gd name="T32" fmla="*/ 25 w 494"/>
                  <a:gd name="T33" fmla="*/ 4 h 152"/>
                  <a:gd name="T34" fmla="*/ 18 w 494"/>
                  <a:gd name="T35" fmla="*/ 7 h 152"/>
                  <a:gd name="T36" fmla="*/ 12 w 494"/>
                  <a:gd name="T37" fmla="*/ 9 h 152"/>
                  <a:gd name="T38" fmla="*/ 7 w 494"/>
                  <a:gd name="T39" fmla="*/ 12 h 152"/>
                  <a:gd name="T40" fmla="*/ 2 w 494"/>
                  <a:gd name="T41" fmla="*/ 15 h 152"/>
                  <a:gd name="T42" fmla="*/ 1 w 494"/>
                  <a:gd name="T43" fmla="*/ 17 h 152"/>
                  <a:gd name="T44" fmla="*/ 4 w 494"/>
                  <a:gd name="T45" fmla="*/ 14 h 152"/>
                  <a:gd name="T46" fmla="*/ 8 w 494"/>
                  <a:gd name="T47" fmla="*/ 11 h 152"/>
                  <a:gd name="T48" fmla="*/ 13 w 494"/>
                  <a:gd name="T49" fmla="*/ 9 h 152"/>
                  <a:gd name="T50" fmla="*/ 19 w 494"/>
                  <a:gd name="T51" fmla="*/ 7 h 152"/>
                  <a:gd name="T52" fmla="*/ 25 w 494"/>
                  <a:gd name="T53" fmla="*/ 5 h 152"/>
                  <a:gd name="T54" fmla="*/ 31 w 494"/>
                  <a:gd name="T55" fmla="*/ 4 h 152"/>
                  <a:gd name="T56" fmla="*/ 37 w 494"/>
                  <a:gd name="T57" fmla="*/ 3 h 152"/>
                  <a:gd name="T58" fmla="*/ 44 w 494"/>
                  <a:gd name="T59" fmla="*/ 3 h 152"/>
                  <a:gd name="T60" fmla="*/ 50 w 494"/>
                  <a:gd name="T61" fmla="*/ 4 h 152"/>
                  <a:gd name="T62" fmla="*/ 56 w 494"/>
                  <a:gd name="T63" fmla="*/ 5 h 152"/>
                  <a:gd name="T64" fmla="*/ 60 w 494"/>
                  <a:gd name="T65" fmla="*/ 7 h 152"/>
                  <a:gd name="T66" fmla="*/ 61 w 494"/>
                  <a:gd name="T67" fmla="*/ 8 h 152"/>
                  <a:gd name="T68" fmla="*/ 63 w 494"/>
                  <a:gd name="T69" fmla="*/ 9 h 152"/>
                  <a:gd name="T70" fmla="*/ 64 w 494"/>
                  <a:gd name="T71" fmla="*/ 12 h 152"/>
                  <a:gd name="T72" fmla="*/ 64 w 494"/>
                  <a:gd name="T73" fmla="*/ 13 h 152"/>
                  <a:gd name="T74" fmla="*/ 63 w 494"/>
                  <a:gd name="T75" fmla="*/ 15 h 152"/>
                  <a:gd name="T76" fmla="*/ 62 w 494"/>
                  <a:gd name="T77" fmla="*/ 17 h 152"/>
                  <a:gd name="T78" fmla="*/ 61 w 494"/>
                  <a:gd name="T79" fmla="*/ 18 h 152"/>
                  <a:gd name="T80" fmla="*/ 58 w 494"/>
                  <a:gd name="T81" fmla="*/ 20 h 152"/>
                  <a:gd name="T82" fmla="*/ 57 w 494"/>
                  <a:gd name="T83" fmla="*/ 20 h 152"/>
                  <a:gd name="T84" fmla="*/ 55 w 494"/>
                  <a:gd name="T85" fmla="*/ 20 h 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4"/>
                  <a:gd name="T130" fmla="*/ 0 h 152"/>
                  <a:gd name="T131" fmla="*/ 494 w 494"/>
                  <a:gd name="T132" fmla="*/ 152 h 1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4" h="152">
                    <a:moveTo>
                      <a:pt x="388" y="151"/>
                    </a:moveTo>
                    <a:lnTo>
                      <a:pt x="401" y="149"/>
                    </a:lnTo>
                    <a:lnTo>
                      <a:pt x="412" y="145"/>
                    </a:lnTo>
                    <a:lnTo>
                      <a:pt x="423" y="142"/>
                    </a:lnTo>
                    <a:lnTo>
                      <a:pt x="433" y="139"/>
                    </a:lnTo>
                    <a:lnTo>
                      <a:pt x="442" y="136"/>
                    </a:lnTo>
                    <a:lnTo>
                      <a:pt x="451" y="131"/>
                    </a:lnTo>
                    <a:lnTo>
                      <a:pt x="458" y="127"/>
                    </a:lnTo>
                    <a:lnTo>
                      <a:pt x="465" y="123"/>
                    </a:lnTo>
                    <a:lnTo>
                      <a:pt x="471" y="118"/>
                    </a:lnTo>
                    <a:lnTo>
                      <a:pt x="476" y="114"/>
                    </a:lnTo>
                    <a:lnTo>
                      <a:pt x="481" y="109"/>
                    </a:lnTo>
                    <a:lnTo>
                      <a:pt x="483" y="104"/>
                    </a:lnTo>
                    <a:lnTo>
                      <a:pt x="487" y="99"/>
                    </a:lnTo>
                    <a:lnTo>
                      <a:pt x="489" y="94"/>
                    </a:lnTo>
                    <a:lnTo>
                      <a:pt x="491" y="89"/>
                    </a:lnTo>
                    <a:lnTo>
                      <a:pt x="492" y="85"/>
                    </a:lnTo>
                    <a:lnTo>
                      <a:pt x="493" y="80"/>
                    </a:lnTo>
                    <a:lnTo>
                      <a:pt x="493" y="74"/>
                    </a:lnTo>
                    <a:lnTo>
                      <a:pt x="492" y="69"/>
                    </a:lnTo>
                    <a:lnTo>
                      <a:pt x="492" y="64"/>
                    </a:lnTo>
                    <a:lnTo>
                      <a:pt x="490" y="61"/>
                    </a:lnTo>
                    <a:lnTo>
                      <a:pt x="488" y="56"/>
                    </a:lnTo>
                    <a:lnTo>
                      <a:pt x="485" y="51"/>
                    </a:lnTo>
                    <a:lnTo>
                      <a:pt x="483" y="47"/>
                    </a:lnTo>
                    <a:lnTo>
                      <a:pt x="480" y="42"/>
                    </a:lnTo>
                    <a:lnTo>
                      <a:pt x="477" y="38"/>
                    </a:lnTo>
                    <a:lnTo>
                      <a:pt x="473" y="35"/>
                    </a:lnTo>
                    <a:lnTo>
                      <a:pt x="468" y="32"/>
                    </a:lnTo>
                    <a:lnTo>
                      <a:pt x="463" y="29"/>
                    </a:lnTo>
                    <a:lnTo>
                      <a:pt x="458" y="26"/>
                    </a:lnTo>
                    <a:lnTo>
                      <a:pt x="454" y="23"/>
                    </a:lnTo>
                    <a:lnTo>
                      <a:pt x="449" y="20"/>
                    </a:lnTo>
                    <a:lnTo>
                      <a:pt x="434" y="15"/>
                    </a:lnTo>
                    <a:lnTo>
                      <a:pt x="419" y="12"/>
                    </a:lnTo>
                    <a:lnTo>
                      <a:pt x="403" y="8"/>
                    </a:lnTo>
                    <a:lnTo>
                      <a:pt x="387" y="5"/>
                    </a:lnTo>
                    <a:lnTo>
                      <a:pt x="372" y="3"/>
                    </a:lnTo>
                    <a:lnTo>
                      <a:pt x="355" y="1"/>
                    </a:lnTo>
                    <a:lnTo>
                      <a:pt x="339" y="0"/>
                    </a:lnTo>
                    <a:lnTo>
                      <a:pt x="323" y="0"/>
                    </a:lnTo>
                    <a:lnTo>
                      <a:pt x="306" y="0"/>
                    </a:lnTo>
                    <a:lnTo>
                      <a:pt x="290" y="1"/>
                    </a:lnTo>
                    <a:lnTo>
                      <a:pt x="273" y="2"/>
                    </a:lnTo>
                    <a:lnTo>
                      <a:pt x="256" y="5"/>
                    </a:lnTo>
                    <a:lnTo>
                      <a:pt x="240" y="7"/>
                    </a:lnTo>
                    <a:lnTo>
                      <a:pt x="223" y="10"/>
                    </a:lnTo>
                    <a:lnTo>
                      <a:pt x="208" y="13"/>
                    </a:lnTo>
                    <a:lnTo>
                      <a:pt x="192" y="16"/>
                    </a:lnTo>
                    <a:lnTo>
                      <a:pt x="176" y="21"/>
                    </a:lnTo>
                    <a:lnTo>
                      <a:pt x="161" y="25"/>
                    </a:lnTo>
                    <a:lnTo>
                      <a:pt x="145" y="31"/>
                    </a:lnTo>
                    <a:lnTo>
                      <a:pt x="131" y="36"/>
                    </a:lnTo>
                    <a:lnTo>
                      <a:pt x="117" y="41"/>
                    </a:lnTo>
                    <a:lnTo>
                      <a:pt x="103" y="47"/>
                    </a:lnTo>
                    <a:lnTo>
                      <a:pt x="90" y="53"/>
                    </a:lnTo>
                    <a:lnTo>
                      <a:pt x="77" y="60"/>
                    </a:lnTo>
                    <a:lnTo>
                      <a:pt x="65" y="65"/>
                    </a:lnTo>
                    <a:lnTo>
                      <a:pt x="54" y="72"/>
                    </a:lnTo>
                    <a:lnTo>
                      <a:pt x="42" y="79"/>
                    </a:lnTo>
                    <a:lnTo>
                      <a:pt x="33" y="87"/>
                    </a:lnTo>
                    <a:lnTo>
                      <a:pt x="23" y="93"/>
                    </a:lnTo>
                    <a:lnTo>
                      <a:pt x="14" y="100"/>
                    </a:lnTo>
                    <a:lnTo>
                      <a:pt x="7" y="108"/>
                    </a:lnTo>
                    <a:lnTo>
                      <a:pt x="0" y="114"/>
                    </a:lnTo>
                    <a:lnTo>
                      <a:pt x="6" y="109"/>
                    </a:lnTo>
                    <a:lnTo>
                      <a:pt x="13" y="103"/>
                    </a:lnTo>
                    <a:lnTo>
                      <a:pt x="19" y="97"/>
                    </a:lnTo>
                    <a:lnTo>
                      <a:pt x="27" y="91"/>
                    </a:lnTo>
                    <a:lnTo>
                      <a:pt x="36" y="86"/>
                    </a:lnTo>
                    <a:lnTo>
                      <a:pt x="44" y="80"/>
                    </a:lnTo>
                    <a:lnTo>
                      <a:pt x="54" y="75"/>
                    </a:lnTo>
                    <a:lnTo>
                      <a:pt x="65" y="69"/>
                    </a:lnTo>
                    <a:lnTo>
                      <a:pt x="75" y="64"/>
                    </a:lnTo>
                    <a:lnTo>
                      <a:pt x="87" y="60"/>
                    </a:lnTo>
                    <a:lnTo>
                      <a:pt x="98" y="55"/>
                    </a:lnTo>
                    <a:lnTo>
                      <a:pt x="110" y="50"/>
                    </a:lnTo>
                    <a:lnTo>
                      <a:pt x="122" y="45"/>
                    </a:lnTo>
                    <a:lnTo>
                      <a:pt x="135" y="41"/>
                    </a:lnTo>
                    <a:lnTo>
                      <a:pt x="147" y="38"/>
                    </a:lnTo>
                    <a:lnTo>
                      <a:pt x="161" y="35"/>
                    </a:lnTo>
                    <a:lnTo>
                      <a:pt x="174" y="31"/>
                    </a:lnTo>
                    <a:lnTo>
                      <a:pt x="188" y="28"/>
                    </a:lnTo>
                    <a:lnTo>
                      <a:pt x="201" y="26"/>
                    </a:lnTo>
                    <a:lnTo>
                      <a:pt x="216" y="24"/>
                    </a:lnTo>
                    <a:lnTo>
                      <a:pt x="229" y="22"/>
                    </a:lnTo>
                    <a:lnTo>
                      <a:pt x="244" y="21"/>
                    </a:lnTo>
                    <a:lnTo>
                      <a:pt x="258" y="20"/>
                    </a:lnTo>
                    <a:lnTo>
                      <a:pt x="272" y="20"/>
                    </a:lnTo>
                    <a:lnTo>
                      <a:pt x="286" y="20"/>
                    </a:lnTo>
                    <a:lnTo>
                      <a:pt x="299" y="21"/>
                    </a:lnTo>
                    <a:lnTo>
                      <a:pt x="314" y="22"/>
                    </a:lnTo>
                    <a:lnTo>
                      <a:pt x="327" y="24"/>
                    </a:lnTo>
                    <a:lnTo>
                      <a:pt x="341" y="27"/>
                    </a:lnTo>
                    <a:lnTo>
                      <a:pt x="354" y="30"/>
                    </a:lnTo>
                    <a:lnTo>
                      <a:pt x="368" y="34"/>
                    </a:lnTo>
                    <a:lnTo>
                      <a:pt x="380" y="38"/>
                    </a:lnTo>
                    <a:lnTo>
                      <a:pt x="386" y="41"/>
                    </a:lnTo>
                    <a:lnTo>
                      <a:pt x="391" y="44"/>
                    </a:lnTo>
                    <a:lnTo>
                      <a:pt x="396" y="47"/>
                    </a:lnTo>
                    <a:lnTo>
                      <a:pt x="401" y="51"/>
                    </a:lnTo>
                    <a:lnTo>
                      <a:pt x="403" y="55"/>
                    </a:lnTo>
                    <a:lnTo>
                      <a:pt x="407" y="58"/>
                    </a:lnTo>
                    <a:lnTo>
                      <a:pt x="410" y="62"/>
                    </a:lnTo>
                    <a:lnTo>
                      <a:pt x="412" y="65"/>
                    </a:lnTo>
                    <a:lnTo>
                      <a:pt x="414" y="69"/>
                    </a:lnTo>
                    <a:lnTo>
                      <a:pt x="416" y="73"/>
                    </a:lnTo>
                    <a:lnTo>
                      <a:pt x="417" y="77"/>
                    </a:lnTo>
                    <a:lnTo>
                      <a:pt x="417" y="81"/>
                    </a:lnTo>
                    <a:lnTo>
                      <a:pt x="417" y="85"/>
                    </a:lnTo>
                    <a:lnTo>
                      <a:pt x="417" y="89"/>
                    </a:lnTo>
                    <a:lnTo>
                      <a:pt x="416" y="92"/>
                    </a:lnTo>
                    <a:lnTo>
                      <a:pt x="415" y="96"/>
                    </a:lnTo>
                    <a:lnTo>
                      <a:pt x="414" y="99"/>
                    </a:lnTo>
                    <a:lnTo>
                      <a:pt x="412" y="103"/>
                    </a:lnTo>
                    <a:lnTo>
                      <a:pt x="410" y="107"/>
                    </a:lnTo>
                    <a:lnTo>
                      <a:pt x="407" y="110"/>
                    </a:lnTo>
                    <a:lnTo>
                      <a:pt x="405" y="114"/>
                    </a:lnTo>
                    <a:lnTo>
                      <a:pt x="402" y="116"/>
                    </a:lnTo>
                    <a:lnTo>
                      <a:pt x="399" y="119"/>
                    </a:lnTo>
                    <a:lnTo>
                      <a:pt x="395" y="123"/>
                    </a:lnTo>
                    <a:lnTo>
                      <a:pt x="391" y="125"/>
                    </a:lnTo>
                    <a:lnTo>
                      <a:pt x="387" y="128"/>
                    </a:lnTo>
                    <a:lnTo>
                      <a:pt x="382" y="131"/>
                    </a:lnTo>
                    <a:lnTo>
                      <a:pt x="377" y="133"/>
                    </a:lnTo>
                    <a:lnTo>
                      <a:pt x="373" y="135"/>
                    </a:lnTo>
                    <a:lnTo>
                      <a:pt x="368" y="137"/>
                    </a:lnTo>
                    <a:lnTo>
                      <a:pt x="362" y="139"/>
                    </a:lnTo>
                    <a:lnTo>
                      <a:pt x="356" y="139"/>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sp>
            <p:nvSpPr>
              <p:cNvPr id="66838" name="Freeform 384"/>
              <p:cNvSpPr>
                <a:spLocks noChangeAspect="1"/>
              </p:cNvSpPr>
              <p:nvPr/>
            </p:nvSpPr>
            <p:spPr bwMode="auto">
              <a:xfrm>
                <a:off x="471" y="3920"/>
                <a:ext cx="80" cy="31"/>
              </a:xfrm>
              <a:custGeom>
                <a:avLst/>
                <a:gdLst>
                  <a:gd name="T0" fmla="*/ 16 w 110"/>
                  <a:gd name="T1" fmla="*/ 1 h 43"/>
                  <a:gd name="T2" fmla="*/ 14 w 110"/>
                  <a:gd name="T3" fmla="*/ 1 h 43"/>
                  <a:gd name="T4" fmla="*/ 12 w 110"/>
                  <a:gd name="T5" fmla="*/ 1 h 43"/>
                  <a:gd name="T6" fmla="*/ 11 w 110"/>
                  <a:gd name="T7" fmla="*/ 1 h 43"/>
                  <a:gd name="T8" fmla="*/ 9 w 110"/>
                  <a:gd name="T9" fmla="*/ 2 h 43"/>
                  <a:gd name="T10" fmla="*/ 8 w 110"/>
                  <a:gd name="T11" fmla="*/ 3 h 43"/>
                  <a:gd name="T12" fmla="*/ 7 w 110"/>
                  <a:gd name="T13" fmla="*/ 3 h 43"/>
                  <a:gd name="T14" fmla="*/ 7 w 110"/>
                  <a:gd name="T15" fmla="*/ 4 h 43"/>
                  <a:gd name="T16" fmla="*/ 6 w 110"/>
                  <a:gd name="T17" fmla="*/ 4 h 43"/>
                  <a:gd name="T18" fmla="*/ 5 w 110"/>
                  <a:gd name="T19" fmla="*/ 4 h 43"/>
                  <a:gd name="T20" fmla="*/ 4 w 110"/>
                  <a:gd name="T21" fmla="*/ 5 h 43"/>
                  <a:gd name="T22" fmla="*/ 4 w 110"/>
                  <a:gd name="T23" fmla="*/ 5 h 43"/>
                  <a:gd name="T24" fmla="*/ 3 w 110"/>
                  <a:gd name="T25" fmla="*/ 6 h 43"/>
                  <a:gd name="T26" fmla="*/ 3 w 110"/>
                  <a:gd name="T27" fmla="*/ 6 h 43"/>
                  <a:gd name="T28" fmla="*/ 2 w 110"/>
                  <a:gd name="T29" fmla="*/ 6 h 43"/>
                  <a:gd name="T30" fmla="*/ 1 w 110"/>
                  <a:gd name="T31" fmla="*/ 6 h 43"/>
                  <a:gd name="T32" fmla="*/ 1 w 110"/>
                  <a:gd name="T33" fmla="*/ 6 h 43"/>
                  <a:gd name="T34" fmla="*/ 1 w 110"/>
                  <a:gd name="T35" fmla="*/ 5 h 43"/>
                  <a:gd name="T36" fmla="*/ 1 w 110"/>
                  <a:gd name="T37" fmla="*/ 5 h 43"/>
                  <a:gd name="T38" fmla="*/ 1 w 110"/>
                  <a:gd name="T39" fmla="*/ 4 h 43"/>
                  <a:gd name="T40" fmla="*/ 0 w 110"/>
                  <a:gd name="T41" fmla="*/ 4 h 43"/>
                  <a:gd name="T42" fmla="*/ 1 w 110"/>
                  <a:gd name="T43" fmla="*/ 4 h 43"/>
                  <a:gd name="T44" fmla="*/ 1 w 110"/>
                  <a:gd name="T45" fmla="*/ 4 h 43"/>
                  <a:gd name="T46" fmla="*/ 1 w 110"/>
                  <a:gd name="T47" fmla="*/ 4 h 43"/>
                  <a:gd name="T48" fmla="*/ 1 w 110"/>
                  <a:gd name="T49" fmla="*/ 3 h 43"/>
                  <a:gd name="T50" fmla="*/ 1 w 110"/>
                  <a:gd name="T51" fmla="*/ 3 h 43"/>
                  <a:gd name="T52" fmla="*/ 1 w 110"/>
                  <a:gd name="T53" fmla="*/ 3 h 43"/>
                  <a:gd name="T54" fmla="*/ 2 w 110"/>
                  <a:gd name="T55" fmla="*/ 3 h 43"/>
                  <a:gd name="T56" fmla="*/ 3 w 110"/>
                  <a:gd name="T57" fmla="*/ 2 h 43"/>
                  <a:gd name="T58" fmla="*/ 3 w 110"/>
                  <a:gd name="T59" fmla="*/ 2 h 43"/>
                  <a:gd name="T60" fmla="*/ 4 w 110"/>
                  <a:gd name="T61" fmla="*/ 2 h 43"/>
                  <a:gd name="T62" fmla="*/ 4 w 110"/>
                  <a:gd name="T63" fmla="*/ 1 h 43"/>
                  <a:gd name="T64" fmla="*/ 5 w 110"/>
                  <a:gd name="T65" fmla="*/ 1 h 43"/>
                  <a:gd name="T66" fmla="*/ 6 w 110"/>
                  <a:gd name="T67" fmla="*/ 1 h 43"/>
                  <a:gd name="T68" fmla="*/ 7 w 110"/>
                  <a:gd name="T69" fmla="*/ 1 h 43"/>
                  <a:gd name="T70" fmla="*/ 7 w 110"/>
                  <a:gd name="T71" fmla="*/ 1 h 43"/>
                  <a:gd name="T72" fmla="*/ 8 w 110"/>
                  <a:gd name="T73" fmla="*/ 1 h 43"/>
                  <a:gd name="T74" fmla="*/ 9 w 110"/>
                  <a:gd name="T75" fmla="*/ 1 h 43"/>
                  <a:gd name="T76" fmla="*/ 9 w 110"/>
                  <a:gd name="T77" fmla="*/ 1 h 43"/>
                  <a:gd name="T78" fmla="*/ 10 w 110"/>
                  <a:gd name="T79" fmla="*/ 1 h 43"/>
                  <a:gd name="T80" fmla="*/ 11 w 110"/>
                  <a:gd name="T81" fmla="*/ 1 h 43"/>
                  <a:gd name="T82" fmla="*/ 12 w 110"/>
                  <a:gd name="T83" fmla="*/ 1 h 43"/>
                  <a:gd name="T84" fmla="*/ 12 w 110"/>
                  <a:gd name="T85" fmla="*/ 1 h 43"/>
                  <a:gd name="T86" fmla="*/ 13 w 110"/>
                  <a:gd name="T87" fmla="*/ 1 h 43"/>
                  <a:gd name="T88" fmla="*/ 14 w 110"/>
                  <a:gd name="T89" fmla="*/ 1 h 43"/>
                  <a:gd name="T90" fmla="*/ 15 w 110"/>
                  <a:gd name="T91" fmla="*/ 0 h 43"/>
                  <a:gd name="T92" fmla="*/ 15 w 110"/>
                  <a:gd name="T93" fmla="*/ 0 h 43"/>
                  <a:gd name="T94" fmla="*/ 15 w 110"/>
                  <a:gd name="T95" fmla="*/ 1 h 43"/>
                  <a:gd name="T96" fmla="*/ 16 w 110"/>
                  <a:gd name="T97" fmla="*/ 1 h 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3"/>
                  <a:gd name="T149" fmla="*/ 110 w 110"/>
                  <a:gd name="T150" fmla="*/ 43 h 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3">
                    <a:moveTo>
                      <a:pt x="109" y="1"/>
                    </a:moveTo>
                    <a:lnTo>
                      <a:pt x="95" y="4"/>
                    </a:lnTo>
                    <a:lnTo>
                      <a:pt x="82" y="9"/>
                    </a:lnTo>
                    <a:lnTo>
                      <a:pt x="71" y="12"/>
                    </a:lnTo>
                    <a:lnTo>
                      <a:pt x="63" y="16"/>
                    </a:lnTo>
                    <a:lnTo>
                      <a:pt x="54" y="20"/>
                    </a:lnTo>
                    <a:lnTo>
                      <a:pt x="46" y="24"/>
                    </a:lnTo>
                    <a:lnTo>
                      <a:pt x="41" y="28"/>
                    </a:lnTo>
                    <a:lnTo>
                      <a:pt x="37" y="31"/>
                    </a:lnTo>
                    <a:lnTo>
                      <a:pt x="32" y="33"/>
                    </a:lnTo>
                    <a:lnTo>
                      <a:pt x="27" y="36"/>
                    </a:lnTo>
                    <a:lnTo>
                      <a:pt x="24" y="38"/>
                    </a:lnTo>
                    <a:lnTo>
                      <a:pt x="21" y="40"/>
                    </a:lnTo>
                    <a:lnTo>
                      <a:pt x="17" y="41"/>
                    </a:lnTo>
                    <a:lnTo>
                      <a:pt x="14" y="42"/>
                    </a:lnTo>
                    <a:lnTo>
                      <a:pt x="10" y="42"/>
                    </a:lnTo>
                    <a:lnTo>
                      <a:pt x="6" y="41"/>
                    </a:lnTo>
                    <a:lnTo>
                      <a:pt x="3" y="39"/>
                    </a:lnTo>
                    <a:lnTo>
                      <a:pt x="2" y="37"/>
                    </a:lnTo>
                    <a:lnTo>
                      <a:pt x="1" y="35"/>
                    </a:lnTo>
                    <a:lnTo>
                      <a:pt x="0" y="33"/>
                    </a:lnTo>
                    <a:lnTo>
                      <a:pt x="1" y="32"/>
                    </a:lnTo>
                    <a:lnTo>
                      <a:pt x="1" y="30"/>
                    </a:lnTo>
                    <a:lnTo>
                      <a:pt x="3" y="27"/>
                    </a:lnTo>
                    <a:lnTo>
                      <a:pt x="5" y="25"/>
                    </a:lnTo>
                    <a:lnTo>
                      <a:pt x="8" y="24"/>
                    </a:lnTo>
                    <a:lnTo>
                      <a:pt x="10" y="22"/>
                    </a:lnTo>
                    <a:lnTo>
                      <a:pt x="13" y="19"/>
                    </a:lnTo>
                    <a:lnTo>
                      <a:pt x="16" y="17"/>
                    </a:lnTo>
                    <a:lnTo>
                      <a:pt x="20" y="16"/>
                    </a:lnTo>
                    <a:lnTo>
                      <a:pt x="25" y="14"/>
                    </a:lnTo>
                    <a:lnTo>
                      <a:pt x="29" y="12"/>
                    </a:lnTo>
                    <a:lnTo>
                      <a:pt x="34" y="11"/>
                    </a:lnTo>
                    <a:lnTo>
                      <a:pt x="39" y="11"/>
                    </a:lnTo>
                    <a:lnTo>
                      <a:pt x="44" y="9"/>
                    </a:lnTo>
                    <a:lnTo>
                      <a:pt x="48" y="8"/>
                    </a:lnTo>
                    <a:lnTo>
                      <a:pt x="54" y="6"/>
                    </a:lnTo>
                    <a:lnTo>
                      <a:pt x="60" y="5"/>
                    </a:lnTo>
                    <a:lnTo>
                      <a:pt x="64" y="4"/>
                    </a:lnTo>
                    <a:lnTo>
                      <a:pt x="69" y="4"/>
                    </a:lnTo>
                    <a:lnTo>
                      <a:pt x="74" y="3"/>
                    </a:lnTo>
                    <a:lnTo>
                      <a:pt x="80" y="2"/>
                    </a:lnTo>
                    <a:lnTo>
                      <a:pt x="84" y="1"/>
                    </a:lnTo>
                    <a:lnTo>
                      <a:pt x="89" y="1"/>
                    </a:lnTo>
                    <a:lnTo>
                      <a:pt x="94" y="1"/>
                    </a:lnTo>
                    <a:lnTo>
                      <a:pt x="98" y="0"/>
                    </a:lnTo>
                    <a:lnTo>
                      <a:pt x="101" y="0"/>
                    </a:lnTo>
                    <a:lnTo>
                      <a:pt x="105" y="1"/>
                    </a:lnTo>
                    <a:lnTo>
                      <a:pt x="109" y="1"/>
                    </a:lnTo>
                  </a:path>
                </a:pathLst>
              </a:custGeom>
              <a:solidFill>
                <a:srgbClr val="0033CC"/>
              </a:solidFill>
              <a:ln w="3175" cap="rnd" cmpd="sng">
                <a:solidFill>
                  <a:schemeClr val="bg1"/>
                </a:solidFill>
                <a:prstDash val="solid"/>
                <a:round/>
                <a:headEnd type="none" w="med" len="med"/>
                <a:tailEnd type="none" w="med" len="med"/>
              </a:ln>
            </p:spPr>
            <p:txBody>
              <a:bodyPr/>
              <a:lstStyle/>
              <a:p>
                <a:endParaRPr lang="en-CA"/>
              </a:p>
            </p:txBody>
          </p:sp>
          <p:sp>
            <p:nvSpPr>
              <p:cNvPr id="66839" name="Freeform 385"/>
              <p:cNvSpPr>
                <a:spLocks noChangeAspect="1"/>
              </p:cNvSpPr>
              <p:nvPr/>
            </p:nvSpPr>
            <p:spPr bwMode="auto">
              <a:xfrm>
                <a:off x="471" y="3920"/>
                <a:ext cx="84" cy="35"/>
              </a:xfrm>
              <a:custGeom>
                <a:avLst/>
                <a:gdLst>
                  <a:gd name="T0" fmla="*/ 18 w 115"/>
                  <a:gd name="T1" fmla="*/ 1 h 49"/>
                  <a:gd name="T2" fmla="*/ 15 w 115"/>
                  <a:gd name="T3" fmla="*/ 1 h 49"/>
                  <a:gd name="T4" fmla="*/ 13 w 115"/>
                  <a:gd name="T5" fmla="*/ 1 h 49"/>
                  <a:gd name="T6" fmla="*/ 11 w 115"/>
                  <a:gd name="T7" fmla="*/ 2 h 49"/>
                  <a:gd name="T8" fmla="*/ 9 w 115"/>
                  <a:gd name="T9" fmla="*/ 2 h 49"/>
                  <a:gd name="T10" fmla="*/ 9 w 115"/>
                  <a:gd name="T11" fmla="*/ 3 h 49"/>
                  <a:gd name="T12" fmla="*/ 7 w 115"/>
                  <a:gd name="T13" fmla="*/ 4 h 49"/>
                  <a:gd name="T14" fmla="*/ 7 w 115"/>
                  <a:gd name="T15" fmla="*/ 4 h 49"/>
                  <a:gd name="T16" fmla="*/ 6 w 115"/>
                  <a:gd name="T17" fmla="*/ 4 h 49"/>
                  <a:gd name="T18" fmla="*/ 5 w 115"/>
                  <a:gd name="T19" fmla="*/ 5 h 49"/>
                  <a:gd name="T20" fmla="*/ 4 w 115"/>
                  <a:gd name="T21" fmla="*/ 6 h 49"/>
                  <a:gd name="T22" fmla="*/ 4 w 115"/>
                  <a:gd name="T23" fmla="*/ 6 h 49"/>
                  <a:gd name="T24" fmla="*/ 4 w 115"/>
                  <a:gd name="T25" fmla="*/ 6 h 49"/>
                  <a:gd name="T26" fmla="*/ 3 w 115"/>
                  <a:gd name="T27" fmla="*/ 6 h 49"/>
                  <a:gd name="T28" fmla="*/ 2 w 115"/>
                  <a:gd name="T29" fmla="*/ 6 h 49"/>
                  <a:gd name="T30" fmla="*/ 1 w 115"/>
                  <a:gd name="T31" fmla="*/ 6 h 49"/>
                  <a:gd name="T32" fmla="*/ 1 w 115"/>
                  <a:gd name="T33" fmla="*/ 6 h 49"/>
                  <a:gd name="T34" fmla="*/ 1 w 115"/>
                  <a:gd name="T35" fmla="*/ 6 h 49"/>
                  <a:gd name="T36" fmla="*/ 1 w 115"/>
                  <a:gd name="T37" fmla="*/ 6 h 49"/>
                  <a:gd name="T38" fmla="*/ 1 w 115"/>
                  <a:gd name="T39" fmla="*/ 6 h 49"/>
                  <a:gd name="T40" fmla="*/ 0 w 115"/>
                  <a:gd name="T41" fmla="*/ 5 h 49"/>
                  <a:gd name="T42" fmla="*/ 1 w 115"/>
                  <a:gd name="T43" fmla="*/ 5 h 49"/>
                  <a:gd name="T44" fmla="*/ 1 w 115"/>
                  <a:gd name="T45" fmla="*/ 4 h 49"/>
                  <a:gd name="T46" fmla="*/ 1 w 115"/>
                  <a:gd name="T47" fmla="*/ 4 h 49"/>
                  <a:gd name="T48" fmla="*/ 1 w 115"/>
                  <a:gd name="T49" fmla="*/ 4 h 49"/>
                  <a:gd name="T50" fmla="*/ 1 w 115"/>
                  <a:gd name="T51" fmla="*/ 4 h 49"/>
                  <a:gd name="T52" fmla="*/ 1 w 115"/>
                  <a:gd name="T53" fmla="*/ 3 h 49"/>
                  <a:gd name="T54" fmla="*/ 2 w 115"/>
                  <a:gd name="T55" fmla="*/ 3 h 49"/>
                  <a:gd name="T56" fmla="*/ 3 w 115"/>
                  <a:gd name="T57" fmla="*/ 3 h 49"/>
                  <a:gd name="T58" fmla="*/ 3 w 115"/>
                  <a:gd name="T59" fmla="*/ 2 h 49"/>
                  <a:gd name="T60" fmla="*/ 4 w 115"/>
                  <a:gd name="T61" fmla="*/ 2 h 49"/>
                  <a:gd name="T62" fmla="*/ 5 w 115"/>
                  <a:gd name="T63" fmla="*/ 2 h 49"/>
                  <a:gd name="T64" fmla="*/ 5 w 115"/>
                  <a:gd name="T65" fmla="*/ 1 h 49"/>
                  <a:gd name="T66" fmla="*/ 6 w 115"/>
                  <a:gd name="T67" fmla="*/ 1 h 49"/>
                  <a:gd name="T68" fmla="*/ 7 w 115"/>
                  <a:gd name="T69" fmla="*/ 1 h 49"/>
                  <a:gd name="T70" fmla="*/ 8 w 115"/>
                  <a:gd name="T71" fmla="*/ 1 h 49"/>
                  <a:gd name="T72" fmla="*/ 9 w 115"/>
                  <a:gd name="T73" fmla="*/ 1 h 49"/>
                  <a:gd name="T74" fmla="*/ 9 w 115"/>
                  <a:gd name="T75" fmla="*/ 1 h 49"/>
                  <a:gd name="T76" fmla="*/ 10 w 115"/>
                  <a:gd name="T77" fmla="*/ 1 h 49"/>
                  <a:gd name="T78" fmla="*/ 11 w 115"/>
                  <a:gd name="T79" fmla="*/ 1 h 49"/>
                  <a:gd name="T80" fmla="*/ 12 w 115"/>
                  <a:gd name="T81" fmla="*/ 1 h 49"/>
                  <a:gd name="T82" fmla="*/ 13 w 115"/>
                  <a:gd name="T83" fmla="*/ 1 h 49"/>
                  <a:gd name="T84" fmla="*/ 13 w 115"/>
                  <a:gd name="T85" fmla="*/ 1 h 49"/>
                  <a:gd name="T86" fmla="*/ 15 w 115"/>
                  <a:gd name="T87" fmla="*/ 1 h 49"/>
                  <a:gd name="T88" fmla="*/ 15 w 115"/>
                  <a:gd name="T89" fmla="*/ 1 h 49"/>
                  <a:gd name="T90" fmla="*/ 15 w 115"/>
                  <a:gd name="T91" fmla="*/ 0 h 49"/>
                  <a:gd name="T92" fmla="*/ 16 w 115"/>
                  <a:gd name="T93" fmla="*/ 0 h 49"/>
                  <a:gd name="T94" fmla="*/ 17 w 115"/>
                  <a:gd name="T95" fmla="*/ 1 h 49"/>
                  <a:gd name="T96" fmla="*/ 18 w 115"/>
                  <a:gd name="T97" fmla="*/ 1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49"/>
                  <a:gd name="T149" fmla="*/ 115 w 115"/>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49">
                    <a:moveTo>
                      <a:pt x="114" y="1"/>
                    </a:moveTo>
                    <a:lnTo>
                      <a:pt x="99" y="5"/>
                    </a:lnTo>
                    <a:lnTo>
                      <a:pt x="86" y="10"/>
                    </a:lnTo>
                    <a:lnTo>
                      <a:pt x="75" y="14"/>
                    </a:lnTo>
                    <a:lnTo>
                      <a:pt x="65" y="18"/>
                    </a:lnTo>
                    <a:lnTo>
                      <a:pt x="57" y="23"/>
                    </a:lnTo>
                    <a:lnTo>
                      <a:pt x="49" y="27"/>
                    </a:lnTo>
                    <a:lnTo>
                      <a:pt x="43" y="32"/>
                    </a:lnTo>
                    <a:lnTo>
                      <a:pt x="38" y="35"/>
                    </a:lnTo>
                    <a:lnTo>
                      <a:pt x="34" y="38"/>
                    </a:lnTo>
                    <a:lnTo>
                      <a:pt x="29" y="41"/>
                    </a:lnTo>
                    <a:lnTo>
                      <a:pt x="25" y="44"/>
                    </a:lnTo>
                    <a:lnTo>
                      <a:pt x="22" y="46"/>
                    </a:lnTo>
                    <a:lnTo>
                      <a:pt x="18" y="47"/>
                    </a:lnTo>
                    <a:lnTo>
                      <a:pt x="14" y="48"/>
                    </a:lnTo>
                    <a:lnTo>
                      <a:pt x="11" y="48"/>
                    </a:lnTo>
                    <a:lnTo>
                      <a:pt x="6" y="47"/>
                    </a:lnTo>
                    <a:lnTo>
                      <a:pt x="3" y="45"/>
                    </a:lnTo>
                    <a:lnTo>
                      <a:pt x="2" y="42"/>
                    </a:lnTo>
                    <a:lnTo>
                      <a:pt x="1" y="40"/>
                    </a:lnTo>
                    <a:lnTo>
                      <a:pt x="0" y="38"/>
                    </a:lnTo>
                    <a:lnTo>
                      <a:pt x="1" y="36"/>
                    </a:lnTo>
                    <a:lnTo>
                      <a:pt x="1" y="34"/>
                    </a:lnTo>
                    <a:lnTo>
                      <a:pt x="3" y="31"/>
                    </a:lnTo>
                    <a:lnTo>
                      <a:pt x="5" y="29"/>
                    </a:lnTo>
                    <a:lnTo>
                      <a:pt x="8" y="27"/>
                    </a:lnTo>
                    <a:lnTo>
                      <a:pt x="11" y="25"/>
                    </a:lnTo>
                    <a:lnTo>
                      <a:pt x="13" y="22"/>
                    </a:lnTo>
                    <a:lnTo>
                      <a:pt x="17" y="20"/>
                    </a:lnTo>
                    <a:lnTo>
                      <a:pt x="21" y="18"/>
                    </a:lnTo>
                    <a:lnTo>
                      <a:pt x="26" y="16"/>
                    </a:lnTo>
                    <a:lnTo>
                      <a:pt x="31" y="14"/>
                    </a:lnTo>
                    <a:lnTo>
                      <a:pt x="35" y="12"/>
                    </a:lnTo>
                    <a:lnTo>
                      <a:pt x="40" y="12"/>
                    </a:lnTo>
                    <a:lnTo>
                      <a:pt x="46" y="10"/>
                    </a:lnTo>
                    <a:lnTo>
                      <a:pt x="51" y="9"/>
                    </a:lnTo>
                    <a:lnTo>
                      <a:pt x="57" y="7"/>
                    </a:lnTo>
                    <a:lnTo>
                      <a:pt x="62" y="6"/>
                    </a:lnTo>
                    <a:lnTo>
                      <a:pt x="67" y="5"/>
                    </a:lnTo>
                    <a:lnTo>
                      <a:pt x="73" y="4"/>
                    </a:lnTo>
                    <a:lnTo>
                      <a:pt x="78" y="3"/>
                    </a:lnTo>
                    <a:lnTo>
                      <a:pt x="83" y="2"/>
                    </a:lnTo>
                    <a:lnTo>
                      <a:pt x="88" y="1"/>
                    </a:lnTo>
                    <a:lnTo>
                      <a:pt x="93" y="1"/>
                    </a:lnTo>
                    <a:lnTo>
                      <a:pt x="98" y="1"/>
                    </a:lnTo>
                    <a:lnTo>
                      <a:pt x="103" y="0"/>
                    </a:lnTo>
                    <a:lnTo>
                      <a:pt x="106" y="0"/>
                    </a:lnTo>
                    <a:lnTo>
                      <a:pt x="110" y="1"/>
                    </a:lnTo>
                    <a:lnTo>
                      <a:pt x="114" y="1"/>
                    </a:lnTo>
                  </a:path>
                </a:pathLst>
              </a:custGeom>
              <a:solidFill>
                <a:srgbClr val="663300"/>
              </a:solidFill>
              <a:ln w="3175" cap="rnd" cmpd="sng">
                <a:solidFill>
                  <a:srgbClr val="663300"/>
                </a:solidFill>
                <a:prstDash val="solid"/>
                <a:round/>
                <a:headEnd type="none" w="med" len="med"/>
                <a:tailEnd type="none" w="med" len="med"/>
              </a:ln>
            </p:spPr>
            <p:txBody>
              <a:bodyPr/>
              <a:lstStyle/>
              <a:p>
                <a:endParaRPr lang="en-CA"/>
              </a:p>
            </p:txBody>
          </p:sp>
        </p:grpSp>
      </p:grpSp>
      <p:sp>
        <p:nvSpPr>
          <p:cNvPr id="66841" name="Oval 281"/>
          <p:cNvSpPr>
            <a:spLocks noChangeArrowheads="1"/>
          </p:cNvSpPr>
          <p:nvPr/>
        </p:nvSpPr>
        <p:spPr bwMode="auto">
          <a:xfrm>
            <a:off x="7696200" y="914400"/>
            <a:ext cx="1295400" cy="1295400"/>
          </a:xfrm>
          <a:prstGeom prst="ellipse">
            <a:avLst/>
          </a:prstGeom>
          <a:solidFill>
            <a:srgbClr val="FFFF00"/>
          </a:solidFill>
          <a:ln w="9525">
            <a:solidFill>
              <a:schemeClr val="tx1"/>
            </a:solidFill>
            <a:round/>
            <a:headEnd/>
            <a:tailEnd/>
          </a:ln>
          <a:effectLst/>
        </p:spPr>
        <p:txBody>
          <a:bodyPr wrap="none" anchor="ctr"/>
          <a:lstStyle/>
          <a:p>
            <a:endParaRPr lang="en-CA"/>
          </a:p>
        </p:txBody>
      </p:sp>
      <p:sp>
        <p:nvSpPr>
          <p:cNvPr id="66842" name="Line 282"/>
          <p:cNvSpPr>
            <a:spLocks noChangeShapeType="1"/>
          </p:cNvSpPr>
          <p:nvPr/>
        </p:nvSpPr>
        <p:spPr bwMode="auto">
          <a:xfrm flipH="1">
            <a:off x="7772400" y="2286000"/>
            <a:ext cx="457200" cy="1676400"/>
          </a:xfrm>
          <a:prstGeom prst="line">
            <a:avLst/>
          </a:prstGeom>
          <a:noFill/>
          <a:ln w="28575">
            <a:solidFill>
              <a:srgbClr val="FFFF00"/>
            </a:solidFill>
            <a:round/>
            <a:headEnd/>
            <a:tailEnd/>
          </a:ln>
          <a:effectLst/>
        </p:spPr>
        <p:txBody>
          <a:bodyPr/>
          <a:lstStyle/>
          <a:p>
            <a:endParaRPr lang="en-CA"/>
          </a:p>
        </p:txBody>
      </p:sp>
      <p:sp>
        <p:nvSpPr>
          <p:cNvPr id="66843" name="Line 283"/>
          <p:cNvSpPr>
            <a:spLocks noChangeShapeType="1"/>
          </p:cNvSpPr>
          <p:nvPr/>
        </p:nvSpPr>
        <p:spPr bwMode="auto">
          <a:xfrm rot="209683" flipH="1">
            <a:off x="5943600" y="1600200"/>
            <a:ext cx="1600200" cy="2286000"/>
          </a:xfrm>
          <a:prstGeom prst="line">
            <a:avLst/>
          </a:prstGeom>
          <a:noFill/>
          <a:ln w="28575">
            <a:solidFill>
              <a:srgbClr val="FFFF00"/>
            </a:solidFill>
            <a:round/>
            <a:headEnd/>
            <a:tailEnd/>
          </a:ln>
          <a:effectLst/>
        </p:spPr>
        <p:txBody>
          <a:bodyPr/>
          <a:lstStyle/>
          <a:p>
            <a:endParaRPr lang="en-CA"/>
          </a:p>
        </p:txBody>
      </p:sp>
      <p:sp>
        <p:nvSpPr>
          <p:cNvPr id="66844" name="Rectangle 284"/>
          <p:cNvSpPr>
            <a:spLocks noGrp="1" noChangeArrowheads="1"/>
          </p:cNvSpPr>
          <p:nvPr>
            <p:ph type="title"/>
          </p:nvPr>
        </p:nvSpPr>
        <p:spPr>
          <a:xfrm>
            <a:off x="457200" y="228600"/>
            <a:ext cx="8229600" cy="1143000"/>
          </a:xfrm>
        </p:spPr>
        <p:txBody>
          <a:bodyPr/>
          <a:lstStyle/>
          <a:p>
            <a:r>
              <a:rPr lang="en-US" sz="3200"/>
              <a:t>What are local-scale interactions between </a:t>
            </a:r>
            <a:r>
              <a:rPr lang="en-US" sz="3200" i="1"/>
              <a:t>Dreissena</a:t>
            </a:r>
            <a:r>
              <a:rPr lang="en-US" sz="3200"/>
              <a:t> and benthic algae?</a:t>
            </a:r>
          </a:p>
        </p:txBody>
      </p:sp>
      <p:sp>
        <p:nvSpPr>
          <p:cNvPr id="66845" name="Line 285"/>
          <p:cNvSpPr>
            <a:spLocks noChangeShapeType="1"/>
          </p:cNvSpPr>
          <p:nvPr/>
        </p:nvSpPr>
        <p:spPr bwMode="auto">
          <a:xfrm flipH="1">
            <a:off x="7391400" y="2133600"/>
            <a:ext cx="457200" cy="685800"/>
          </a:xfrm>
          <a:prstGeom prst="line">
            <a:avLst/>
          </a:prstGeom>
          <a:noFill/>
          <a:ln w="28575">
            <a:solidFill>
              <a:srgbClr val="FFFF00"/>
            </a:solidFill>
            <a:round/>
            <a:headEnd/>
            <a:tailEnd/>
          </a:ln>
          <a:effectLst/>
        </p:spPr>
        <p:txBody>
          <a:bodyPr/>
          <a:lstStyle/>
          <a:p>
            <a:endParaRPr lang="en-CA"/>
          </a:p>
        </p:txBody>
      </p:sp>
      <p:sp>
        <p:nvSpPr>
          <p:cNvPr id="66846" name="Line 286"/>
          <p:cNvSpPr>
            <a:spLocks noChangeShapeType="1"/>
          </p:cNvSpPr>
          <p:nvPr/>
        </p:nvSpPr>
        <p:spPr bwMode="auto">
          <a:xfrm>
            <a:off x="2514600" y="5257800"/>
            <a:ext cx="457200" cy="0"/>
          </a:xfrm>
          <a:prstGeom prst="line">
            <a:avLst/>
          </a:prstGeom>
          <a:noFill/>
          <a:ln w="38100">
            <a:solidFill>
              <a:schemeClr val="bg1"/>
            </a:solidFill>
            <a:round/>
            <a:headEnd/>
            <a:tailEnd type="triangle" w="med" len="med"/>
          </a:ln>
          <a:effectLst/>
        </p:spPr>
        <p:txBody>
          <a:bodyPr/>
          <a:lstStyle/>
          <a:p>
            <a:endParaRPr lang="en-CA"/>
          </a:p>
        </p:txBody>
      </p:sp>
      <p:grpSp>
        <p:nvGrpSpPr>
          <p:cNvPr id="15" name="Group 8"/>
          <p:cNvGrpSpPr>
            <a:grpSpLocks noChangeAspect="1"/>
          </p:cNvGrpSpPr>
          <p:nvPr/>
        </p:nvGrpSpPr>
        <p:grpSpPr bwMode="auto">
          <a:xfrm rot="-1347882">
            <a:off x="2895600" y="4849813"/>
            <a:ext cx="1282700" cy="463550"/>
            <a:chOff x="4087" y="2870"/>
            <a:chExt cx="617" cy="223"/>
          </a:xfrm>
        </p:grpSpPr>
        <p:sp>
          <p:nvSpPr>
            <p:cNvPr id="66848" name="Freeform 9"/>
            <p:cNvSpPr>
              <a:spLocks noChangeAspect="1"/>
            </p:cNvSpPr>
            <p:nvPr/>
          </p:nvSpPr>
          <p:spPr bwMode="auto">
            <a:xfrm>
              <a:off x="4644" y="3070"/>
              <a:ext cx="26" cy="13"/>
            </a:xfrm>
            <a:custGeom>
              <a:avLst/>
              <a:gdLst>
                <a:gd name="T0" fmla="*/ 0 w 132"/>
                <a:gd name="T1" fmla="*/ 0 h 116"/>
                <a:gd name="T2" fmla="*/ 0 w 132"/>
                <a:gd name="T3" fmla="*/ 0 h 116"/>
                <a:gd name="T4" fmla="*/ 0 w 132"/>
                <a:gd name="T5" fmla="*/ 0 h 116"/>
                <a:gd name="T6" fmla="*/ 0 w 132"/>
                <a:gd name="T7" fmla="*/ 0 h 116"/>
                <a:gd name="T8" fmla="*/ 0 w 132"/>
                <a:gd name="T9" fmla="*/ 0 h 116"/>
                <a:gd name="T10" fmla="*/ 0 w 132"/>
                <a:gd name="T11" fmla="*/ 0 h 116"/>
                <a:gd name="T12" fmla="*/ 0 w 132"/>
                <a:gd name="T13" fmla="*/ 0 h 116"/>
                <a:gd name="T14" fmla="*/ 0 w 132"/>
                <a:gd name="T15" fmla="*/ 0 h 116"/>
                <a:gd name="T16" fmla="*/ 0 w 132"/>
                <a:gd name="T17" fmla="*/ 0 h 116"/>
                <a:gd name="T18" fmla="*/ 0 w 132"/>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116"/>
                <a:gd name="T32" fmla="*/ 132 w 132"/>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116">
                  <a:moveTo>
                    <a:pt x="0" y="17"/>
                  </a:moveTo>
                  <a:lnTo>
                    <a:pt x="8" y="35"/>
                  </a:lnTo>
                  <a:lnTo>
                    <a:pt x="93" y="116"/>
                  </a:lnTo>
                  <a:lnTo>
                    <a:pt x="132" y="82"/>
                  </a:lnTo>
                  <a:lnTo>
                    <a:pt x="47" y="0"/>
                  </a:lnTo>
                  <a:lnTo>
                    <a:pt x="55" y="17"/>
                  </a:lnTo>
                  <a:lnTo>
                    <a:pt x="0" y="17"/>
                  </a:lnTo>
                  <a:lnTo>
                    <a:pt x="0" y="27"/>
                  </a:lnTo>
                  <a:lnTo>
                    <a:pt x="8" y="35"/>
                  </a:lnTo>
                  <a:lnTo>
                    <a:pt x="0" y="17"/>
                  </a:lnTo>
                  <a:close/>
                </a:path>
              </a:pathLst>
            </a:custGeom>
            <a:solidFill>
              <a:srgbClr val="00FF00"/>
            </a:solidFill>
            <a:ln w="9525">
              <a:solidFill>
                <a:schemeClr val="tx1"/>
              </a:solidFill>
              <a:round/>
              <a:headEnd/>
              <a:tailEnd/>
            </a:ln>
          </p:spPr>
          <p:txBody>
            <a:bodyPr/>
            <a:lstStyle/>
            <a:p>
              <a:endParaRPr lang="en-CA"/>
            </a:p>
          </p:txBody>
        </p:sp>
        <p:sp>
          <p:nvSpPr>
            <p:cNvPr id="66849" name="Freeform 10"/>
            <p:cNvSpPr>
              <a:spLocks noChangeAspect="1"/>
            </p:cNvSpPr>
            <p:nvPr/>
          </p:nvSpPr>
          <p:spPr bwMode="auto">
            <a:xfrm>
              <a:off x="4644" y="3042"/>
              <a:ext cx="11" cy="30"/>
            </a:xfrm>
            <a:custGeom>
              <a:avLst/>
              <a:gdLst>
                <a:gd name="T0" fmla="*/ 0 w 55"/>
                <a:gd name="T1" fmla="*/ 0 h 271"/>
                <a:gd name="T2" fmla="*/ 0 w 55"/>
                <a:gd name="T3" fmla="*/ 0 h 271"/>
                <a:gd name="T4" fmla="*/ 0 w 55"/>
                <a:gd name="T5" fmla="*/ 0 h 271"/>
                <a:gd name="T6" fmla="*/ 0 w 55"/>
                <a:gd name="T7" fmla="*/ 0 h 271"/>
                <a:gd name="T8" fmla="*/ 0 w 55"/>
                <a:gd name="T9" fmla="*/ 0 h 271"/>
                <a:gd name="T10" fmla="*/ 0 w 55"/>
                <a:gd name="T11" fmla="*/ 0 h 271"/>
                <a:gd name="T12" fmla="*/ 0 w 55"/>
                <a:gd name="T13" fmla="*/ 0 h 271"/>
                <a:gd name="T14" fmla="*/ 0 w 55"/>
                <a:gd name="T15" fmla="*/ 0 h 271"/>
                <a:gd name="T16" fmla="*/ 0 w 55"/>
                <a:gd name="T17" fmla="*/ 0 h 271"/>
                <a:gd name="T18" fmla="*/ 0 w 55"/>
                <a:gd name="T19" fmla="*/ 0 h 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271"/>
                <a:gd name="T32" fmla="*/ 55 w 55"/>
                <a:gd name="T33" fmla="*/ 271 h 2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271">
                  <a:moveTo>
                    <a:pt x="28" y="51"/>
                  </a:moveTo>
                  <a:lnTo>
                    <a:pt x="0" y="26"/>
                  </a:lnTo>
                  <a:lnTo>
                    <a:pt x="0" y="271"/>
                  </a:lnTo>
                  <a:lnTo>
                    <a:pt x="55" y="271"/>
                  </a:lnTo>
                  <a:lnTo>
                    <a:pt x="55" y="26"/>
                  </a:lnTo>
                  <a:lnTo>
                    <a:pt x="28" y="0"/>
                  </a:lnTo>
                  <a:lnTo>
                    <a:pt x="55" y="26"/>
                  </a:lnTo>
                  <a:lnTo>
                    <a:pt x="55" y="0"/>
                  </a:lnTo>
                  <a:lnTo>
                    <a:pt x="28" y="0"/>
                  </a:lnTo>
                  <a:lnTo>
                    <a:pt x="28" y="51"/>
                  </a:lnTo>
                  <a:close/>
                </a:path>
              </a:pathLst>
            </a:custGeom>
            <a:solidFill>
              <a:srgbClr val="00FF00"/>
            </a:solidFill>
            <a:ln w="9525">
              <a:solidFill>
                <a:schemeClr val="tx1"/>
              </a:solidFill>
              <a:round/>
              <a:headEnd/>
              <a:tailEnd/>
            </a:ln>
          </p:spPr>
          <p:txBody>
            <a:bodyPr/>
            <a:lstStyle/>
            <a:p>
              <a:endParaRPr lang="en-CA"/>
            </a:p>
          </p:txBody>
        </p:sp>
        <p:sp>
          <p:nvSpPr>
            <p:cNvPr id="66850" name="Freeform 11"/>
            <p:cNvSpPr>
              <a:spLocks noChangeAspect="1"/>
            </p:cNvSpPr>
            <p:nvPr/>
          </p:nvSpPr>
          <p:spPr bwMode="auto">
            <a:xfrm>
              <a:off x="4627" y="3042"/>
              <a:ext cx="22" cy="6"/>
            </a:xfrm>
            <a:custGeom>
              <a:avLst/>
              <a:gdLst>
                <a:gd name="T0" fmla="*/ 0 w 113"/>
                <a:gd name="T1" fmla="*/ 0 h 51"/>
                <a:gd name="T2" fmla="*/ 0 w 113"/>
                <a:gd name="T3" fmla="*/ 0 h 51"/>
                <a:gd name="T4" fmla="*/ 0 w 113"/>
                <a:gd name="T5" fmla="*/ 0 h 51"/>
                <a:gd name="T6" fmla="*/ 0 w 113"/>
                <a:gd name="T7" fmla="*/ 0 h 51"/>
                <a:gd name="T8" fmla="*/ 0 w 113"/>
                <a:gd name="T9" fmla="*/ 0 h 51"/>
                <a:gd name="T10" fmla="*/ 0 w 113"/>
                <a:gd name="T11" fmla="*/ 0 h 51"/>
                <a:gd name="T12" fmla="*/ 0 w 113"/>
                <a:gd name="T13" fmla="*/ 0 h 51"/>
                <a:gd name="T14" fmla="*/ 0 w 113"/>
                <a:gd name="T15" fmla="*/ 0 h 51"/>
                <a:gd name="T16" fmla="*/ 0 w 113"/>
                <a:gd name="T17" fmla="*/ 0 h 51"/>
                <a:gd name="T18" fmla="*/ 0 w 113"/>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3"/>
                <a:gd name="T31" fmla="*/ 0 h 51"/>
                <a:gd name="T32" fmla="*/ 113 w 11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3" h="51">
                  <a:moveTo>
                    <a:pt x="0" y="32"/>
                  </a:moveTo>
                  <a:lnTo>
                    <a:pt x="26" y="51"/>
                  </a:lnTo>
                  <a:lnTo>
                    <a:pt x="113" y="51"/>
                  </a:lnTo>
                  <a:lnTo>
                    <a:pt x="113" y="0"/>
                  </a:lnTo>
                  <a:lnTo>
                    <a:pt x="26" y="0"/>
                  </a:lnTo>
                  <a:lnTo>
                    <a:pt x="52" y="19"/>
                  </a:lnTo>
                  <a:lnTo>
                    <a:pt x="0" y="32"/>
                  </a:lnTo>
                  <a:lnTo>
                    <a:pt x="4" y="51"/>
                  </a:lnTo>
                  <a:lnTo>
                    <a:pt x="26" y="51"/>
                  </a:lnTo>
                  <a:lnTo>
                    <a:pt x="0" y="32"/>
                  </a:lnTo>
                  <a:close/>
                </a:path>
              </a:pathLst>
            </a:custGeom>
            <a:solidFill>
              <a:srgbClr val="00FF00"/>
            </a:solidFill>
            <a:ln w="9525">
              <a:solidFill>
                <a:schemeClr val="tx1"/>
              </a:solidFill>
              <a:round/>
              <a:headEnd/>
              <a:tailEnd/>
            </a:ln>
          </p:spPr>
          <p:txBody>
            <a:bodyPr/>
            <a:lstStyle/>
            <a:p>
              <a:endParaRPr lang="en-CA"/>
            </a:p>
          </p:txBody>
        </p:sp>
        <p:sp>
          <p:nvSpPr>
            <p:cNvPr id="66851" name="Freeform 12"/>
            <p:cNvSpPr>
              <a:spLocks noChangeAspect="1"/>
            </p:cNvSpPr>
            <p:nvPr/>
          </p:nvSpPr>
          <p:spPr bwMode="auto">
            <a:xfrm>
              <a:off x="4250" y="2942"/>
              <a:ext cx="387" cy="104"/>
            </a:xfrm>
            <a:custGeom>
              <a:avLst/>
              <a:gdLst>
                <a:gd name="T0" fmla="*/ 0 w 1934"/>
                <a:gd name="T1" fmla="*/ 0 h 929"/>
                <a:gd name="T2" fmla="*/ 0 w 1934"/>
                <a:gd name="T3" fmla="*/ 0 h 929"/>
                <a:gd name="T4" fmla="*/ 0 w 1934"/>
                <a:gd name="T5" fmla="*/ 0 h 929"/>
                <a:gd name="T6" fmla="*/ 0 w 1934"/>
                <a:gd name="T7" fmla="*/ 0 h 929"/>
                <a:gd name="T8" fmla="*/ 0 w 1934"/>
                <a:gd name="T9" fmla="*/ 0 h 929"/>
                <a:gd name="T10" fmla="*/ 0 w 1934"/>
                <a:gd name="T11" fmla="*/ 0 h 929"/>
                <a:gd name="T12" fmla="*/ 0 w 1934"/>
                <a:gd name="T13" fmla="*/ 0 h 929"/>
                <a:gd name="T14" fmla="*/ 0 w 1934"/>
                <a:gd name="T15" fmla="*/ 0 h 929"/>
                <a:gd name="T16" fmla="*/ 0 w 1934"/>
                <a:gd name="T17" fmla="*/ 0 h 929"/>
                <a:gd name="T18" fmla="*/ 0 w 1934"/>
                <a:gd name="T19" fmla="*/ 0 h 929"/>
                <a:gd name="T20" fmla="*/ 0 w 1934"/>
                <a:gd name="T21" fmla="*/ 0 h 929"/>
                <a:gd name="T22" fmla="*/ 0 w 1934"/>
                <a:gd name="T23" fmla="*/ 0 h 929"/>
                <a:gd name="T24" fmla="*/ 0 w 1934"/>
                <a:gd name="T25" fmla="*/ 0 h 929"/>
                <a:gd name="T26" fmla="*/ 0 w 1934"/>
                <a:gd name="T27" fmla="*/ 0 h 929"/>
                <a:gd name="T28" fmla="*/ 0 w 1934"/>
                <a:gd name="T29" fmla="*/ 0 h 929"/>
                <a:gd name="T30" fmla="*/ 0 w 1934"/>
                <a:gd name="T31" fmla="*/ 0 h 929"/>
                <a:gd name="T32" fmla="*/ 0 w 1934"/>
                <a:gd name="T33" fmla="*/ 0 h 929"/>
                <a:gd name="T34" fmla="*/ 0 w 1934"/>
                <a:gd name="T35" fmla="*/ 0 h 929"/>
                <a:gd name="T36" fmla="*/ 0 w 1934"/>
                <a:gd name="T37" fmla="*/ 0 h 929"/>
                <a:gd name="T38" fmla="*/ 0 w 1934"/>
                <a:gd name="T39" fmla="*/ 0 h 929"/>
                <a:gd name="T40" fmla="*/ 0 w 1934"/>
                <a:gd name="T41" fmla="*/ 0 h 929"/>
                <a:gd name="T42" fmla="*/ 0 w 1934"/>
                <a:gd name="T43" fmla="*/ 0 h 929"/>
                <a:gd name="T44" fmla="*/ 0 w 1934"/>
                <a:gd name="T45" fmla="*/ 0 h 929"/>
                <a:gd name="T46" fmla="*/ 0 w 1934"/>
                <a:gd name="T47" fmla="*/ 0 h 929"/>
                <a:gd name="T48" fmla="*/ 0 w 1934"/>
                <a:gd name="T49" fmla="*/ 0 h 929"/>
                <a:gd name="T50" fmla="*/ 0 w 1934"/>
                <a:gd name="T51" fmla="*/ 0 h 929"/>
                <a:gd name="T52" fmla="*/ 0 w 1934"/>
                <a:gd name="T53" fmla="*/ 0 h 929"/>
                <a:gd name="T54" fmla="*/ 0 w 1934"/>
                <a:gd name="T55" fmla="*/ 0 h 929"/>
                <a:gd name="T56" fmla="*/ 0 w 1934"/>
                <a:gd name="T57" fmla="*/ 0 h 929"/>
                <a:gd name="T58" fmla="*/ 0 w 1934"/>
                <a:gd name="T59" fmla="*/ 0 h 929"/>
                <a:gd name="T60" fmla="*/ 0 w 1934"/>
                <a:gd name="T61" fmla="*/ 0 h 929"/>
                <a:gd name="T62" fmla="*/ 0 w 1934"/>
                <a:gd name="T63" fmla="*/ 0 h 929"/>
                <a:gd name="T64" fmla="*/ 0 w 1934"/>
                <a:gd name="T65" fmla="*/ 0 h 929"/>
                <a:gd name="T66" fmla="*/ 0 w 1934"/>
                <a:gd name="T67" fmla="*/ 0 h 929"/>
                <a:gd name="T68" fmla="*/ 0 w 1934"/>
                <a:gd name="T69" fmla="*/ 0 h 929"/>
                <a:gd name="T70" fmla="*/ 0 w 1934"/>
                <a:gd name="T71" fmla="*/ 0 h 9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34"/>
                <a:gd name="T109" fmla="*/ 0 h 929"/>
                <a:gd name="T110" fmla="*/ 1934 w 1934"/>
                <a:gd name="T111" fmla="*/ 929 h 9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34" h="929">
                  <a:moveTo>
                    <a:pt x="21" y="891"/>
                  </a:moveTo>
                  <a:lnTo>
                    <a:pt x="48" y="877"/>
                  </a:lnTo>
                  <a:lnTo>
                    <a:pt x="80" y="822"/>
                  </a:lnTo>
                  <a:lnTo>
                    <a:pt x="114" y="767"/>
                  </a:lnTo>
                  <a:lnTo>
                    <a:pt x="154" y="710"/>
                  </a:lnTo>
                  <a:lnTo>
                    <a:pt x="199" y="651"/>
                  </a:lnTo>
                  <a:lnTo>
                    <a:pt x="247" y="591"/>
                  </a:lnTo>
                  <a:lnTo>
                    <a:pt x="298" y="533"/>
                  </a:lnTo>
                  <a:lnTo>
                    <a:pt x="352" y="475"/>
                  </a:lnTo>
                  <a:lnTo>
                    <a:pt x="409" y="419"/>
                  </a:lnTo>
                  <a:lnTo>
                    <a:pt x="469" y="364"/>
                  </a:lnTo>
                  <a:lnTo>
                    <a:pt x="531" y="312"/>
                  </a:lnTo>
                  <a:lnTo>
                    <a:pt x="595" y="264"/>
                  </a:lnTo>
                  <a:lnTo>
                    <a:pt x="660" y="219"/>
                  </a:lnTo>
                  <a:lnTo>
                    <a:pt x="727" y="177"/>
                  </a:lnTo>
                  <a:lnTo>
                    <a:pt x="795" y="141"/>
                  </a:lnTo>
                  <a:lnTo>
                    <a:pt x="864" y="110"/>
                  </a:lnTo>
                  <a:lnTo>
                    <a:pt x="933" y="86"/>
                  </a:lnTo>
                  <a:lnTo>
                    <a:pt x="1002" y="66"/>
                  </a:lnTo>
                  <a:lnTo>
                    <a:pt x="1070" y="55"/>
                  </a:lnTo>
                  <a:lnTo>
                    <a:pt x="1139" y="51"/>
                  </a:lnTo>
                  <a:lnTo>
                    <a:pt x="1206" y="55"/>
                  </a:lnTo>
                  <a:lnTo>
                    <a:pt x="1272" y="66"/>
                  </a:lnTo>
                  <a:lnTo>
                    <a:pt x="1336" y="87"/>
                  </a:lnTo>
                  <a:lnTo>
                    <a:pt x="1400" y="116"/>
                  </a:lnTo>
                  <a:lnTo>
                    <a:pt x="1464" y="158"/>
                  </a:lnTo>
                  <a:lnTo>
                    <a:pt x="1524" y="209"/>
                  </a:lnTo>
                  <a:lnTo>
                    <a:pt x="1583" y="273"/>
                  </a:lnTo>
                  <a:lnTo>
                    <a:pt x="1641" y="346"/>
                  </a:lnTo>
                  <a:lnTo>
                    <a:pt x="1695" y="436"/>
                  </a:lnTo>
                  <a:lnTo>
                    <a:pt x="1747" y="537"/>
                  </a:lnTo>
                  <a:lnTo>
                    <a:pt x="1795" y="652"/>
                  </a:lnTo>
                  <a:lnTo>
                    <a:pt x="1841" y="783"/>
                  </a:lnTo>
                  <a:lnTo>
                    <a:pt x="1882" y="929"/>
                  </a:lnTo>
                  <a:lnTo>
                    <a:pt x="1934" y="916"/>
                  </a:lnTo>
                  <a:lnTo>
                    <a:pt x="1893" y="769"/>
                  </a:lnTo>
                  <a:lnTo>
                    <a:pt x="1847" y="636"/>
                  </a:lnTo>
                  <a:lnTo>
                    <a:pt x="1797" y="516"/>
                  </a:lnTo>
                  <a:lnTo>
                    <a:pt x="1743" y="411"/>
                  </a:lnTo>
                  <a:lnTo>
                    <a:pt x="1686" y="320"/>
                  </a:lnTo>
                  <a:lnTo>
                    <a:pt x="1627" y="240"/>
                  </a:lnTo>
                  <a:lnTo>
                    <a:pt x="1563" y="173"/>
                  </a:lnTo>
                  <a:lnTo>
                    <a:pt x="1497" y="117"/>
                  </a:lnTo>
                  <a:lnTo>
                    <a:pt x="1428" y="73"/>
                  </a:lnTo>
                  <a:lnTo>
                    <a:pt x="1358" y="40"/>
                  </a:lnTo>
                  <a:lnTo>
                    <a:pt x="1285" y="17"/>
                  </a:lnTo>
                  <a:lnTo>
                    <a:pt x="1212" y="4"/>
                  </a:lnTo>
                  <a:lnTo>
                    <a:pt x="1139" y="0"/>
                  </a:lnTo>
                  <a:lnTo>
                    <a:pt x="1064" y="4"/>
                  </a:lnTo>
                  <a:lnTo>
                    <a:pt x="989" y="17"/>
                  </a:lnTo>
                  <a:lnTo>
                    <a:pt x="916" y="36"/>
                  </a:lnTo>
                  <a:lnTo>
                    <a:pt x="842" y="63"/>
                  </a:lnTo>
                  <a:lnTo>
                    <a:pt x="771" y="96"/>
                  </a:lnTo>
                  <a:lnTo>
                    <a:pt x="699" y="134"/>
                  </a:lnTo>
                  <a:lnTo>
                    <a:pt x="630" y="176"/>
                  </a:lnTo>
                  <a:lnTo>
                    <a:pt x="562" y="223"/>
                  </a:lnTo>
                  <a:lnTo>
                    <a:pt x="496" y="273"/>
                  </a:lnTo>
                  <a:lnTo>
                    <a:pt x="432" y="327"/>
                  </a:lnTo>
                  <a:lnTo>
                    <a:pt x="370" y="382"/>
                  </a:lnTo>
                  <a:lnTo>
                    <a:pt x="313" y="441"/>
                  </a:lnTo>
                  <a:lnTo>
                    <a:pt x="256" y="500"/>
                  </a:lnTo>
                  <a:lnTo>
                    <a:pt x="203" y="560"/>
                  </a:lnTo>
                  <a:lnTo>
                    <a:pt x="156" y="621"/>
                  </a:lnTo>
                  <a:lnTo>
                    <a:pt x="109" y="681"/>
                  </a:lnTo>
                  <a:lnTo>
                    <a:pt x="69" y="740"/>
                  </a:lnTo>
                  <a:lnTo>
                    <a:pt x="32" y="798"/>
                  </a:lnTo>
                  <a:lnTo>
                    <a:pt x="0" y="854"/>
                  </a:lnTo>
                  <a:lnTo>
                    <a:pt x="28" y="840"/>
                  </a:lnTo>
                  <a:lnTo>
                    <a:pt x="21" y="891"/>
                  </a:lnTo>
                  <a:lnTo>
                    <a:pt x="39" y="893"/>
                  </a:lnTo>
                  <a:lnTo>
                    <a:pt x="48" y="877"/>
                  </a:lnTo>
                  <a:lnTo>
                    <a:pt x="21" y="891"/>
                  </a:lnTo>
                  <a:close/>
                </a:path>
              </a:pathLst>
            </a:custGeom>
            <a:solidFill>
              <a:srgbClr val="00FF00"/>
            </a:solidFill>
            <a:ln w="9525">
              <a:solidFill>
                <a:schemeClr val="tx1"/>
              </a:solidFill>
              <a:round/>
              <a:headEnd/>
              <a:tailEnd/>
            </a:ln>
          </p:spPr>
          <p:txBody>
            <a:bodyPr/>
            <a:lstStyle/>
            <a:p>
              <a:endParaRPr lang="en-CA"/>
            </a:p>
          </p:txBody>
        </p:sp>
        <p:sp>
          <p:nvSpPr>
            <p:cNvPr id="66852" name="Freeform 13"/>
            <p:cNvSpPr>
              <a:spLocks noChangeAspect="1"/>
            </p:cNvSpPr>
            <p:nvPr/>
          </p:nvSpPr>
          <p:spPr bwMode="auto">
            <a:xfrm>
              <a:off x="4211" y="3033"/>
              <a:ext cx="45" cy="8"/>
            </a:xfrm>
            <a:custGeom>
              <a:avLst/>
              <a:gdLst>
                <a:gd name="T0" fmla="*/ 0 w 224"/>
                <a:gd name="T1" fmla="*/ 0 h 75"/>
                <a:gd name="T2" fmla="*/ 0 w 224"/>
                <a:gd name="T3" fmla="*/ 0 h 75"/>
                <a:gd name="T4" fmla="*/ 0 w 224"/>
                <a:gd name="T5" fmla="*/ 0 h 75"/>
                <a:gd name="T6" fmla="*/ 0 w 224"/>
                <a:gd name="T7" fmla="*/ 0 h 75"/>
                <a:gd name="T8" fmla="*/ 0 w 224"/>
                <a:gd name="T9" fmla="*/ 0 h 75"/>
                <a:gd name="T10" fmla="*/ 0 w 224"/>
                <a:gd name="T11" fmla="*/ 0 h 75"/>
                <a:gd name="T12" fmla="*/ 0 w 224"/>
                <a:gd name="T13" fmla="*/ 0 h 75"/>
                <a:gd name="T14" fmla="*/ 0 w 224"/>
                <a:gd name="T15" fmla="*/ 0 h 75"/>
                <a:gd name="T16" fmla="*/ 0 w 224"/>
                <a:gd name="T17" fmla="*/ 0 h 75"/>
                <a:gd name="T18" fmla="*/ 0 w 224"/>
                <a:gd name="T19" fmla="*/ 0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4"/>
                <a:gd name="T31" fmla="*/ 0 h 75"/>
                <a:gd name="T32" fmla="*/ 224 w 224"/>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4" h="75">
                  <a:moveTo>
                    <a:pt x="41" y="43"/>
                  </a:moveTo>
                  <a:lnTo>
                    <a:pt x="17" y="52"/>
                  </a:lnTo>
                  <a:lnTo>
                    <a:pt x="217" y="75"/>
                  </a:lnTo>
                  <a:lnTo>
                    <a:pt x="224" y="24"/>
                  </a:lnTo>
                  <a:lnTo>
                    <a:pt x="24" y="1"/>
                  </a:lnTo>
                  <a:lnTo>
                    <a:pt x="0" y="10"/>
                  </a:lnTo>
                  <a:lnTo>
                    <a:pt x="24" y="1"/>
                  </a:lnTo>
                  <a:lnTo>
                    <a:pt x="10" y="0"/>
                  </a:lnTo>
                  <a:lnTo>
                    <a:pt x="0" y="10"/>
                  </a:lnTo>
                  <a:lnTo>
                    <a:pt x="41" y="43"/>
                  </a:lnTo>
                  <a:close/>
                </a:path>
              </a:pathLst>
            </a:custGeom>
            <a:solidFill>
              <a:srgbClr val="00FF00"/>
            </a:solidFill>
            <a:ln w="9525">
              <a:solidFill>
                <a:schemeClr val="tx1"/>
              </a:solidFill>
              <a:round/>
              <a:headEnd/>
              <a:tailEnd/>
            </a:ln>
          </p:spPr>
          <p:txBody>
            <a:bodyPr/>
            <a:lstStyle/>
            <a:p>
              <a:endParaRPr lang="en-CA"/>
            </a:p>
          </p:txBody>
        </p:sp>
        <p:sp>
          <p:nvSpPr>
            <p:cNvPr id="66853" name="Freeform 14"/>
            <p:cNvSpPr>
              <a:spLocks noChangeAspect="1"/>
            </p:cNvSpPr>
            <p:nvPr/>
          </p:nvSpPr>
          <p:spPr bwMode="auto">
            <a:xfrm>
              <a:off x="4169" y="3034"/>
              <a:ext cx="50" cy="29"/>
            </a:xfrm>
            <a:custGeom>
              <a:avLst/>
              <a:gdLst>
                <a:gd name="T0" fmla="*/ 0 w 254"/>
                <a:gd name="T1" fmla="*/ 0 h 259"/>
                <a:gd name="T2" fmla="*/ 0 w 254"/>
                <a:gd name="T3" fmla="*/ 0 h 259"/>
                <a:gd name="T4" fmla="*/ 0 w 254"/>
                <a:gd name="T5" fmla="*/ 0 h 259"/>
                <a:gd name="T6" fmla="*/ 0 w 254"/>
                <a:gd name="T7" fmla="*/ 0 h 259"/>
                <a:gd name="T8" fmla="*/ 0 w 254"/>
                <a:gd name="T9" fmla="*/ 0 h 259"/>
                <a:gd name="T10" fmla="*/ 0 w 254"/>
                <a:gd name="T11" fmla="*/ 0 h 259"/>
                <a:gd name="T12" fmla="*/ 0 w 254"/>
                <a:gd name="T13" fmla="*/ 0 h 259"/>
                <a:gd name="T14" fmla="*/ 0 w 254"/>
                <a:gd name="T15" fmla="*/ 0 h 259"/>
                <a:gd name="T16" fmla="*/ 0 w 254"/>
                <a:gd name="T17" fmla="*/ 0 h 259"/>
                <a:gd name="T18" fmla="*/ 0 w 254"/>
                <a:gd name="T19" fmla="*/ 0 h 2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4"/>
                <a:gd name="T31" fmla="*/ 0 h 259"/>
                <a:gd name="T32" fmla="*/ 254 w 254"/>
                <a:gd name="T33" fmla="*/ 259 h 2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4" h="259">
                  <a:moveTo>
                    <a:pt x="55" y="243"/>
                  </a:moveTo>
                  <a:lnTo>
                    <a:pt x="48" y="259"/>
                  </a:lnTo>
                  <a:lnTo>
                    <a:pt x="254" y="33"/>
                  </a:lnTo>
                  <a:lnTo>
                    <a:pt x="213" y="0"/>
                  </a:lnTo>
                  <a:lnTo>
                    <a:pt x="7" y="227"/>
                  </a:lnTo>
                  <a:lnTo>
                    <a:pt x="0" y="243"/>
                  </a:lnTo>
                  <a:lnTo>
                    <a:pt x="7" y="227"/>
                  </a:lnTo>
                  <a:lnTo>
                    <a:pt x="0" y="234"/>
                  </a:lnTo>
                  <a:lnTo>
                    <a:pt x="0" y="243"/>
                  </a:lnTo>
                  <a:lnTo>
                    <a:pt x="55" y="243"/>
                  </a:lnTo>
                  <a:close/>
                </a:path>
              </a:pathLst>
            </a:custGeom>
            <a:solidFill>
              <a:srgbClr val="00FF00"/>
            </a:solidFill>
            <a:ln w="9525">
              <a:solidFill>
                <a:schemeClr val="tx1"/>
              </a:solidFill>
              <a:round/>
              <a:headEnd/>
              <a:tailEnd/>
            </a:ln>
          </p:spPr>
          <p:txBody>
            <a:bodyPr/>
            <a:lstStyle/>
            <a:p>
              <a:endParaRPr lang="en-CA"/>
            </a:p>
          </p:txBody>
        </p:sp>
        <p:sp>
          <p:nvSpPr>
            <p:cNvPr id="66854" name="Freeform 15"/>
            <p:cNvSpPr>
              <a:spLocks noChangeAspect="1"/>
            </p:cNvSpPr>
            <p:nvPr/>
          </p:nvSpPr>
          <p:spPr bwMode="auto">
            <a:xfrm>
              <a:off x="4126" y="3061"/>
              <a:ext cx="54" cy="32"/>
            </a:xfrm>
            <a:custGeom>
              <a:avLst/>
              <a:gdLst>
                <a:gd name="T0" fmla="*/ 0 w 266"/>
                <a:gd name="T1" fmla="*/ 0 h 289"/>
                <a:gd name="T2" fmla="*/ 0 w 266"/>
                <a:gd name="T3" fmla="*/ 0 h 289"/>
                <a:gd name="T4" fmla="*/ 0 w 266"/>
                <a:gd name="T5" fmla="*/ 0 h 289"/>
                <a:gd name="T6" fmla="*/ 0 w 266"/>
                <a:gd name="T7" fmla="*/ 0 h 289"/>
                <a:gd name="T8" fmla="*/ 0 w 266"/>
                <a:gd name="T9" fmla="*/ 0 h 289"/>
                <a:gd name="T10" fmla="*/ 0 w 266"/>
                <a:gd name="T11" fmla="*/ 0 h 289"/>
                <a:gd name="T12" fmla="*/ 0 w 266"/>
                <a:gd name="T13" fmla="*/ 0 h 289"/>
                <a:gd name="T14" fmla="*/ 0 w 266"/>
                <a:gd name="T15" fmla="*/ 0 h 289"/>
                <a:gd name="T16" fmla="*/ 0 w 266"/>
                <a:gd name="T17" fmla="*/ 0 h 289"/>
                <a:gd name="T18" fmla="*/ 0 w 266"/>
                <a:gd name="T19" fmla="*/ 0 h 289"/>
                <a:gd name="T20" fmla="*/ 0 w 266"/>
                <a:gd name="T21" fmla="*/ 0 h 289"/>
                <a:gd name="T22" fmla="*/ 0 w 266"/>
                <a:gd name="T23" fmla="*/ 0 h 289"/>
                <a:gd name="T24" fmla="*/ 0 w 266"/>
                <a:gd name="T25" fmla="*/ 0 h 289"/>
                <a:gd name="T26" fmla="*/ 0 w 266"/>
                <a:gd name="T27" fmla="*/ 0 h 289"/>
                <a:gd name="T28" fmla="*/ 0 w 266"/>
                <a:gd name="T29" fmla="*/ 0 h 289"/>
                <a:gd name="T30" fmla="*/ 0 w 266"/>
                <a:gd name="T31" fmla="*/ 0 h 289"/>
                <a:gd name="T32" fmla="*/ 0 w 266"/>
                <a:gd name="T33" fmla="*/ 0 h 289"/>
                <a:gd name="T34" fmla="*/ 0 w 266"/>
                <a:gd name="T35" fmla="*/ 0 h 289"/>
                <a:gd name="T36" fmla="*/ 0 w 266"/>
                <a:gd name="T37" fmla="*/ 0 h 289"/>
                <a:gd name="T38" fmla="*/ 0 w 266"/>
                <a:gd name="T39" fmla="*/ 0 h 289"/>
                <a:gd name="T40" fmla="*/ 0 w 266"/>
                <a:gd name="T41" fmla="*/ 0 h 289"/>
                <a:gd name="T42" fmla="*/ 0 w 266"/>
                <a:gd name="T43" fmla="*/ 0 h 289"/>
                <a:gd name="T44" fmla="*/ 0 w 266"/>
                <a:gd name="T45" fmla="*/ 0 h 289"/>
                <a:gd name="T46" fmla="*/ 0 w 266"/>
                <a:gd name="T47" fmla="*/ 0 h 289"/>
                <a:gd name="T48" fmla="*/ 0 w 266"/>
                <a:gd name="T49" fmla="*/ 0 h 289"/>
                <a:gd name="T50" fmla="*/ 0 w 266"/>
                <a:gd name="T51" fmla="*/ 0 h 289"/>
                <a:gd name="T52" fmla="*/ 0 w 266"/>
                <a:gd name="T53" fmla="*/ 0 h 289"/>
                <a:gd name="T54" fmla="*/ 0 w 266"/>
                <a:gd name="T55" fmla="*/ 0 h 289"/>
                <a:gd name="T56" fmla="*/ 0 w 266"/>
                <a:gd name="T57" fmla="*/ 0 h 289"/>
                <a:gd name="T58" fmla="*/ 0 w 266"/>
                <a:gd name="T59" fmla="*/ 0 h 289"/>
                <a:gd name="T60" fmla="*/ 0 w 266"/>
                <a:gd name="T61" fmla="*/ 0 h 289"/>
                <a:gd name="T62" fmla="*/ 0 w 266"/>
                <a:gd name="T63" fmla="*/ 0 h 289"/>
                <a:gd name="T64" fmla="*/ 0 w 266"/>
                <a:gd name="T65" fmla="*/ 0 h 289"/>
                <a:gd name="T66" fmla="*/ 0 w 266"/>
                <a:gd name="T67" fmla="*/ 0 h 289"/>
                <a:gd name="T68" fmla="*/ 0 w 266"/>
                <a:gd name="T69" fmla="*/ 0 h 289"/>
                <a:gd name="T70" fmla="*/ 0 w 266"/>
                <a:gd name="T71" fmla="*/ 0 h 289"/>
                <a:gd name="T72" fmla="*/ 0 w 266"/>
                <a:gd name="T73" fmla="*/ 0 h 289"/>
                <a:gd name="T74" fmla="*/ 0 w 266"/>
                <a:gd name="T75" fmla="*/ 0 h 289"/>
                <a:gd name="T76" fmla="*/ 0 w 266"/>
                <a:gd name="T77" fmla="*/ 0 h 289"/>
                <a:gd name="T78" fmla="*/ 0 w 266"/>
                <a:gd name="T79" fmla="*/ 0 h 2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6"/>
                <a:gd name="T121" fmla="*/ 0 h 289"/>
                <a:gd name="T122" fmla="*/ 266 w 266"/>
                <a:gd name="T123" fmla="*/ 289 h 2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6" h="289">
                  <a:moveTo>
                    <a:pt x="26" y="237"/>
                  </a:moveTo>
                  <a:lnTo>
                    <a:pt x="54" y="263"/>
                  </a:lnTo>
                  <a:lnTo>
                    <a:pt x="55" y="254"/>
                  </a:lnTo>
                  <a:lnTo>
                    <a:pt x="59" y="242"/>
                  </a:lnTo>
                  <a:lnTo>
                    <a:pt x="69" y="229"/>
                  </a:lnTo>
                  <a:lnTo>
                    <a:pt x="80" y="215"/>
                  </a:lnTo>
                  <a:lnTo>
                    <a:pt x="95" y="200"/>
                  </a:lnTo>
                  <a:lnTo>
                    <a:pt x="113" y="184"/>
                  </a:lnTo>
                  <a:lnTo>
                    <a:pt x="131" y="167"/>
                  </a:lnTo>
                  <a:lnTo>
                    <a:pt x="152" y="150"/>
                  </a:lnTo>
                  <a:lnTo>
                    <a:pt x="171" y="133"/>
                  </a:lnTo>
                  <a:lnTo>
                    <a:pt x="190" y="115"/>
                  </a:lnTo>
                  <a:lnTo>
                    <a:pt x="209" y="99"/>
                  </a:lnTo>
                  <a:lnTo>
                    <a:pt x="227" y="81"/>
                  </a:lnTo>
                  <a:lnTo>
                    <a:pt x="242" y="62"/>
                  </a:lnTo>
                  <a:lnTo>
                    <a:pt x="254" y="43"/>
                  </a:lnTo>
                  <a:lnTo>
                    <a:pt x="262" y="21"/>
                  </a:lnTo>
                  <a:lnTo>
                    <a:pt x="266" y="0"/>
                  </a:lnTo>
                  <a:lnTo>
                    <a:pt x="211" y="0"/>
                  </a:lnTo>
                  <a:lnTo>
                    <a:pt x="210" y="9"/>
                  </a:lnTo>
                  <a:lnTo>
                    <a:pt x="206" y="20"/>
                  </a:lnTo>
                  <a:lnTo>
                    <a:pt x="196" y="34"/>
                  </a:lnTo>
                  <a:lnTo>
                    <a:pt x="185" y="48"/>
                  </a:lnTo>
                  <a:lnTo>
                    <a:pt x="170" y="62"/>
                  </a:lnTo>
                  <a:lnTo>
                    <a:pt x="153" y="79"/>
                  </a:lnTo>
                  <a:lnTo>
                    <a:pt x="134" y="96"/>
                  </a:lnTo>
                  <a:lnTo>
                    <a:pt x="115" y="111"/>
                  </a:lnTo>
                  <a:lnTo>
                    <a:pt x="94" y="130"/>
                  </a:lnTo>
                  <a:lnTo>
                    <a:pt x="76" y="147"/>
                  </a:lnTo>
                  <a:lnTo>
                    <a:pt x="56" y="164"/>
                  </a:lnTo>
                  <a:lnTo>
                    <a:pt x="39" y="182"/>
                  </a:lnTo>
                  <a:lnTo>
                    <a:pt x="24" y="200"/>
                  </a:lnTo>
                  <a:lnTo>
                    <a:pt x="12" y="220"/>
                  </a:lnTo>
                  <a:lnTo>
                    <a:pt x="3" y="241"/>
                  </a:lnTo>
                  <a:lnTo>
                    <a:pt x="0" y="263"/>
                  </a:lnTo>
                  <a:lnTo>
                    <a:pt x="28" y="288"/>
                  </a:lnTo>
                  <a:lnTo>
                    <a:pt x="0" y="263"/>
                  </a:lnTo>
                  <a:lnTo>
                    <a:pt x="0" y="289"/>
                  </a:lnTo>
                  <a:lnTo>
                    <a:pt x="28" y="288"/>
                  </a:lnTo>
                  <a:lnTo>
                    <a:pt x="26" y="237"/>
                  </a:lnTo>
                  <a:close/>
                </a:path>
              </a:pathLst>
            </a:custGeom>
            <a:solidFill>
              <a:srgbClr val="00FF00"/>
            </a:solidFill>
            <a:ln w="9525">
              <a:solidFill>
                <a:schemeClr val="tx1"/>
              </a:solidFill>
              <a:round/>
              <a:headEnd/>
              <a:tailEnd/>
            </a:ln>
          </p:spPr>
          <p:txBody>
            <a:bodyPr/>
            <a:lstStyle/>
            <a:p>
              <a:endParaRPr lang="en-CA"/>
            </a:p>
          </p:txBody>
        </p:sp>
        <p:sp>
          <p:nvSpPr>
            <p:cNvPr id="66855" name="Freeform 16"/>
            <p:cNvSpPr>
              <a:spLocks noChangeAspect="1"/>
            </p:cNvSpPr>
            <p:nvPr/>
          </p:nvSpPr>
          <p:spPr bwMode="auto">
            <a:xfrm>
              <a:off x="4132" y="2948"/>
              <a:ext cx="547" cy="145"/>
            </a:xfrm>
            <a:custGeom>
              <a:avLst/>
              <a:gdLst>
                <a:gd name="T0" fmla="*/ 531 w 547"/>
                <a:gd name="T1" fmla="*/ 135 h 145"/>
                <a:gd name="T2" fmla="*/ 534 w 547"/>
                <a:gd name="T3" fmla="*/ 130 h 145"/>
                <a:gd name="T4" fmla="*/ 458 w 547"/>
                <a:gd name="T5" fmla="*/ 30 h 145"/>
                <a:gd name="T6" fmla="*/ 398 w 547"/>
                <a:gd name="T7" fmla="*/ 6 h 145"/>
                <a:gd name="T8" fmla="*/ 304 w 547"/>
                <a:gd name="T9" fmla="*/ 0 h 145"/>
                <a:gd name="T10" fmla="*/ 84 w 547"/>
                <a:gd name="T11" fmla="*/ 90 h 145"/>
                <a:gd name="T12" fmla="*/ 0 w 547"/>
                <a:gd name="T13" fmla="*/ 145 h 145"/>
                <a:gd name="T14" fmla="*/ 535 w 547"/>
                <a:gd name="T15" fmla="*/ 136 h 145"/>
                <a:gd name="T16" fmla="*/ 539 w 547"/>
                <a:gd name="T17" fmla="*/ 131 h 145"/>
                <a:gd name="T18" fmla="*/ 535 w 547"/>
                <a:gd name="T19" fmla="*/ 136 h 145"/>
                <a:gd name="T20" fmla="*/ 547 w 547"/>
                <a:gd name="T21" fmla="*/ 136 h 145"/>
                <a:gd name="T22" fmla="*/ 539 w 547"/>
                <a:gd name="T23" fmla="*/ 131 h 145"/>
                <a:gd name="T24" fmla="*/ 531 w 547"/>
                <a:gd name="T25" fmla="*/ 135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7"/>
                <a:gd name="T40" fmla="*/ 0 h 145"/>
                <a:gd name="T41" fmla="*/ 547 w 547"/>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7" h="145">
                  <a:moveTo>
                    <a:pt x="531" y="135"/>
                  </a:moveTo>
                  <a:lnTo>
                    <a:pt x="534" y="130"/>
                  </a:lnTo>
                  <a:lnTo>
                    <a:pt x="458" y="30"/>
                  </a:lnTo>
                  <a:lnTo>
                    <a:pt x="398" y="6"/>
                  </a:lnTo>
                  <a:lnTo>
                    <a:pt x="304" y="0"/>
                  </a:lnTo>
                  <a:lnTo>
                    <a:pt x="84" y="90"/>
                  </a:lnTo>
                  <a:lnTo>
                    <a:pt x="0" y="145"/>
                  </a:lnTo>
                  <a:lnTo>
                    <a:pt x="535" y="136"/>
                  </a:lnTo>
                  <a:lnTo>
                    <a:pt x="539" y="131"/>
                  </a:lnTo>
                  <a:lnTo>
                    <a:pt x="535" y="136"/>
                  </a:lnTo>
                  <a:lnTo>
                    <a:pt x="547" y="136"/>
                  </a:lnTo>
                  <a:lnTo>
                    <a:pt x="539" y="131"/>
                  </a:lnTo>
                  <a:lnTo>
                    <a:pt x="531" y="135"/>
                  </a:lnTo>
                  <a:close/>
                </a:path>
              </a:pathLst>
            </a:custGeom>
            <a:solidFill>
              <a:srgbClr val="CC6600"/>
            </a:solidFill>
            <a:ln w="9525">
              <a:solidFill>
                <a:schemeClr val="tx1"/>
              </a:solidFill>
              <a:round/>
              <a:headEnd/>
              <a:tailEnd/>
            </a:ln>
          </p:spPr>
          <p:txBody>
            <a:bodyPr/>
            <a:lstStyle/>
            <a:p>
              <a:endParaRPr lang="en-CA"/>
            </a:p>
          </p:txBody>
        </p:sp>
        <p:sp>
          <p:nvSpPr>
            <p:cNvPr id="66856" name="Freeform 17"/>
            <p:cNvSpPr>
              <a:spLocks noChangeAspect="1"/>
            </p:cNvSpPr>
            <p:nvPr/>
          </p:nvSpPr>
          <p:spPr bwMode="auto">
            <a:xfrm>
              <a:off x="4573" y="2887"/>
              <a:ext cx="21" cy="86"/>
            </a:xfrm>
            <a:custGeom>
              <a:avLst/>
              <a:gdLst>
                <a:gd name="T0" fmla="*/ 0 w 104"/>
                <a:gd name="T1" fmla="*/ 0 h 778"/>
                <a:gd name="T2" fmla="*/ 0 w 104"/>
                <a:gd name="T3" fmla="*/ 0 h 778"/>
                <a:gd name="T4" fmla="*/ 0 w 104"/>
                <a:gd name="T5" fmla="*/ 0 h 778"/>
                <a:gd name="T6" fmla="*/ 0 w 104"/>
                <a:gd name="T7" fmla="*/ 0 h 778"/>
                <a:gd name="T8" fmla="*/ 0 w 104"/>
                <a:gd name="T9" fmla="*/ 0 h 778"/>
                <a:gd name="T10" fmla="*/ 0 w 104"/>
                <a:gd name="T11" fmla="*/ 0 h 778"/>
                <a:gd name="T12" fmla="*/ 0 w 104"/>
                <a:gd name="T13" fmla="*/ 0 h 778"/>
                <a:gd name="T14" fmla="*/ 0 w 104"/>
                <a:gd name="T15" fmla="*/ 0 h 778"/>
                <a:gd name="T16" fmla="*/ 0 w 104"/>
                <a:gd name="T17" fmla="*/ 0 h 778"/>
                <a:gd name="T18" fmla="*/ 0 w 104"/>
                <a:gd name="T19" fmla="*/ 0 h 778"/>
                <a:gd name="T20" fmla="*/ 0 w 104"/>
                <a:gd name="T21" fmla="*/ 0 h 778"/>
                <a:gd name="T22" fmla="*/ 0 w 104"/>
                <a:gd name="T23" fmla="*/ 0 h 778"/>
                <a:gd name="T24" fmla="*/ 0 w 104"/>
                <a:gd name="T25" fmla="*/ 0 h 778"/>
                <a:gd name="T26" fmla="*/ 0 w 104"/>
                <a:gd name="T27" fmla="*/ 0 h 778"/>
                <a:gd name="T28" fmla="*/ 0 w 104"/>
                <a:gd name="T29" fmla="*/ 0 h 778"/>
                <a:gd name="T30" fmla="*/ 0 w 104"/>
                <a:gd name="T31" fmla="*/ 0 h 778"/>
                <a:gd name="T32" fmla="*/ 0 w 104"/>
                <a:gd name="T33" fmla="*/ 0 h 778"/>
                <a:gd name="T34" fmla="*/ 0 w 104"/>
                <a:gd name="T35" fmla="*/ 0 h 778"/>
                <a:gd name="T36" fmla="*/ 0 w 104"/>
                <a:gd name="T37" fmla="*/ 0 h 778"/>
                <a:gd name="T38" fmla="*/ 0 w 104"/>
                <a:gd name="T39" fmla="*/ 0 h 778"/>
                <a:gd name="T40" fmla="*/ 0 w 104"/>
                <a:gd name="T41" fmla="*/ 0 h 778"/>
                <a:gd name="T42" fmla="*/ 0 w 104"/>
                <a:gd name="T43" fmla="*/ 0 h 778"/>
                <a:gd name="T44" fmla="*/ 0 w 104"/>
                <a:gd name="T45" fmla="*/ 0 h 778"/>
                <a:gd name="T46" fmla="*/ 0 w 104"/>
                <a:gd name="T47" fmla="*/ 0 h 778"/>
                <a:gd name="T48" fmla="*/ 0 w 104"/>
                <a:gd name="T49" fmla="*/ 0 h 778"/>
                <a:gd name="T50" fmla="*/ 0 w 104"/>
                <a:gd name="T51" fmla="*/ 0 h 778"/>
                <a:gd name="T52" fmla="*/ 0 w 104"/>
                <a:gd name="T53" fmla="*/ 0 h 778"/>
                <a:gd name="T54" fmla="*/ 0 w 104"/>
                <a:gd name="T55" fmla="*/ 0 h 778"/>
                <a:gd name="T56" fmla="*/ 0 w 104"/>
                <a:gd name="T57" fmla="*/ 0 h 778"/>
                <a:gd name="T58" fmla="*/ 0 w 104"/>
                <a:gd name="T59" fmla="*/ 0 h 778"/>
                <a:gd name="T60" fmla="*/ 0 w 104"/>
                <a:gd name="T61" fmla="*/ 0 h 778"/>
                <a:gd name="T62" fmla="*/ 0 w 104"/>
                <a:gd name="T63" fmla="*/ 0 h 778"/>
                <a:gd name="T64" fmla="*/ 0 w 104"/>
                <a:gd name="T65" fmla="*/ 0 h 778"/>
                <a:gd name="T66" fmla="*/ 0 w 104"/>
                <a:gd name="T67" fmla="*/ 0 h 778"/>
                <a:gd name="T68" fmla="*/ 0 w 104"/>
                <a:gd name="T69" fmla="*/ 0 h 778"/>
                <a:gd name="T70" fmla="*/ 0 w 104"/>
                <a:gd name="T71" fmla="*/ 0 h 7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778"/>
                <a:gd name="T110" fmla="*/ 104 w 104"/>
                <a:gd name="T111" fmla="*/ 778 h 7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778">
                  <a:moveTo>
                    <a:pt x="7" y="0"/>
                  </a:moveTo>
                  <a:lnTo>
                    <a:pt x="0" y="18"/>
                  </a:lnTo>
                  <a:lnTo>
                    <a:pt x="0" y="42"/>
                  </a:lnTo>
                  <a:lnTo>
                    <a:pt x="1" y="68"/>
                  </a:lnTo>
                  <a:lnTo>
                    <a:pt x="2" y="92"/>
                  </a:lnTo>
                  <a:lnTo>
                    <a:pt x="3" y="117"/>
                  </a:lnTo>
                  <a:lnTo>
                    <a:pt x="5" y="141"/>
                  </a:lnTo>
                  <a:lnTo>
                    <a:pt x="6" y="165"/>
                  </a:lnTo>
                  <a:lnTo>
                    <a:pt x="10" y="190"/>
                  </a:lnTo>
                  <a:lnTo>
                    <a:pt x="12" y="212"/>
                  </a:lnTo>
                  <a:lnTo>
                    <a:pt x="14" y="237"/>
                  </a:lnTo>
                  <a:lnTo>
                    <a:pt x="17" y="260"/>
                  </a:lnTo>
                  <a:lnTo>
                    <a:pt x="19" y="284"/>
                  </a:lnTo>
                  <a:lnTo>
                    <a:pt x="23" y="306"/>
                  </a:lnTo>
                  <a:lnTo>
                    <a:pt x="26" y="330"/>
                  </a:lnTo>
                  <a:lnTo>
                    <a:pt x="29" y="352"/>
                  </a:lnTo>
                  <a:lnTo>
                    <a:pt x="31" y="376"/>
                  </a:lnTo>
                  <a:lnTo>
                    <a:pt x="35" y="398"/>
                  </a:lnTo>
                  <a:lnTo>
                    <a:pt x="37" y="422"/>
                  </a:lnTo>
                  <a:lnTo>
                    <a:pt x="40" y="445"/>
                  </a:lnTo>
                  <a:lnTo>
                    <a:pt x="42" y="467"/>
                  </a:lnTo>
                  <a:lnTo>
                    <a:pt x="44" y="490"/>
                  </a:lnTo>
                  <a:lnTo>
                    <a:pt x="46" y="513"/>
                  </a:lnTo>
                  <a:lnTo>
                    <a:pt x="48" y="535"/>
                  </a:lnTo>
                  <a:lnTo>
                    <a:pt x="49" y="559"/>
                  </a:lnTo>
                  <a:lnTo>
                    <a:pt x="50" y="581"/>
                  </a:lnTo>
                  <a:lnTo>
                    <a:pt x="50" y="605"/>
                  </a:lnTo>
                  <a:lnTo>
                    <a:pt x="50" y="629"/>
                  </a:lnTo>
                  <a:lnTo>
                    <a:pt x="50" y="652"/>
                  </a:lnTo>
                  <a:lnTo>
                    <a:pt x="49" y="676"/>
                  </a:lnTo>
                  <a:lnTo>
                    <a:pt x="48" y="698"/>
                  </a:lnTo>
                  <a:lnTo>
                    <a:pt x="45" y="722"/>
                  </a:lnTo>
                  <a:lnTo>
                    <a:pt x="42" y="746"/>
                  </a:lnTo>
                  <a:lnTo>
                    <a:pt x="39" y="770"/>
                  </a:lnTo>
                  <a:lnTo>
                    <a:pt x="93" y="778"/>
                  </a:lnTo>
                  <a:lnTo>
                    <a:pt x="96" y="752"/>
                  </a:lnTo>
                  <a:lnTo>
                    <a:pt x="100" y="728"/>
                  </a:lnTo>
                  <a:lnTo>
                    <a:pt x="102" y="702"/>
                  </a:lnTo>
                  <a:lnTo>
                    <a:pt x="103" y="678"/>
                  </a:lnTo>
                  <a:lnTo>
                    <a:pt x="104" y="652"/>
                  </a:lnTo>
                  <a:lnTo>
                    <a:pt x="104" y="629"/>
                  </a:lnTo>
                  <a:lnTo>
                    <a:pt x="104" y="605"/>
                  </a:lnTo>
                  <a:lnTo>
                    <a:pt x="104" y="581"/>
                  </a:lnTo>
                  <a:lnTo>
                    <a:pt x="103" y="557"/>
                  </a:lnTo>
                  <a:lnTo>
                    <a:pt x="102" y="533"/>
                  </a:lnTo>
                  <a:lnTo>
                    <a:pt x="101" y="509"/>
                  </a:lnTo>
                  <a:lnTo>
                    <a:pt x="99" y="486"/>
                  </a:lnTo>
                  <a:lnTo>
                    <a:pt x="96" y="463"/>
                  </a:lnTo>
                  <a:lnTo>
                    <a:pt x="94" y="439"/>
                  </a:lnTo>
                  <a:lnTo>
                    <a:pt x="91" y="416"/>
                  </a:lnTo>
                  <a:lnTo>
                    <a:pt x="89" y="392"/>
                  </a:lnTo>
                  <a:lnTo>
                    <a:pt x="86" y="370"/>
                  </a:lnTo>
                  <a:lnTo>
                    <a:pt x="83" y="346"/>
                  </a:lnTo>
                  <a:lnTo>
                    <a:pt x="80" y="324"/>
                  </a:lnTo>
                  <a:lnTo>
                    <a:pt x="77" y="300"/>
                  </a:lnTo>
                  <a:lnTo>
                    <a:pt x="74" y="278"/>
                  </a:lnTo>
                  <a:lnTo>
                    <a:pt x="71" y="254"/>
                  </a:lnTo>
                  <a:lnTo>
                    <a:pt x="68" y="231"/>
                  </a:lnTo>
                  <a:lnTo>
                    <a:pt x="66" y="208"/>
                  </a:lnTo>
                  <a:lnTo>
                    <a:pt x="64" y="183"/>
                  </a:lnTo>
                  <a:lnTo>
                    <a:pt x="61" y="161"/>
                  </a:lnTo>
                  <a:lnTo>
                    <a:pt x="59" y="137"/>
                  </a:lnTo>
                  <a:lnTo>
                    <a:pt x="57" y="113"/>
                  </a:lnTo>
                  <a:lnTo>
                    <a:pt x="56" y="90"/>
                  </a:lnTo>
                  <a:lnTo>
                    <a:pt x="55" y="66"/>
                  </a:lnTo>
                  <a:lnTo>
                    <a:pt x="54" y="42"/>
                  </a:lnTo>
                  <a:lnTo>
                    <a:pt x="54" y="18"/>
                  </a:lnTo>
                  <a:lnTo>
                    <a:pt x="46" y="35"/>
                  </a:lnTo>
                  <a:lnTo>
                    <a:pt x="7" y="0"/>
                  </a:lnTo>
                  <a:lnTo>
                    <a:pt x="0" y="7"/>
                  </a:lnTo>
                  <a:lnTo>
                    <a:pt x="0" y="18"/>
                  </a:lnTo>
                  <a:lnTo>
                    <a:pt x="7" y="0"/>
                  </a:lnTo>
                  <a:close/>
                </a:path>
              </a:pathLst>
            </a:custGeom>
            <a:solidFill>
              <a:srgbClr val="00FF00"/>
            </a:solidFill>
            <a:ln w="9525">
              <a:solidFill>
                <a:schemeClr val="tx1"/>
              </a:solidFill>
              <a:round/>
              <a:headEnd/>
              <a:tailEnd/>
            </a:ln>
          </p:spPr>
          <p:txBody>
            <a:bodyPr/>
            <a:lstStyle/>
            <a:p>
              <a:endParaRPr lang="en-CA"/>
            </a:p>
          </p:txBody>
        </p:sp>
        <p:sp>
          <p:nvSpPr>
            <p:cNvPr id="66857" name="Freeform 18"/>
            <p:cNvSpPr>
              <a:spLocks noChangeAspect="1"/>
            </p:cNvSpPr>
            <p:nvPr/>
          </p:nvSpPr>
          <p:spPr bwMode="auto">
            <a:xfrm>
              <a:off x="4575" y="2878"/>
              <a:ext cx="23" cy="13"/>
            </a:xfrm>
            <a:custGeom>
              <a:avLst/>
              <a:gdLst>
                <a:gd name="T0" fmla="*/ 0 w 119"/>
                <a:gd name="T1" fmla="*/ 0 h 110"/>
                <a:gd name="T2" fmla="*/ 0 w 119"/>
                <a:gd name="T3" fmla="*/ 0 h 110"/>
                <a:gd name="T4" fmla="*/ 0 w 119"/>
                <a:gd name="T5" fmla="*/ 0 h 110"/>
                <a:gd name="T6" fmla="*/ 0 w 119"/>
                <a:gd name="T7" fmla="*/ 0 h 110"/>
                <a:gd name="T8" fmla="*/ 0 w 119"/>
                <a:gd name="T9" fmla="*/ 0 h 110"/>
                <a:gd name="T10" fmla="*/ 0 w 119"/>
                <a:gd name="T11" fmla="*/ 0 h 110"/>
                <a:gd name="T12" fmla="*/ 0 60000 65536"/>
                <a:gd name="T13" fmla="*/ 0 60000 65536"/>
                <a:gd name="T14" fmla="*/ 0 60000 65536"/>
                <a:gd name="T15" fmla="*/ 0 60000 65536"/>
                <a:gd name="T16" fmla="*/ 0 60000 65536"/>
                <a:gd name="T17" fmla="*/ 0 60000 65536"/>
                <a:gd name="T18" fmla="*/ 0 w 119"/>
                <a:gd name="T19" fmla="*/ 0 h 110"/>
                <a:gd name="T20" fmla="*/ 119 w 119"/>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19" h="110">
                  <a:moveTo>
                    <a:pt x="99" y="17"/>
                  </a:moveTo>
                  <a:lnTo>
                    <a:pt x="80" y="0"/>
                  </a:lnTo>
                  <a:lnTo>
                    <a:pt x="0" y="75"/>
                  </a:lnTo>
                  <a:lnTo>
                    <a:pt x="39" y="110"/>
                  </a:lnTo>
                  <a:lnTo>
                    <a:pt x="119" y="34"/>
                  </a:lnTo>
                  <a:lnTo>
                    <a:pt x="99" y="17"/>
                  </a:lnTo>
                  <a:close/>
                </a:path>
              </a:pathLst>
            </a:custGeom>
            <a:solidFill>
              <a:srgbClr val="00FF00"/>
            </a:solidFill>
            <a:ln w="9525">
              <a:solidFill>
                <a:schemeClr val="tx1"/>
              </a:solidFill>
              <a:round/>
              <a:headEnd/>
              <a:tailEnd/>
            </a:ln>
          </p:spPr>
          <p:txBody>
            <a:bodyPr/>
            <a:lstStyle/>
            <a:p>
              <a:endParaRPr lang="en-CA"/>
            </a:p>
          </p:txBody>
        </p:sp>
        <p:sp>
          <p:nvSpPr>
            <p:cNvPr id="66858" name="Freeform 19"/>
            <p:cNvSpPr>
              <a:spLocks noChangeAspect="1"/>
            </p:cNvSpPr>
            <p:nvPr/>
          </p:nvSpPr>
          <p:spPr bwMode="auto">
            <a:xfrm>
              <a:off x="4453" y="2890"/>
              <a:ext cx="27" cy="63"/>
            </a:xfrm>
            <a:custGeom>
              <a:avLst/>
              <a:gdLst>
                <a:gd name="T0" fmla="*/ 0 w 133"/>
                <a:gd name="T1" fmla="*/ 0 h 560"/>
                <a:gd name="T2" fmla="*/ 0 w 133"/>
                <a:gd name="T3" fmla="*/ 0 h 560"/>
                <a:gd name="T4" fmla="*/ 0 w 133"/>
                <a:gd name="T5" fmla="*/ 0 h 560"/>
                <a:gd name="T6" fmla="*/ 0 w 133"/>
                <a:gd name="T7" fmla="*/ 0 h 560"/>
                <a:gd name="T8" fmla="*/ 0 w 133"/>
                <a:gd name="T9" fmla="*/ 0 h 560"/>
                <a:gd name="T10" fmla="*/ 0 w 133"/>
                <a:gd name="T11" fmla="*/ 0 h 560"/>
                <a:gd name="T12" fmla="*/ 0 w 133"/>
                <a:gd name="T13" fmla="*/ 0 h 560"/>
                <a:gd name="T14" fmla="*/ 0 w 133"/>
                <a:gd name="T15" fmla="*/ 0 h 560"/>
                <a:gd name="T16" fmla="*/ 0 w 133"/>
                <a:gd name="T17" fmla="*/ 0 h 560"/>
                <a:gd name="T18" fmla="*/ 0 w 133"/>
                <a:gd name="T19" fmla="*/ 0 h 560"/>
                <a:gd name="T20" fmla="*/ 0 w 133"/>
                <a:gd name="T21" fmla="*/ 0 h 560"/>
                <a:gd name="T22" fmla="*/ 0 w 133"/>
                <a:gd name="T23" fmla="*/ 0 h 560"/>
                <a:gd name="T24" fmla="*/ 0 w 133"/>
                <a:gd name="T25" fmla="*/ 0 h 560"/>
                <a:gd name="T26" fmla="*/ 0 w 133"/>
                <a:gd name="T27" fmla="*/ 0 h 560"/>
                <a:gd name="T28" fmla="*/ 0 w 133"/>
                <a:gd name="T29" fmla="*/ 0 h 560"/>
                <a:gd name="T30" fmla="*/ 0 w 133"/>
                <a:gd name="T31" fmla="*/ 0 h 560"/>
                <a:gd name="T32" fmla="*/ 0 w 133"/>
                <a:gd name="T33" fmla="*/ 0 h 560"/>
                <a:gd name="T34" fmla="*/ 0 w 133"/>
                <a:gd name="T35" fmla="*/ 0 h 560"/>
                <a:gd name="T36" fmla="*/ 0 w 133"/>
                <a:gd name="T37" fmla="*/ 0 h 560"/>
                <a:gd name="T38" fmla="*/ 0 w 133"/>
                <a:gd name="T39" fmla="*/ 0 h 560"/>
                <a:gd name="T40" fmla="*/ 0 w 133"/>
                <a:gd name="T41" fmla="*/ 0 h 560"/>
                <a:gd name="T42" fmla="*/ 0 w 133"/>
                <a:gd name="T43" fmla="*/ 0 h 560"/>
                <a:gd name="T44" fmla="*/ 0 w 133"/>
                <a:gd name="T45" fmla="*/ 0 h 560"/>
                <a:gd name="T46" fmla="*/ 0 w 133"/>
                <a:gd name="T47" fmla="*/ 0 h 560"/>
                <a:gd name="T48" fmla="*/ 0 w 133"/>
                <a:gd name="T49" fmla="*/ 0 h 560"/>
                <a:gd name="T50" fmla="*/ 0 w 133"/>
                <a:gd name="T51" fmla="*/ 0 h 560"/>
                <a:gd name="T52" fmla="*/ 0 w 133"/>
                <a:gd name="T53" fmla="*/ 0 h 560"/>
                <a:gd name="T54" fmla="*/ 0 w 133"/>
                <a:gd name="T55" fmla="*/ 0 h 560"/>
                <a:gd name="T56" fmla="*/ 0 w 133"/>
                <a:gd name="T57" fmla="*/ 0 h 560"/>
                <a:gd name="T58" fmla="*/ 0 w 133"/>
                <a:gd name="T59" fmla="*/ 0 h 560"/>
                <a:gd name="T60" fmla="*/ 0 w 133"/>
                <a:gd name="T61" fmla="*/ 0 h 560"/>
                <a:gd name="T62" fmla="*/ 0 w 133"/>
                <a:gd name="T63" fmla="*/ 0 h 560"/>
                <a:gd name="T64" fmla="*/ 0 w 133"/>
                <a:gd name="T65" fmla="*/ 0 h 560"/>
                <a:gd name="T66" fmla="*/ 0 w 133"/>
                <a:gd name="T67" fmla="*/ 0 h 560"/>
                <a:gd name="T68" fmla="*/ 0 w 133"/>
                <a:gd name="T69" fmla="*/ 0 h 560"/>
                <a:gd name="T70" fmla="*/ 0 w 133"/>
                <a:gd name="T71" fmla="*/ 0 h 560"/>
                <a:gd name="T72" fmla="*/ 0 w 133"/>
                <a:gd name="T73" fmla="*/ 0 h 560"/>
                <a:gd name="T74" fmla="*/ 0 w 133"/>
                <a:gd name="T75" fmla="*/ 0 h 560"/>
                <a:gd name="T76" fmla="*/ 0 w 133"/>
                <a:gd name="T77" fmla="*/ 0 h 560"/>
                <a:gd name="T78" fmla="*/ 0 w 133"/>
                <a:gd name="T79" fmla="*/ 0 h 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3"/>
                <a:gd name="T121" fmla="*/ 0 h 560"/>
                <a:gd name="T122" fmla="*/ 133 w 133"/>
                <a:gd name="T123" fmla="*/ 560 h 5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3" h="560">
                  <a:moveTo>
                    <a:pt x="15" y="0"/>
                  </a:moveTo>
                  <a:lnTo>
                    <a:pt x="0" y="23"/>
                  </a:lnTo>
                  <a:lnTo>
                    <a:pt x="0" y="63"/>
                  </a:lnTo>
                  <a:lnTo>
                    <a:pt x="0" y="101"/>
                  </a:lnTo>
                  <a:lnTo>
                    <a:pt x="0" y="136"/>
                  </a:lnTo>
                  <a:lnTo>
                    <a:pt x="1" y="170"/>
                  </a:lnTo>
                  <a:lnTo>
                    <a:pt x="2" y="202"/>
                  </a:lnTo>
                  <a:lnTo>
                    <a:pt x="4" y="232"/>
                  </a:lnTo>
                  <a:lnTo>
                    <a:pt x="6" y="261"/>
                  </a:lnTo>
                  <a:lnTo>
                    <a:pt x="10" y="290"/>
                  </a:lnTo>
                  <a:lnTo>
                    <a:pt x="14" y="319"/>
                  </a:lnTo>
                  <a:lnTo>
                    <a:pt x="19" y="349"/>
                  </a:lnTo>
                  <a:lnTo>
                    <a:pt x="27" y="379"/>
                  </a:lnTo>
                  <a:lnTo>
                    <a:pt x="35" y="411"/>
                  </a:lnTo>
                  <a:lnTo>
                    <a:pt x="44" y="445"/>
                  </a:lnTo>
                  <a:lnTo>
                    <a:pt x="55" y="480"/>
                  </a:lnTo>
                  <a:lnTo>
                    <a:pt x="67" y="518"/>
                  </a:lnTo>
                  <a:lnTo>
                    <a:pt x="81" y="560"/>
                  </a:lnTo>
                  <a:lnTo>
                    <a:pt x="133" y="543"/>
                  </a:lnTo>
                  <a:lnTo>
                    <a:pt x="119" y="503"/>
                  </a:lnTo>
                  <a:lnTo>
                    <a:pt x="107" y="466"/>
                  </a:lnTo>
                  <a:lnTo>
                    <a:pt x="96" y="431"/>
                  </a:lnTo>
                  <a:lnTo>
                    <a:pt x="87" y="399"/>
                  </a:lnTo>
                  <a:lnTo>
                    <a:pt x="79" y="368"/>
                  </a:lnTo>
                  <a:lnTo>
                    <a:pt x="74" y="339"/>
                  </a:lnTo>
                  <a:lnTo>
                    <a:pt x="68" y="311"/>
                  </a:lnTo>
                  <a:lnTo>
                    <a:pt x="64" y="283"/>
                  </a:lnTo>
                  <a:lnTo>
                    <a:pt x="61" y="257"/>
                  </a:lnTo>
                  <a:lnTo>
                    <a:pt x="58" y="228"/>
                  </a:lnTo>
                  <a:lnTo>
                    <a:pt x="56" y="200"/>
                  </a:lnTo>
                  <a:lnTo>
                    <a:pt x="55" y="168"/>
                  </a:lnTo>
                  <a:lnTo>
                    <a:pt x="54" y="136"/>
                  </a:lnTo>
                  <a:lnTo>
                    <a:pt x="54" y="101"/>
                  </a:lnTo>
                  <a:lnTo>
                    <a:pt x="54" y="63"/>
                  </a:lnTo>
                  <a:lnTo>
                    <a:pt x="54" y="23"/>
                  </a:lnTo>
                  <a:lnTo>
                    <a:pt x="39" y="45"/>
                  </a:lnTo>
                  <a:lnTo>
                    <a:pt x="15" y="0"/>
                  </a:lnTo>
                  <a:lnTo>
                    <a:pt x="0" y="7"/>
                  </a:lnTo>
                  <a:lnTo>
                    <a:pt x="0" y="23"/>
                  </a:lnTo>
                  <a:lnTo>
                    <a:pt x="15" y="0"/>
                  </a:lnTo>
                  <a:close/>
                </a:path>
              </a:pathLst>
            </a:custGeom>
            <a:solidFill>
              <a:srgbClr val="00FF00"/>
            </a:solidFill>
            <a:ln w="9525">
              <a:solidFill>
                <a:schemeClr val="tx1"/>
              </a:solidFill>
              <a:round/>
              <a:headEnd/>
              <a:tailEnd/>
            </a:ln>
          </p:spPr>
          <p:txBody>
            <a:bodyPr/>
            <a:lstStyle/>
            <a:p>
              <a:endParaRPr lang="en-CA"/>
            </a:p>
          </p:txBody>
        </p:sp>
        <p:sp>
          <p:nvSpPr>
            <p:cNvPr id="66859" name="Freeform 20"/>
            <p:cNvSpPr>
              <a:spLocks noChangeAspect="1"/>
            </p:cNvSpPr>
            <p:nvPr/>
          </p:nvSpPr>
          <p:spPr bwMode="auto">
            <a:xfrm>
              <a:off x="4456" y="2870"/>
              <a:ext cx="55" cy="25"/>
            </a:xfrm>
            <a:custGeom>
              <a:avLst/>
              <a:gdLst>
                <a:gd name="T0" fmla="*/ 0 w 271"/>
                <a:gd name="T1" fmla="*/ 0 h 230"/>
                <a:gd name="T2" fmla="*/ 0 w 271"/>
                <a:gd name="T3" fmla="*/ 0 h 230"/>
                <a:gd name="T4" fmla="*/ 0 w 271"/>
                <a:gd name="T5" fmla="*/ 0 h 230"/>
                <a:gd name="T6" fmla="*/ 0 w 271"/>
                <a:gd name="T7" fmla="*/ 0 h 230"/>
                <a:gd name="T8" fmla="*/ 0 w 271"/>
                <a:gd name="T9" fmla="*/ 0 h 230"/>
                <a:gd name="T10" fmla="*/ 0 w 271"/>
                <a:gd name="T11" fmla="*/ 0 h 230"/>
                <a:gd name="T12" fmla="*/ 0 w 271"/>
                <a:gd name="T13" fmla="*/ 0 h 230"/>
                <a:gd name="T14" fmla="*/ 0 w 271"/>
                <a:gd name="T15" fmla="*/ 0 h 230"/>
                <a:gd name="T16" fmla="*/ 0 w 271"/>
                <a:gd name="T17" fmla="*/ 0 h 230"/>
                <a:gd name="T18" fmla="*/ 0 w 271"/>
                <a:gd name="T19" fmla="*/ 0 h 230"/>
                <a:gd name="T20" fmla="*/ 0 w 271"/>
                <a:gd name="T21" fmla="*/ 0 h 230"/>
                <a:gd name="T22" fmla="*/ 0 w 271"/>
                <a:gd name="T23" fmla="*/ 0 h 230"/>
                <a:gd name="T24" fmla="*/ 0 w 271"/>
                <a:gd name="T25" fmla="*/ 0 h 230"/>
                <a:gd name="T26" fmla="*/ 0 w 271"/>
                <a:gd name="T27" fmla="*/ 0 h 230"/>
                <a:gd name="T28" fmla="*/ 0 w 271"/>
                <a:gd name="T29" fmla="*/ 0 h 230"/>
                <a:gd name="T30" fmla="*/ 0 w 271"/>
                <a:gd name="T31" fmla="*/ 0 h 230"/>
                <a:gd name="T32" fmla="*/ 0 w 271"/>
                <a:gd name="T33" fmla="*/ 0 h 230"/>
                <a:gd name="T34" fmla="*/ 0 w 271"/>
                <a:gd name="T35" fmla="*/ 0 h 230"/>
                <a:gd name="T36" fmla="*/ 0 w 271"/>
                <a:gd name="T37" fmla="*/ 0 h 230"/>
                <a:gd name="T38" fmla="*/ 0 w 271"/>
                <a:gd name="T39" fmla="*/ 0 h 230"/>
                <a:gd name="T40" fmla="*/ 0 w 271"/>
                <a:gd name="T41" fmla="*/ 0 h 230"/>
                <a:gd name="T42" fmla="*/ 0 w 271"/>
                <a:gd name="T43" fmla="*/ 0 h 230"/>
                <a:gd name="T44" fmla="*/ 0 w 271"/>
                <a:gd name="T45" fmla="*/ 0 h 230"/>
                <a:gd name="T46" fmla="*/ 0 w 271"/>
                <a:gd name="T47" fmla="*/ 0 h 230"/>
                <a:gd name="T48" fmla="*/ 0 w 271"/>
                <a:gd name="T49" fmla="*/ 0 h 230"/>
                <a:gd name="T50" fmla="*/ 0 w 271"/>
                <a:gd name="T51" fmla="*/ 0 h 230"/>
                <a:gd name="T52" fmla="*/ 0 w 271"/>
                <a:gd name="T53" fmla="*/ 0 h 230"/>
                <a:gd name="T54" fmla="*/ 0 w 271"/>
                <a:gd name="T55" fmla="*/ 0 h 230"/>
                <a:gd name="T56" fmla="*/ 0 w 271"/>
                <a:gd name="T57" fmla="*/ 0 h 230"/>
                <a:gd name="T58" fmla="*/ 0 w 271"/>
                <a:gd name="T59" fmla="*/ 0 h 230"/>
                <a:gd name="T60" fmla="*/ 0 w 271"/>
                <a:gd name="T61" fmla="*/ 0 h 230"/>
                <a:gd name="T62" fmla="*/ 0 w 271"/>
                <a:gd name="T63" fmla="*/ 0 h 230"/>
                <a:gd name="T64" fmla="*/ 0 w 271"/>
                <a:gd name="T65" fmla="*/ 0 h 230"/>
                <a:gd name="T66" fmla="*/ 0 w 271"/>
                <a:gd name="T67" fmla="*/ 0 h 230"/>
                <a:gd name="T68" fmla="*/ 0 w 271"/>
                <a:gd name="T69" fmla="*/ 0 h 2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1"/>
                <a:gd name="T106" fmla="*/ 0 h 230"/>
                <a:gd name="T107" fmla="*/ 271 w 271"/>
                <a:gd name="T108" fmla="*/ 230 h 2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1" h="230">
                  <a:moveTo>
                    <a:pt x="232" y="0"/>
                  </a:moveTo>
                  <a:lnTo>
                    <a:pt x="224" y="8"/>
                  </a:lnTo>
                  <a:lnTo>
                    <a:pt x="214" y="17"/>
                  </a:lnTo>
                  <a:lnTo>
                    <a:pt x="203" y="28"/>
                  </a:lnTo>
                  <a:lnTo>
                    <a:pt x="190" y="40"/>
                  </a:lnTo>
                  <a:lnTo>
                    <a:pt x="176" y="53"/>
                  </a:lnTo>
                  <a:lnTo>
                    <a:pt x="161" y="66"/>
                  </a:lnTo>
                  <a:lnTo>
                    <a:pt x="145" y="80"/>
                  </a:lnTo>
                  <a:lnTo>
                    <a:pt x="129" y="93"/>
                  </a:lnTo>
                  <a:lnTo>
                    <a:pt x="112" y="107"/>
                  </a:lnTo>
                  <a:lnTo>
                    <a:pt x="96" y="122"/>
                  </a:lnTo>
                  <a:lnTo>
                    <a:pt x="78" y="135"/>
                  </a:lnTo>
                  <a:lnTo>
                    <a:pt x="62" y="147"/>
                  </a:lnTo>
                  <a:lnTo>
                    <a:pt x="46" y="157"/>
                  </a:lnTo>
                  <a:lnTo>
                    <a:pt x="29" y="169"/>
                  </a:lnTo>
                  <a:lnTo>
                    <a:pt x="13" y="178"/>
                  </a:lnTo>
                  <a:lnTo>
                    <a:pt x="0" y="185"/>
                  </a:lnTo>
                  <a:lnTo>
                    <a:pt x="24" y="230"/>
                  </a:lnTo>
                  <a:lnTo>
                    <a:pt x="41" y="221"/>
                  </a:lnTo>
                  <a:lnTo>
                    <a:pt x="58" y="212"/>
                  </a:lnTo>
                  <a:lnTo>
                    <a:pt x="76" y="200"/>
                  </a:lnTo>
                  <a:lnTo>
                    <a:pt x="94" y="188"/>
                  </a:lnTo>
                  <a:lnTo>
                    <a:pt x="113" y="174"/>
                  </a:lnTo>
                  <a:lnTo>
                    <a:pt x="130" y="160"/>
                  </a:lnTo>
                  <a:lnTo>
                    <a:pt x="149" y="146"/>
                  </a:lnTo>
                  <a:lnTo>
                    <a:pt x="164" y="132"/>
                  </a:lnTo>
                  <a:lnTo>
                    <a:pt x="182" y="119"/>
                  </a:lnTo>
                  <a:lnTo>
                    <a:pt x="198" y="103"/>
                  </a:lnTo>
                  <a:lnTo>
                    <a:pt x="213" y="90"/>
                  </a:lnTo>
                  <a:lnTo>
                    <a:pt x="227" y="77"/>
                  </a:lnTo>
                  <a:lnTo>
                    <a:pt x="240" y="65"/>
                  </a:lnTo>
                  <a:lnTo>
                    <a:pt x="253" y="54"/>
                  </a:lnTo>
                  <a:lnTo>
                    <a:pt x="263" y="45"/>
                  </a:lnTo>
                  <a:lnTo>
                    <a:pt x="271" y="37"/>
                  </a:lnTo>
                  <a:lnTo>
                    <a:pt x="232" y="0"/>
                  </a:lnTo>
                  <a:close/>
                </a:path>
              </a:pathLst>
            </a:custGeom>
            <a:solidFill>
              <a:srgbClr val="00FF00"/>
            </a:solidFill>
            <a:ln w="9525">
              <a:solidFill>
                <a:schemeClr val="tx1"/>
              </a:solidFill>
              <a:round/>
              <a:headEnd/>
              <a:tailEnd/>
            </a:ln>
          </p:spPr>
          <p:txBody>
            <a:bodyPr/>
            <a:lstStyle/>
            <a:p>
              <a:endParaRPr lang="en-CA"/>
            </a:p>
          </p:txBody>
        </p:sp>
        <p:sp>
          <p:nvSpPr>
            <p:cNvPr id="66860" name="Freeform 21"/>
            <p:cNvSpPr>
              <a:spLocks noChangeAspect="1"/>
            </p:cNvSpPr>
            <p:nvPr/>
          </p:nvSpPr>
          <p:spPr bwMode="auto">
            <a:xfrm>
              <a:off x="4517" y="2885"/>
              <a:ext cx="27" cy="63"/>
            </a:xfrm>
            <a:custGeom>
              <a:avLst/>
              <a:gdLst>
                <a:gd name="T0" fmla="*/ 0 w 134"/>
                <a:gd name="T1" fmla="*/ 0 h 567"/>
                <a:gd name="T2" fmla="*/ 0 w 134"/>
                <a:gd name="T3" fmla="*/ 0 h 567"/>
                <a:gd name="T4" fmla="*/ 0 w 134"/>
                <a:gd name="T5" fmla="*/ 0 h 567"/>
                <a:gd name="T6" fmla="*/ 0 w 134"/>
                <a:gd name="T7" fmla="*/ 0 h 567"/>
                <a:gd name="T8" fmla="*/ 0 w 134"/>
                <a:gd name="T9" fmla="*/ 0 h 567"/>
                <a:gd name="T10" fmla="*/ 0 w 134"/>
                <a:gd name="T11" fmla="*/ 0 h 567"/>
                <a:gd name="T12" fmla="*/ 0 w 134"/>
                <a:gd name="T13" fmla="*/ 0 h 567"/>
                <a:gd name="T14" fmla="*/ 0 w 134"/>
                <a:gd name="T15" fmla="*/ 0 h 567"/>
                <a:gd name="T16" fmla="*/ 0 w 134"/>
                <a:gd name="T17" fmla="*/ 0 h 567"/>
                <a:gd name="T18" fmla="*/ 0 w 134"/>
                <a:gd name="T19" fmla="*/ 0 h 567"/>
                <a:gd name="T20" fmla="*/ 0 w 134"/>
                <a:gd name="T21" fmla="*/ 0 h 567"/>
                <a:gd name="T22" fmla="*/ 0 w 134"/>
                <a:gd name="T23" fmla="*/ 0 h 567"/>
                <a:gd name="T24" fmla="*/ 0 w 134"/>
                <a:gd name="T25" fmla="*/ 0 h 567"/>
                <a:gd name="T26" fmla="*/ 0 w 134"/>
                <a:gd name="T27" fmla="*/ 0 h 567"/>
                <a:gd name="T28" fmla="*/ 0 w 134"/>
                <a:gd name="T29" fmla="*/ 0 h 567"/>
                <a:gd name="T30" fmla="*/ 0 w 134"/>
                <a:gd name="T31" fmla="*/ 0 h 567"/>
                <a:gd name="T32" fmla="*/ 0 w 134"/>
                <a:gd name="T33" fmla="*/ 0 h 567"/>
                <a:gd name="T34" fmla="*/ 0 w 134"/>
                <a:gd name="T35" fmla="*/ 0 h 567"/>
                <a:gd name="T36" fmla="*/ 0 w 134"/>
                <a:gd name="T37" fmla="*/ 0 h 567"/>
                <a:gd name="T38" fmla="*/ 0 w 134"/>
                <a:gd name="T39" fmla="*/ 0 h 567"/>
                <a:gd name="T40" fmla="*/ 0 w 134"/>
                <a:gd name="T41" fmla="*/ 0 h 567"/>
                <a:gd name="T42" fmla="*/ 0 w 134"/>
                <a:gd name="T43" fmla="*/ 0 h 567"/>
                <a:gd name="T44" fmla="*/ 0 w 134"/>
                <a:gd name="T45" fmla="*/ 0 h 567"/>
                <a:gd name="T46" fmla="*/ 0 w 134"/>
                <a:gd name="T47" fmla="*/ 0 h 567"/>
                <a:gd name="T48" fmla="*/ 0 w 134"/>
                <a:gd name="T49" fmla="*/ 0 h 567"/>
                <a:gd name="T50" fmla="*/ 0 w 134"/>
                <a:gd name="T51" fmla="*/ 0 h 567"/>
                <a:gd name="T52" fmla="*/ 0 w 134"/>
                <a:gd name="T53" fmla="*/ 0 h 567"/>
                <a:gd name="T54" fmla="*/ 0 w 134"/>
                <a:gd name="T55" fmla="*/ 0 h 567"/>
                <a:gd name="T56" fmla="*/ 0 w 134"/>
                <a:gd name="T57" fmla="*/ 0 h 567"/>
                <a:gd name="T58" fmla="*/ 0 w 134"/>
                <a:gd name="T59" fmla="*/ 0 h 567"/>
                <a:gd name="T60" fmla="*/ 0 w 134"/>
                <a:gd name="T61" fmla="*/ 0 h 567"/>
                <a:gd name="T62" fmla="*/ 0 w 134"/>
                <a:gd name="T63" fmla="*/ 0 h 567"/>
                <a:gd name="T64" fmla="*/ 0 w 134"/>
                <a:gd name="T65" fmla="*/ 0 h 567"/>
                <a:gd name="T66" fmla="*/ 0 w 134"/>
                <a:gd name="T67" fmla="*/ 0 h 567"/>
                <a:gd name="T68" fmla="*/ 0 w 134"/>
                <a:gd name="T69" fmla="*/ 0 h 5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67"/>
                <a:gd name="T107" fmla="*/ 134 w 134"/>
                <a:gd name="T108" fmla="*/ 567 h 5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67">
                  <a:moveTo>
                    <a:pt x="80" y="0"/>
                  </a:moveTo>
                  <a:lnTo>
                    <a:pt x="79" y="28"/>
                  </a:lnTo>
                  <a:lnTo>
                    <a:pt x="77" y="58"/>
                  </a:lnTo>
                  <a:lnTo>
                    <a:pt x="73" y="89"/>
                  </a:lnTo>
                  <a:lnTo>
                    <a:pt x="67" y="122"/>
                  </a:lnTo>
                  <a:lnTo>
                    <a:pt x="62" y="156"/>
                  </a:lnTo>
                  <a:lnTo>
                    <a:pt x="55" y="192"/>
                  </a:lnTo>
                  <a:lnTo>
                    <a:pt x="48" y="227"/>
                  </a:lnTo>
                  <a:lnTo>
                    <a:pt x="40" y="264"/>
                  </a:lnTo>
                  <a:lnTo>
                    <a:pt x="32" y="302"/>
                  </a:lnTo>
                  <a:lnTo>
                    <a:pt x="25" y="340"/>
                  </a:lnTo>
                  <a:lnTo>
                    <a:pt x="18" y="377"/>
                  </a:lnTo>
                  <a:lnTo>
                    <a:pt x="13" y="416"/>
                  </a:lnTo>
                  <a:lnTo>
                    <a:pt x="7" y="454"/>
                  </a:lnTo>
                  <a:lnTo>
                    <a:pt x="3" y="492"/>
                  </a:lnTo>
                  <a:lnTo>
                    <a:pt x="1" y="530"/>
                  </a:lnTo>
                  <a:lnTo>
                    <a:pt x="0" y="567"/>
                  </a:lnTo>
                  <a:lnTo>
                    <a:pt x="54" y="567"/>
                  </a:lnTo>
                  <a:lnTo>
                    <a:pt x="55" y="532"/>
                  </a:lnTo>
                  <a:lnTo>
                    <a:pt x="57" y="496"/>
                  </a:lnTo>
                  <a:lnTo>
                    <a:pt x="62" y="460"/>
                  </a:lnTo>
                  <a:lnTo>
                    <a:pt x="67" y="422"/>
                  </a:lnTo>
                  <a:lnTo>
                    <a:pt x="73" y="386"/>
                  </a:lnTo>
                  <a:lnTo>
                    <a:pt x="79" y="348"/>
                  </a:lnTo>
                  <a:lnTo>
                    <a:pt x="87" y="312"/>
                  </a:lnTo>
                  <a:lnTo>
                    <a:pt x="94" y="274"/>
                  </a:lnTo>
                  <a:lnTo>
                    <a:pt x="102" y="237"/>
                  </a:lnTo>
                  <a:lnTo>
                    <a:pt x="109" y="200"/>
                  </a:lnTo>
                  <a:lnTo>
                    <a:pt x="116" y="165"/>
                  </a:lnTo>
                  <a:lnTo>
                    <a:pt x="121" y="130"/>
                  </a:lnTo>
                  <a:lnTo>
                    <a:pt x="127" y="95"/>
                  </a:lnTo>
                  <a:lnTo>
                    <a:pt x="131" y="62"/>
                  </a:lnTo>
                  <a:lnTo>
                    <a:pt x="133" y="31"/>
                  </a:lnTo>
                  <a:lnTo>
                    <a:pt x="134" y="0"/>
                  </a:lnTo>
                  <a:lnTo>
                    <a:pt x="80" y="0"/>
                  </a:lnTo>
                  <a:close/>
                </a:path>
              </a:pathLst>
            </a:custGeom>
            <a:solidFill>
              <a:srgbClr val="00FF00"/>
            </a:solidFill>
            <a:ln w="9525">
              <a:solidFill>
                <a:schemeClr val="tx1"/>
              </a:solidFill>
              <a:round/>
              <a:headEnd/>
              <a:tailEnd/>
            </a:ln>
          </p:spPr>
          <p:txBody>
            <a:bodyPr/>
            <a:lstStyle/>
            <a:p>
              <a:endParaRPr lang="en-CA"/>
            </a:p>
          </p:txBody>
        </p:sp>
        <p:sp>
          <p:nvSpPr>
            <p:cNvPr id="66861" name="Freeform 22"/>
            <p:cNvSpPr>
              <a:spLocks noChangeAspect="1"/>
            </p:cNvSpPr>
            <p:nvPr/>
          </p:nvSpPr>
          <p:spPr bwMode="auto">
            <a:xfrm>
              <a:off x="4611" y="2946"/>
              <a:ext cx="21" cy="60"/>
            </a:xfrm>
            <a:custGeom>
              <a:avLst/>
              <a:gdLst>
                <a:gd name="T0" fmla="*/ 0 w 104"/>
                <a:gd name="T1" fmla="*/ 0 h 547"/>
                <a:gd name="T2" fmla="*/ 0 w 104"/>
                <a:gd name="T3" fmla="*/ 0 h 547"/>
                <a:gd name="T4" fmla="*/ 0 w 104"/>
                <a:gd name="T5" fmla="*/ 0 h 547"/>
                <a:gd name="T6" fmla="*/ 0 w 104"/>
                <a:gd name="T7" fmla="*/ 0 h 547"/>
                <a:gd name="T8" fmla="*/ 0 w 104"/>
                <a:gd name="T9" fmla="*/ 0 h 547"/>
                <a:gd name="T10" fmla="*/ 0 w 104"/>
                <a:gd name="T11" fmla="*/ 0 h 547"/>
                <a:gd name="T12" fmla="*/ 0 w 104"/>
                <a:gd name="T13" fmla="*/ 0 h 547"/>
                <a:gd name="T14" fmla="*/ 0 w 104"/>
                <a:gd name="T15" fmla="*/ 0 h 547"/>
                <a:gd name="T16" fmla="*/ 0 w 104"/>
                <a:gd name="T17" fmla="*/ 0 h 547"/>
                <a:gd name="T18" fmla="*/ 0 w 104"/>
                <a:gd name="T19" fmla="*/ 0 h 547"/>
                <a:gd name="T20" fmla="*/ 0 w 104"/>
                <a:gd name="T21" fmla="*/ 0 h 547"/>
                <a:gd name="T22" fmla="*/ 0 w 104"/>
                <a:gd name="T23" fmla="*/ 0 h 547"/>
                <a:gd name="T24" fmla="*/ 0 w 104"/>
                <a:gd name="T25" fmla="*/ 0 h 547"/>
                <a:gd name="T26" fmla="*/ 0 w 104"/>
                <a:gd name="T27" fmla="*/ 0 h 547"/>
                <a:gd name="T28" fmla="*/ 0 w 104"/>
                <a:gd name="T29" fmla="*/ 0 h 547"/>
                <a:gd name="T30" fmla="*/ 0 w 104"/>
                <a:gd name="T31" fmla="*/ 0 h 547"/>
                <a:gd name="T32" fmla="*/ 0 w 104"/>
                <a:gd name="T33" fmla="*/ 0 h 547"/>
                <a:gd name="T34" fmla="*/ 0 w 104"/>
                <a:gd name="T35" fmla="*/ 0 h 547"/>
                <a:gd name="T36" fmla="*/ 0 w 104"/>
                <a:gd name="T37" fmla="*/ 0 h 547"/>
                <a:gd name="T38" fmla="*/ 0 w 104"/>
                <a:gd name="T39" fmla="*/ 0 h 547"/>
                <a:gd name="T40" fmla="*/ 0 w 104"/>
                <a:gd name="T41" fmla="*/ 0 h 547"/>
                <a:gd name="T42" fmla="*/ 0 w 104"/>
                <a:gd name="T43" fmla="*/ 0 h 547"/>
                <a:gd name="T44" fmla="*/ 0 w 104"/>
                <a:gd name="T45" fmla="*/ 0 h 547"/>
                <a:gd name="T46" fmla="*/ 0 w 104"/>
                <a:gd name="T47" fmla="*/ 0 h 547"/>
                <a:gd name="T48" fmla="*/ 0 w 104"/>
                <a:gd name="T49" fmla="*/ 0 h 547"/>
                <a:gd name="T50" fmla="*/ 0 w 104"/>
                <a:gd name="T51" fmla="*/ 0 h 547"/>
                <a:gd name="T52" fmla="*/ 0 w 104"/>
                <a:gd name="T53" fmla="*/ 0 h 547"/>
                <a:gd name="T54" fmla="*/ 0 w 104"/>
                <a:gd name="T55" fmla="*/ 0 h 547"/>
                <a:gd name="T56" fmla="*/ 0 w 104"/>
                <a:gd name="T57" fmla="*/ 0 h 547"/>
                <a:gd name="T58" fmla="*/ 0 w 104"/>
                <a:gd name="T59" fmla="*/ 0 h 547"/>
                <a:gd name="T60" fmla="*/ 0 w 104"/>
                <a:gd name="T61" fmla="*/ 0 h 547"/>
                <a:gd name="T62" fmla="*/ 0 w 104"/>
                <a:gd name="T63" fmla="*/ 0 h 547"/>
                <a:gd name="T64" fmla="*/ 0 w 104"/>
                <a:gd name="T65" fmla="*/ 0 h 547"/>
                <a:gd name="T66" fmla="*/ 0 w 104"/>
                <a:gd name="T67" fmla="*/ 0 h 547"/>
                <a:gd name="T68" fmla="*/ 0 w 104"/>
                <a:gd name="T69" fmla="*/ 0 h 547"/>
                <a:gd name="T70" fmla="*/ 0 w 104"/>
                <a:gd name="T71" fmla="*/ 0 h 547"/>
                <a:gd name="T72" fmla="*/ 0 w 104"/>
                <a:gd name="T73" fmla="*/ 0 h 547"/>
                <a:gd name="T74" fmla="*/ 0 w 104"/>
                <a:gd name="T75" fmla="*/ 0 h 547"/>
                <a:gd name="T76" fmla="*/ 0 w 104"/>
                <a:gd name="T77" fmla="*/ 0 h 547"/>
                <a:gd name="T78" fmla="*/ 0 w 104"/>
                <a:gd name="T79" fmla="*/ 0 h 5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4"/>
                <a:gd name="T121" fmla="*/ 0 h 547"/>
                <a:gd name="T122" fmla="*/ 104 w 104"/>
                <a:gd name="T123" fmla="*/ 547 h 5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4" h="547">
                  <a:moveTo>
                    <a:pt x="49" y="18"/>
                  </a:moveTo>
                  <a:lnTo>
                    <a:pt x="57" y="0"/>
                  </a:lnTo>
                  <a:lnTo>
                    <a:pt x="41" y="22"/>
                  </a:lnTo>
                  <a:lnTo>
                    <a:pt x="27" y="48"/>
                  </a:lnTo>
                  <a:lnTo>
                    <a:pt x="17" y="79"/>
                  </a:lnTo>
                  <a:lnTo>
                    <a:pt x="9" y="112"/>
                  </a:lnTo>
                  <a:lnTo>
                    <a:pt x="5" y="149"/>
                  </a:lnTo>
                  <a:lnTo>
                    <a:pt x="2" y="188"/>
                  </a:lnTo>
                  <a:lnTo>
                    <a:pt x="1" y="226"/>
                  </a:lnTo>
                  <a:lnTo>
                    <a:pt x="0" y="268"/>
                  </a:lnTo>
                  <a:lnTo>
                    <a:pt x="0" y="309"/>
                  </a:lnTo>
                  <a:lnTo>
                    <a:pt x="1" y="350"/>
                  </a:lnTo>
                  <a:lnTo>
                    <a:pt x="3" y="390"/>
                  </a:lnTo>
                  <a:lnTo>
                    <a:pt x="5" y="428"/>
                  </a:lnTo>
                  <a:lnTo>
                    <a:pt x="6" y="463"/>
                  </a:lnTo>
                  <a:lnTo>
                    <a:pt x="8" y="496"/>
                  </a:lnTo>
                  <a:lnTo>
                    <a:pt x="9" y="523"/>
                  </a:lnTo>
                  <a:lnTo>
                    <a:pt x="9" y="547"/>
                  </a:lnTo>
                  <a:lnTo>
                    <a:pt x="64" y="547"/>
                  </a:lnTo>
                  <a:lnTo>
                    <a:pt x="64" y="523"/>
                  </a:lnTo>
                  <a:lnTo>
                    <a:pt x="63" y="493"/>
                  </a:lnTo>
                  <a:lnTo>
                    <a:pt x="60" y="461"/>
                  </a:lnTo>
                  <a:lnTo>
                    <a:pt x="59" y="426"/>
                  </a:lnTo>
                  <a:lnTo>
                    <a:pt x="57" y="388"/>
                  </a:lnTo>
                  <a:lnTo>
                    <a:pt x="55" y="348"/>
                  </a:lnTo>
                  <a:lnTo>
                    <a:pt x="54" y="309"/>
                  </a:lnTo>
                  <a:lnTo>
                    <a:pt x="54" y="268"/>
                  </a:lnTo>
                  <a:lnTo>
                    <a:pt x="55" y="228"/>
                  </a:lnTo>
                  <a:lnTo>
                    <a:pt x="56" y="190"/>
                  </a:lnTo>
                  <a:lnTo>
                    <a:pt x="59" y="153"/>
                  </a:lnTo>
                  <a:lnTo>
                    <a:pt x="64" y="120"/>
                  </a:lnTo>
                  <a:lnTo>
                    <a:pt x="69" y="91"/>
                  </a:lnTo>
                  <a:lnTo>
                    <a:pt x="77" y="67"/>
                  </a:lnTo>
                  <a:lnTo>
                    <a:pt x="86" y="48"/>
                  </a:lnTo>
                  <a:lnTo>
                    <a:pt x="96" y="35"/>
                  </a:lnTo>
                  <a:lnTo>
                    <a:pt x="104" y="18"/>
                  </a:lnTo>
                  <a:lnTo>
                    <a:pt x="96" y="35"/>
                  </a:lnTo>
                  <a:lnTo>
                    <a:pt x="104" y="28"/>
                  </a:lnTo>
                  <a:lnTo>
                    <a:pt x="104" y="18"/>
                  </a:lnTo>
                  <a:lnTo>
                    <a:pt x="49" y="18"/>
                  </a:lnTo>
                  <a:close/>
                </a:path>
              </a:pathLst>
            </a:custGeom>
            <a:solidFill>
              <a:srgbClr val="00FF00"/>
            </a:solidFill>
            <a:ln w="9525">
              <a:solidFill>
                <a:schemeClr val="tx1"/>
              </a:solidFill>
              <a:round/>
              <a:headEnd/>
              <a:tailEnd/>
            </a:ln>
          </p:spPr>
          <p:txBody>
            <a:bodyPr/>
            <a:lstStyle/>
            <a:p>
              <a:endParaRPr lang="en-CA"/>
            </a:p>
          </p:txBody>
        </p:sp>
        <p:sp>
          <p:nvSpPr>
            <p:cNvPr id="66862" name="Freeform 23"/>
            <p:cNvSpPr>
              <a:spLocks noChangeAspect="1"/>
            </p:cNvSpPr>
            <p:nvPr/>
          </p:nvSpPr>
          <p:spPr bwMode="auto">
            <a:xfrm>
              <a:off x="4621" y="2931"/>
              <a:ext cx="11" cy="17"/>
            </a:xfrm>
            <a:custGeom>
              <a:avLst/>
              <a:gdLst>
                <a:gd name="T0" fmla="*/ 0 w 55"/>
                <a:gd name="T1" fmla="*/ 0 h 152"/>
                <a:gd name="T2" fmla="*/ 0 w 55"/>
                <a:gd name="T3" fmla="*/ 0 h 152"/>
                <a:gd name="T4" fmla="*/ 0 w 55"/>
                <a:gd name="T5" fmla="*/ 0 h 152"/>
                <a:gd name="T6" fmla="*/ 0 w 55"/>
                <a:gd name="T7" fmla="*/ 0 h 152"/>
                <a:gd name="T8" fmla="*/ 0 w 55"/>
                <a:gd name="T9" fmla="*/ 0 h 152"/>
                <a:gd name="T10" fmla="*/ 0 w 55"/>
                <a:gd name="T11" fmla="*/ 0 h 152"/>
                <a:gd name="T12" fmla="*/ 0 60000 65536"/>
                <a:gd name="T13" fmla="*/ 0 60000 65536"/>
                <a:gd name="T14" fmla="*/ 0 60000 65536"/>
                <a:gd name="T15" fmla="*/ 0 60000 65536"/>
                <a:gd name="T16" fmla="*/ 0 60000 65536"/>
                <a:gd name="T17" fmla="*/ 0 60000 65536"/>
                <a:gd name="T18" fmla="*/ 0 w 55"/>
                <a:gd name="T19" fmla="*/ 0 h 152"/>
                <a:gd name="T20" fmla="*/ 55 w 55"/>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55" h="152">
                  <a:moveTo>
                    <a:pt x="28" y="0"/>
                  </a:moveTo>
                  <a:lnTo>
                    <a:pt x="0" y="0"/>
                  </a:lnTo>
                  <a:lnTo>
                    <a:pt x="0" y="152"/>
                  </a:lnTo>
                  <a:lnTo>
                    <a:pt x="55" y="152"/>
                  </a:lnTo>
                  <a:lnTo>
                    <a:pt x="55" y="0"/>
                  </a:lnTo>
                  <a:lnTo>
                    <a:pt x="28" y="0"/>
                  </a:lnTo>
                  <a:close/>
                </a:path>
              </a:pathLst>
            </a:custGeom>
            <a:solidFill>
              <a:srgbClr val="00FF00"/>
            </a:solidFill>
            <a:ln w="9525">
              <a:solidFill>
                <a:schemeClr val="tx1"/>
              </a:solidFill>
              <a:round/>
              <a:headEnd/>
              <a:tailEnd/>
            </a:ln>
          </p:spPr>
          <p:txBody>
            <a:bodyPr/>
            <a:lstStyle/>
            <a:p>
              <a:endParaRPr lang="en-CA"/>
            </a:p>
          </p:txBody>
        </p:sp>
        <p:sp>
          <p:nvSpPr>
            <p:cNvPr id="66863" name="Freeform 24"/>
            <p:cNvSpPr>
              <a:spLocks noChangeAspect="1"/>
            </p:cNvSpPr>
            <p:nvPr/>
          </p:nvSpPr>
          <p:spPr bwMode="auto">
            <a:xfrm>
              <a:off x="4644" y="2991"/>
              <a:ext cx="28" cy="57"/>
            </a:xfrm>
            <a:custGeom>
              <a:avLst/>
              <a:gdLst>
                <a:gd name="T0" fmla="*/ 0 w 140"/>
                <a:gd name="T1" fmla="*/ 0 h 516"/>
                <a:gd name="T2" fmla="*/ 0 w 140"/>
                <a:gd name="T3" fmla="*/ 0 h 516"/>
                <a:gd name="T4" fmla="*/ 0 w 140"/>
                <a:gd name="T5" fmla="*/ 0 h 516"/>
                <a:gd name="T6" fmla="*/ 0 w 140"/>
                <a:gd name="T7" fmla="*/ 0 h 516"/>
                <a:gd name="T8" fmla="*/ 0 w 140"/>
                <a:gd name="T9" fmla="*/ 0 h 516"/>
                <a:gd name="T10" fmla="*/ 0 w 140"/>
                <a:gd name="T11" fmla="*/ 0 h 516"/>
                <a:gd name="T12" fmla="*/ 0 w 140"/>
                <a:gd name="T13" fmla="*/ 0 h 516"/>
                <a:gd name="T14" fmla="*/ 0 w 140"/>
                <a:gd name="T15" fmla="*/ 0 h 516"/>
                <a:gd name="T16" fmla="*/ 0 w 140"/>
                <a:gd name="T17" fmla="*/ 0 h 516"/>
                <a:gd name="T18" fmla="*/ 0 w 140"/>
                <a:gd name="T19" fmla="*/ 0 h 516"/>
                <a:gd name="T20" fmla="*/ 0 w 140"/>
                <a:gd name="T21" fmla="*/ 0 h 516"/>
                <a:gd name="T22" fmla="*/ 0 w 140"/>
                <a:gd name="T23" fmla="*/ 0 h 516"/>
                <a:gd name="T24" fmla="*/ 0 w 140"/>
                <a:gd name="T25" fmla="*/ 0 h 516"/>
                <a:gd name="T26" fmla="*/ 0 w 140"/>
                <a:gd name="T27" fmla="*/ 0 h 516"/>
                <a:gd name="T28" fmla="*/ 0 w 140"/>
                <a:gd name="T29" fmla="*/ 0 h 516"/>
                <a:gd name="T30" fmla="*/ 0 w 140"/>
                <a:gd name="T31" fmla="*/ 0 h 516"/>
                <a:gd name="T32" fmla="*/ 0 w 140"/>
                <a:gd name="T33" fmla="*/ 0 h 516"/>
                <a:gd name="T34" fmla="*/ 0 w 140"/>
                <a:gd name="T35" fmla="*/ 0 h 516"/>
                <a:gd name="T36" fmla="*/ 0 w 140"/>
                <a:gd name="T37" fmla="*/ 0 h 516"/>
                <a:gd name="T38" fmla="*/ 0 w 140"/>
                <a:gd name="T39" fmla="*/ 0 h 516"/>
                <a:gd name="T40" fmla="*/ 0 w 140"/>
                <a:gd name="T41" fmla="*/ 0 h 516"/>
                <a:gd name="T42" fmla="*/ 0 w 140"/>
                <a:gd name="T43" fmla="*/ 0 h 516"/>
                <a:gd name="T44" fmla="*/ 0 w 140"/>
                <a:gd name="T45" fmla="*/ 0 h 516"/>
                <a:gd name="T46" fmla="*/ 0 w 140"/>
                <a:gd name="T47" fmla="*/ 0 h 516"/>
                <a:gd name="T48" fmla="*/ 0 w 140"/>
                <a:gd name="T49" fmla="*/ 0 h 516"/>
                <a:gd name="T50" fmla="*/ 0 w 140"/>
                <a:gd name="T51" fmla="*/ 0 h 516"/>
                <a:gd name="T52" fmla="*/ 0 w 140"/>
                <a:gd name="T53" fmla="*/ 0 h 516"/>
                <a:gd name="T54" fmla="*/ 0 w 140"/>
                <a:gd name="T55" fmla="*/ 0 h 516"/>
                <a:gd name="T56" fmla="*/ 0 w 140"/>
                <a:gd name="T57" fmla="*/ 0 h 516"/>
                <a:gd name="T58" fmla="*/ 0 w 140"/>
                <a:gd name="T59" fmla="*/ 0 h 516"/>
                <a:gd name="T60" fmla="*/ 0 w 140"/>
                <a:gd name="T61" fmla="*/ 0 h 516"/>
                <a:gd name="T62" fmla="*/ 0 w 140"/>
                <a:gd name="T63" fmla="*/ 0 h 516"/>
                <a:gd name="T64" fmla="*/ 0 w 140"/>
                <a:gd name="T65" fmla="*/ 0 h 516"/>
                <a:gd name="T66" fmla="*/ 0 w 140"/>
                <a:gd name="T67" fmla="*/ 0 h 516"/>
                <a:gd name="T68" fmla="*/ 0 w 140"/>
                <a:gd name="T69" fmla="*/ 0 h 516"/>
                <a:gd name="T70" fmla="*/ 0 w 140"/>
                <a:gd name="T71" fmla="*/ 0 h 516"/>
                <a:gd name="T72" fmla="*/ 0 w 140"/>
                <a:gd name="T73" fmla="*/ 0 h 516"/>
                <a:gd name="T74" fmla="*/ 0 w 140"/>
                <a:gd name="T75" fmla="*/ 0 h 516"/>
                <a:gd name="T76" fmla="*/ 0 w 140"/>
                <a:gd name="T77" fmla="*/ 0 h 516"/>
                <a:gd name="T78" fmla="*/ 0 w 140"/>
                <a:gd name="T79" fmla="*/ 0 h 5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516"/>
                <a:gd name="T122" fmla="*/ 140 w 140"/>
                <a:gd name="T123" fmla="*/ 516 h 5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516">
                  <a:moveTo>
                    <a:pt x="86" y="25"/>
                  </a:moveTo>
                  <a:lnTo>
                    <a:pt x="113" y="0"/>
                  </a:lnTo>
                  <a:lnTo>
                    <a:pt x="81" y="8"/>
                  </a:lnTo>
                  <a:lnTo>
                    <a:pt x="55" y="27"/>
                  </a:lnTo>
                  <a:lnTo>
                    <a:pt x="37" y="53"/>
                  </a:lnTo>
                  <a:lnTo>
                    <a:pt x="24" y="84"/>
                  </a:lnTo>
                  <a:lnTo>
                    <a:pt x="15" y="118"/>
                  </a:lnTo>
                  <a:lnTo>
                    <a:pt x="9" y="157"/>
                  </a:lnTo>
                  <a:lnTo>
                    <a:pt x="5" y="198"/>
                  </a:lnTo>
                  <a:lnTo>
                    <a:pt x="1" y="241"/>
                  </a:lnTo>
                  <a:lnTo>
                    <a:pt x="0" y="285"/>
                  </a:lnTo>
                  <a:lnTo>
                    <a:pt x="0" y="328"/>
                  </a:lnTo>
                  <a:lnTo>
                    <a:pt x="1" y="370"/>
                  </a:lnTo>
                  <a:lnTo>
                    <a:pt x="3" y="409"/>
                  </a:lnTo>
                  <a:lnTo>
                    <a:pt x="4" y="444"/>
                  </a:lnTo>
                  <a:lnTo>
                    <a:pt x="6" y="474"/>
                  </a:lnTo>
                  <a:lnTo>
                    <a:pt x="7" y="499"/>
                  </a:lnTo>
                  <a:lnTo>
                    <a:pt x="7" y="516"/>
                  </a:lnTo>
                  <a:lnTo>
                    <a:pt x="61" y="516"/>
                  </a:lnTo>
                  <a:lnTo>
                    <a:pt x="61" y="497"/>
                  </a:lnTo>
                  <a:lnTo>
                    <a:pt x="60" y="472"/>
                  </a:lnTo>
                  <a:lnTo>
                    <a:pt x="58" y="442"/>
                  </a:lnTo>
                  <a:lnTo>
                    <a:pt x="57" y="407"/>
                  </a:lnTo>
                  <a:lnTo>
                    <a:pt x="56" y="368"/>
                  </a:lnTo>
                  <a:lnTo>
                    <a:pt x="55" y="328"/>
                  </a:lnTo>
                  <a:lnTo>
                    <a:pt x="55" y="285"/>
                  </a:lnTo>
                  <a:lnTo>
                    <a:pt x="56" y="243"/>
                  </a:lnTo>
                  <a:lnTo>
                    <a:pt x="59" y="202"/>
                  </a:lnTo>
                  <a:lnTo>
                    <a:pt x="63" y="163"/>
                  </a:lnTo>
                  <a:lnTo>
                    <a:pt x="69" y="128"/>
                  </a:lnTo>
                  <a:lnTo>
                    <a:pt x="76" y="99"/>
                  </a:lnTo>
                  <a:lnTo>
                    <a:pt x="85" y="75"/>
                  </a:lnTo>
                  <a:lnTo>
                    <a:pt x="96" y="60"/>
                  </a:lnTo>
                  <a:lnTo>
                    <a:pt x="105" y="53"/>
                  </a:lnTo>
                  <a:lnTo>
                    <a:pt x="113" y="51"/>
                  </a:lnTo>
                  <a:lnTo>
                    <a:pt x="140" y="25"/>
                  </a:lnTo>
                  <a:lnTo>
                    <a:pt x="113" y="51"/>
                  </a:lnTo>
                  <a:lnTo>
                    <a:pt x="140" y="51"/>
                  </a:lnTo>
                  <a:lnTo>
                    <a:pt x="140" y="25"/>
                  </a:lnTo>
                  <a:lnTo>
                    <a:pt x="86" y="25"/>
                  </a:lnTo>
                  <a:close/>
                </a:path>
              </a:pathLst>
            </a:custGeom>
            <a:solidFill>
              <a:srgbClr val="00FF00"/>
            </a:solidFill>
            <a:ln w="9525">
              <a:solidFill>
                <a:schemeClr val="tx1"/>
              </a:solidFill>
              <a:round/>
              <a:headEnd/>
              <a:tailEnd/>
            </a:ln>
          </p:spPr>
          <p:txBody>
            <a:bodyPr/>
            <a:lstStyle/>
            <a:p>
              <a:endParaRPr lang="en-CA"/>
            </a:p>
          </p:txBody>
        </p:sp>
        <p:sp>
          <p:nvSpPr>
            <p:cNvPr id="66864" name="Freeform 25"/>
            <p:cNvSpPr>
              <a:spLocks noChangeAspect="1"/>
            </p:cNvSpPr>
            <p:nvPr/>
          </p:nvSpPr>
          <p:spPr bwMode="auto">
            <a:xfrm>
              <a:off x="4661" y="2948"/>
              <a:ext cx="19" cy="46"/>
            </a:xfrm>
            <a:custGeom>
              <a:avLst/>
              <a:gdLst>
                <a:gd name="T0" fmla="*/ 0 w 95"/>
                <a:gd name="T1" fmla="*/ 0 h 415"/>
                <a:gd name="T2" fmla="*/ 0 w 95"/>
                <a:gd name="T3" fmla="*/ 0 h 415"/>
                <a:gd name="T4" fmla="*/ 0 w 95"/>
                <a:gd name="T5" fmla="*/ 0 h 415"/>
                <a:gd name="T6" fmla="*/ 0 w 95"/>
                <a:gd name="T7" fmla="*/ 0 h 415"/>
                <a:gd name="T8" fmla="*/ 0 w 95"/>
                <a:gd name="T9" fmla="*/ 0 h 415"/>
                <a:gd name="T10" fmla="*/ 0 w 95"/>
                <a:gd name="T11" fmla="*/ 0 h 415"/>
                <a:gd name="T12" fmla="*/ 0 w 95"/>
                <a:gd name="T13" fmla="*/ 0 h 415"/>
                <a:gd name="T14" fmla="*/ 0 w 95"/>
                <a:gd name="T15" fmla="*/ 0 h 415"/>
                <a:gd name="T16" fmla="*/ 0 w 95"/>
                <a:gd name="T17" fmla="*/ 0 h 415"/>
                <a:gd name="T18" fmla="*/ 0 w 95"/>
                <a:gd name="T19" fmla="*/ 0 h 415"/>
                <a:gd name="T20" fmla="*/ 0 w 95"/>
                <a:gd name="T21" fmla="*/ 0 h 415"/>
                <a:gd name="T22" fmla="*/ 0 w 95"/>
                <a:gd name="T23" fmla="*/ 0 h 415"/>
                <a:gd name="T24" fmla="*/ 0 w 95"/>
                <a:gd name="T25" fmla="*/ 0 h 415"/>
                <a:gd name="T26" fmla="*/ 0 w 95"/>
                <a:gd name="T27" fmla="*/ 0 h 415"/>
                <a:gd name="T28" fmla="*/ 0 w 95"/>
                <a:gd name="T29" fmla="*/ 0 h 415"/>
                <a:gd name="T30" fmla="*/ 0 w 95"/>
                <a:gd name="T31" fmla="*/ 0 h 415"/>
                <a:gd name="T32" fmla="*/ 0 w 95"/>
                <a:gd name="T33" fmla="*/ 0 h 415"/>
                <a:gd name="T34" fmla="*/ 0 w 95"/>
                <a:gd name="T35" fmla="*/ 0 h 415"/>
                <a:gd name="T36" fmla="*/ 0 w 95"/>
                <a:gd name="T37" fmla="*/ 0 h 415"/>
                <a:gd name="T38" fmla="*/ 0 w 95"/>
                <a:gd name="T39" fmla="*/ 0 h 415"/>
                <a:gd name="T40" fmla="*/ 0 w 95"/>
                <a:gd name="T41" fmla="*/ 0 h 415"/>
                <a:gd name="T42" fmla="*/ 0 w 95"/>
                <a:gd name="T43" fmla="*/ 0 h 415"/>
                <a:gd name="T44" fmla="*/ 0 w 95"/>
                <a:gd name="T45" fmla="*/ 0 h 415"/>
                <a:gd name="T46" fmla="*/ 0 w 95"/>
                <a:gd name="T47" fmla="*/ 0 h 415"/>
                <a:gd name="T48" fmla="*/ 0 w 95"/>
                <a:gd name="T49" fmla="*/ 0 h 415"/>
                <a:gd name="T50" fmla="*/ 0 w 95"/>
                <a:gd name="T51" fmla="*/ 0 h 415"/>
                <a:gd name="T52" fmla="*/ 0 w 95"/>
                <a:gd name="T53" fmla="*/ 0 h 415"/>
                <a:gd name="T54" fmla="*/ 0 w 95"/>
                <a:gd name="T55" fmla="*/ 0 h 415"/>
                <a:gd name="T56" fmla="*/ 0 w 95"/>
                <a:gd name="T57" fmla="*/ 0 h 415"/>
                <a:gd name="T58" fmla="*/ 0 w 95"/>
                <a:gd name="T59" fmla="*/ 0 h 415"/>
                <a:gd name="T60" fmla="*/ 0 w 95"/>
                <a:gd name="T61" fmla="*/ 0 h 415"/>
                <a:gd name="T62" fmla="*/ 0 w 95"/>
                <a:gd name="T63" fmla="*/ 0 h 415"/>
                <a:gd name="T64" fmla="*/ 0 w 95"/>
                <a:gd name="T65" fmla="*/ 0 h 415"/>
                <a:gd name="T66" fmla="*/ 0 w 95"/>
                <a:gd name="T67" fmla="*/ 0 h 415"/>
                <a:gd name="T68" fmla="*/ 0 w 95"/>
                <a:gd name="T69" fmla="*/ 0 h 4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
                <a:gd name="T106" fmla="*/ 0 h 415"/>
                <a:gd name="T107" fmla="*/ 95 w 95"/>
                <a:gd name="T108" fmla="*/ 415 h 4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 h="415">
                  <a:moveTo>
                    <a:pt x="40" y="0"/>
                  </a:moveTo>
                  <a:lnTo>
                    <a:pt x="40" y="21"/>
                  </a:lnTo>
                  <a:lnTo>
                    <a:pt x="38" y="44"/>
                  </a:lnTo>
                  <a:lnTo>
                    <a:pt x="37" y="68"/>
                  </a:lnTo>
                  <a:lnTo>
                    <a:pt x="34" y="94"/>
                  </a:lnTo>
                  <a:lnTo>
                    <a:pt x="31" y="120"/>
                  </a:lnTo>
                  <a:lnTo>
                    <a:pt x="27" y="148"/>
                  </a:lnTo>
                  <a:lnTo>
                    <a:pt x="24" y="177"/>
                  </a:lnTo>
                  <a:lnTo>
                    <a:pt x="21" y="204"/>
                  </a:lnTo>
                  <a:lnTo>
                    <a:pt x="16" y="233"/>
                  </a:lnTo>
                  <a:lnTo>
                    <a:pt x="13" y="261"/>
                  </a:lnTo>
                  <a:lnTo>
                    <a:pt x="10" y="288"/>
                  </a:lnTo>
                  <a:lnTo>
                    <a:pt x="7" y="316"/>
                  </a:lnTo>
                  <a:lnTo>
                    <a:pt x="3" y="342"/>
                  </a:lnTo>
                  <a:lnTo>
                    <a:pt x="2" y="369"/>
                  </a:lnTo>
                  <a:lnTo>
                    <a:pt x="0" y="393"/>
                  </a:lnTo>
                  <a:lnTo>
                    <a:pt x="0" y="415"/>
                  </a:lnTo>
                  <a:lnTo>
                    <a:pt x="54" y="415"/>
                  </a:lnTo>
                  <a:lnTo>
                    <a:pt x="54" y="395"/>
                  </a:lnTo>
                  <a:lnTo>
                    <a:pt x="57" y="371"/>
                  </a:lnTo>
                  <a:lnTo>
                    <a:pt x="58" y="347"/>
                  </a:lnTo>
                  <a:lnTo>
                    <a:pt x="61" y="322"/>
                  </a:lnTo>
                  <a:lnTo>
                    <a:pt x="64" y="294"/>
                  </a:lnTo>
                  <a:lnTo>
                    <a:pt x="67" y="267"/>
                  </a:lnTo>
                  <a:lnTo>
                    <a:pt x="71" y="239"/>
                  </a:lnTo>
                  <a:lnTo>
                    <a:pt x="75" y="210"/>
                  </a:lnTo>
                  <a:lnTo>
                    <a:pt x="78" y="183"/>
                  </a:lnTo>
                  <a:lnTo>
                    <a:pt x="82" y="154"/>
                  </a:lnTo>
                  <a:lnTo>
                    <a:pt x="85" y="127"/>
                  </a:lnTo>
                  <a:lnTo>
                    <a:pt x="88" y="100"/>
                  </a:lnTo>
                  <a:lnTo>
                    <a:pt x="91" y="72"/>
                  </a:lnTo>
                  <a:lnTo>
                    <a:pt x="92" y="48"/>
                  </a:lnTo>
                  <a:lnTo>
                    <a:pt x="95" y="23"/>
                  </a:lnTo>
                  <a:lnTo>
                    <a:pt x="95" y="0"/>
                  </a:lnTo>
                  <a:lnTo>
                    <a:pt x="40" y="0"/>
                  </a:lnTo>
                  <a:close/>
                </a:path>
              </a:pathLst>
            </a:custGeom>
            <a:solidFill>
              <a:srgbClr val="00FF00"/>
            </a:solidFill>
            <a:ln w="9525">
              <a:solidFill>
                <a:schemeClr val="tx1"/>
              </a:solidFill>
              <a:round/>
              <a:headEnd/>
              <a:tailEnd/>
            </a:ln>
          </p:spPr>
          <p:txBody>
            <a:bodyPr/>
            <a:lstStyle/>
            <a:p>
              <a:endParaRPr lang="en-CA"/>
            </a:p>
          </p:txBody>
        </p:sp>
        <p:sp>
          <p:nvSpPr>
            <p:cNvPr id="66865" name="Freeform 26"/>
            <p:cNvSpPr>
              <a:spLocks noChangeAspect="1"/>
            </p:cNvSpPr>
            <p:nvPr/>
          </p:nvSpPr>
          <p:spPr bwMode="auto">
            <a:xfrm>
              <a:off x="4407" y="2885"/>
              <a:ext cx="23" cy="68"/>
            </a:xfrm>
            <a:custGeom>
              <a:avLst/>
              <a:gdLst>
                <a:gd name="T0" fmla="*/ 0 w 115"/>
                <a:gd name="T1" fmla="*/ 0 h 618"/>
                <a:gd name="T2" fmla="*/ 0 w 115"/>
                <a:gd name="T3" fmla="*/ 0 h 618"/>
                <a:gd name="T4" fmla="*/ 0 w 115"/>
                <a:gd name="T5" fmla="*/ 0 h 618"/>
                <a:gd name="T6" fmla="*/ 0 w 115"/>
                <a:gd name="T7" fmla="*/ 0 h 618"/>
                <a:gd name="T8" fmla="*/ 0 w 115"/>
                <a:gd name="T9" fmla="*/ 0 h 618"/>
                <a:gd name="T10" fmla="*/ 0 w 115"/>
                <a:gd name="T11" fmla="*/ 0 h 618"/>
                <a:gd name="T12" fmla="*/ 0 w 115"/>
                <a:gd name="T13" fmla="*/ 0 h 618"/>
                <a:gd name="T14" fmla="*/ 0 w 115"/>
                <a:gd name="T15" fmla="*/ 0 h 618"/>
                <a:gd name="T16" fmla="*/ 0 w 115"/>
                <a:gd name="T17" fmla="*/ 0 h 618"/>
                <a:gd name="T18" fmla="*/ 0 w 115"/>
                <a:gd name="T19" fmla="*/ 0 h 618"/>
                <a:gd name="T20" fmla="*/ 0 w 115"/>
                <a:gd name="T21" fmla="*/ 0 h 618"/>
                <a:gd name="T22" fmla="*/ 0 w 115"/>
                <a:gd name="T23" fmla="*/ 0 h 618"/>
                <a:gd name="T24" fmla="*/ 0 w 115"/>
                <a:gd name="T25" fmla="*/ 0 h 618"/>
                <a:gd name="T26" fmla="*/ 0 w 115"/>
                <a:gd name="T27" fmla="*/ 0 h 618"/>
                <a:gd name="T28" fmla="*/ 0 w 115"/>
                <a:gd name="T29" fmla="*/ 0 h 618"/>
                <a:gd name="T30" fmla="*/ 0 w 115"/>
                <a:gd name="T31" fmla="*/ 0 h 618"/>
                <a:gd name="T32" fmla="*/ 0 w 115"/>
                <a:gd name="T33" fmla="*/ 0 h 618"/>
                <a:gd name="T34" fmla="*/ 0 w 115"/>
                <a:gd name="T35" fmla="*/ 0 h 618"/>
                <a:gd name="T36" fmla="*/ 0 w 115"/>
                <a:gd name="T37" fmla="*/ 0 h 618"/>
                <a:gd name="T38" fmla="*/ 0 w 115"/>
                <a:gd name="T39" fmla="*/ 0 h 618"/>
                <a:gd name="T40" fmla="*/ 0 w 115"/>
                <a:gd name="T41" fmla="*/ 0 h 618"/>
                <a:gd name="T42" fmla="*/ 0 w 115"/>
                <a:gd name="T43" fmla="*/ 0 h 618"/>
                <a:gd name="T44" fmla="*/ 0 w 115"/>
                <a:gd name="T45" fmla="*/ 0 h 618"/>
                <a:gd name="T46" fmla="*/ 0 w 115"/>
                <a:gd name="T47" fmla="*/ 0 h 618"/>
                <a:gd name="T48" fmla="*/ 0 w 115"/>
                <a:gd name="T49" fmla="*/ 0 h 618"/>
                <a:gd name="T50" fmla="*/ 0 w 115"/>
                <a:gd name="T51" fmla="*/ 0 h 618"/>
                <a:gd name="T52" fmla="*/ 0 w 115"/>
                <a:gd name="T53" fmla="*/ 0 h 618"/>
                <a:gd name="T54" fmla="*/ 0 w 115"/>
                <a:gd name="T55" fmla="*/ 0 h 618"/>
                <a:gd name="T56" fmla="*/ 0 w 115"/>
                <a:gd name="T57" fmla="*/ 0 h 618"/>
                <a:gd name="T58" fmla="*/ 0 w 115"/>
                <a:gd name="T59" fmla="*/ 0 h 618"/>
                <a:gd name="T60" fmla="*/ 0 w 115"/>
                <a:gd name="T61" fmla="*/ 0 h 618"/>
                <a:gd name="T62" fmla="*/ 0 w 115"/>
                <a:gd name="T63" fmla="*/ 0 h 618"/>
                <a:gd name="T64" fmla="*/ 0 w 115"/>
                <a:gd name="T65" fmla="*/ 0 h 618"/>
                <a:gd name="T66" fmla="*/ 0 w 115"/>
                <a:gd name="T67" fmla="*/ 0 h 618"/>
                <a:gd name="T68" fmla="*/ 0 w 115"/>
                <a:gd name="T69" fmla="*/ 0 h 6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618"/>
                <a:gd name="T107" fmla="*/ 115 w 115"/>
                <a:gd name="T108" fmla="*/ 618 h 6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618">
                  <a:moveTo>
                    <a:pt x="34" y="0"/>
                  </a:moveTo>
                  <a:lnTo>
                    <a:pt x="35" y="37"/>
                  </a:lnTo>
                  <a:lnTo>
                    <a:pt x="37" y="75"/>
                  </a:lnTo>
                  <a:lnTo>
                    <a:pt x="41" y="111"/>
                  </a:lnTo>
                  <a:lnTo>
                    <a:pt x="45" y="150"/>
                  </a:lnTo>
                  <a:lnTo>
                    <a:pt x="49" y="189"/>
                  </a:lnTo>
                  <a:lnTo>
                    <a:pt x="54" y="227"/>
                  </a:lnTo>
                  <a:lnTo>
                    <a:pt x="57" y="265"/>
                  </a:lnTo>
                  <a:lnTo>
                    <a:pt x="59" y="303"/>
                  </a:lnTo>
                  <a:lnTo>
                    <a:pt x="60" y="342"/>
                  </a:lnTo>
                  <a:lnTo>
                    <a:pt x="60" y="378"/>
                  </a:lnTo>
                  <a:lnTo>
                    <a:pt x="57" y="415"/>
                  </a:lnTo>
                  <a:lnTo>
                    <a:pt x="52" y="453"/>
                  </a:lnTo>
                  <a:lnTo>
                    <a:pt x="44" y="489"/>
                  </a:lnTo>
                  <a:lnTo>
                    <a:pt x="32" y="524"/>
                  </a:lnTo>
                  <a:lnTo>
                    <a:pt x="18" y="558"/>
                  </a:lnTo>
                  <a:lnTo>
                    <a:pt x="0" y="591"/>
                  </a:lnTo>
                  <a:lnTo>
                    <a:pt x="45" y="618"/>
                  </a:lnTo>
                  <a:lnTo>
                    <a:pt x="68" y="579"/>
                  </a:lnTo>
                  <a:lnTo>
                    <a:pt x="84" y="540"/>
                  </a:lnTo>
                  <a:lnTo>
                    <a:pt x="96" y="501"/>
                  </a:lnTo>
                  <a:lnTo>
                    <a:pt x="106" y="461"/>
                  </a:lnTo>
                  <a:lnTo>
                    <a:pt x="111" y="421"/>
                  </a:lnTo>
                  <a:lnTo>
                    <a:pt x="115" y="380"/>
                  </a:lnTo>
                  <a:lnTo>
                    <a:pt x="115" y="342"/>
                  </a:lnTo>
                  <a:lnTo>
                    <a:pt x="113" y="301"/>
                  </a:lnTo>
                  <a:lnTo>
                    <a:pt x="111" y="261"/>
                  </a:lnTo>
                  <a:lnTo>
                    <a:pt x="108" y="223"/>
                  </a:lnTo>
                  <a:lnTo>
                    <a:pt x="104" y="183"/>
                  </a:lnTo>
                  <a:lnTo>
                    <a:pt x="99" y="144"/>
                  </a:lnTo>
                  <a:lnTo>
                    <a:pt x="95" y="107"/>
                  </a:lnTo>
                  <a:lnTo>
                    <a:pt x="92" y="70"/>
                  </a:lnTo>
                  <a:lnTo>
                    <a:pt x="90" y="35"/>
                  </a:lnTo>
                  <a:lnTo>
                    <a:pt x="88" y="0"/>
                  </a:lnTo>
                  <a:lnTo>
                    <a:pt x="34" y="0"/>
                  </a:lnTo>
                  <a:close/>
                </a:path>
              </a:pathLst>
            </a:custGeom>
            <a:solidFill>
              <a:srgbClr val="00FF00"/>
            </a:solidFill>
            <a:ln w="9525">
              <a:solidFill>
                <a:schemeClr val="tx1"/>
              </a:solidFill>
              <a:round/>
              <a:headEnd/>
              <a:tailEnd/>
            </a:ln>
          </p:spPr>
          <p:txBody>
            <a:bodyPr/>
            <a:lstStyle/>
            <a:p>
              <a:endParaRPr lang="en-CA"/>
            </a:p>
          </p:txBody>
        </p:sp>
        <p:sp>
          <p:nvSpPr>
            <p:cNvPr id="66866" name="Freeform 27"/>
            <p:cNvSpPr>
              <a:spLocks noChangeAspect="1"/>
            </p:cNvSpPr>
            <p:nvPr/>
          </p:nvSpPr>
          <p:spPr bwMode="auto">
            <a:xfrm>
              <a:off x="4342" y="2880"/>
              <a:ext cx="42" cy="85"/>
            </a:xfrm>
            <a:custGeom>
              <a:avLst/>
              <a:gdLst>
                <a:gd name="T0" fmla="*/ 0 w 214"/>
                <a:gd name="T1" fmla="*/ 0 h 766"/>
                <a:gd name="T2" fmla="*/ 0 w 214"/>
                <a:gd name="T3" fmla="*/ 0 h 766"/>
                <a:gd name="T4" fmla="*/ 0 w 214"/>
                <a:gd name="T5" fmla="*/ 0 h 766"/>
                <a:gd name="T6" fmla="*/ 0 w 214"/>
                <a:gd name="T7" fmla="*/ 0 h 766"/>
                <a:gd name="T8" fmla="*/ 0 w 214"/>
                <a:gd name="T9" fmla="*/ 0 h 766"/>
                <a:gd name="T10" fmla="*/ 0 w 214"/>
                <a:gd name="T11" fmla="*/ 0 h 766"/>
                <a:gd name="T12" fmla="*/ 0 60000 65536"/>
                <a:gd name="T13" fmla="*/ 0 60000 65536"/>
                <a:gd name="T14" fmla="*/ 0 60000 65536"/>
                <a:gd name="T15" fmla="*/ 0 60000 65536"/>
                <a:gd name="T16" fmla="*/ 0 60000 65536"/>
                <a:gd name="T17" fmla="*/ 0 60000 65536"/>
                <a:gd name="T18" fmla="*/ 0 w 214"/>
                <a:gd name="T19" fmla="*/ 0 h 766"/>
                <a:gd name="T20" fmla="*/ 214 w 214"/>
                <a:gd name="T21" fmla="*/ 766 h 766"/>
              </a:gdLst>
              <a:ahLst/>
              <a:cxnLst>
                <a:cxn ang="T12">
                  <a:pos x="T0" y="T1"/>
                </a:cxn>
                <a:cxn ang="T13">
                  <a:pos x="T2" y="T3"/>
                </a:cxn>
                <a:cxn ang="T14">
                  <a:pos x="T4" y="T5"/>
                </a:cxn>
                <a:cxn ang="T15">
                  <a:pos x="T6" y="T7"/>
                </a:cxn>
                <a:cxn ang="T16">
                  <a:pos x="T8" y="T9"/>
                </a:cxn>
                <a:cxn ang="T17">
                  <a:pos x="T10" y="T11"/>
                </a:cxn>
              </a:cxnLst>
              <a:rect l="T18" t="T19" r="T20" b="T21"/>
              <a:pathLst>
                <a:path w="214" h="766">
                  <a:moveTo>
                    <a:pt x="27" y="5"/>
                  </a:moveTo>
                  <a:lnTo>
                    <a:pt x="0" y="10"/>
                  </a:lnTo>
                  <a:lnTo>
                    <a:pt x="160" y="766"/>
                  </a:lnTo>
                  <a:lnTo>
                    <a:pt x="214" y="756"/>
                  </a:lnTo>
                  <a:lnTo>
                    <a:pt x="54" y="0"/>
                  </a:lnTo>
                  <a:lnTo>
                    <a:pt x="27" y="5"/>
                  </a:lnTo>
                  <a:close/>
                </a:path>
              </a:pathLst>
            </a:custGeom>
            <a:solidFill>
              <a:srgbClr val="00FF00"/>
            </a:solidFill>
            <a:ln w="9525">
              <a:solidFill>
                <a:schemeClr val="tx1"/>
              </a:solidFill>
              <a:round/>
              <a:headEnd/>
              <a:tailEnd/>
            </a:ln>
          </p:spPr>
          <p:txBody>
            <a:bodyPr/>
            <a:lstStyle/>
            <a:p>
              <a:endParaRPr lang="en-CA"/>
            </a:p>
          </p:txBody>
        </p:sp>
        <p:sp>
          <p:nvSpPr>
            <p:cNvPr id="66867" name="Freeform 28"/>
            <p:cNvSpPr>
              <a:spLocks noChangeAspect="1"/>
            </p:cNvSpPr>
            <p:nvPr/>
          </p:nvSpPr>
          <p:spPr bwMode="auto">
            <a:xfrm>
              <a:off x="4318" y="2953"/>
              <a:ext cx="27" cy="36"/>
            </a:xfrm>
            <a:custGeom>
              <a:avLst/>
              <a:gdLst>
                <a:gd name="T0" fmla="*/ 0 w 134"/>
                <a:gd name="T1" fmla="*/ 0 h 327"/>
                <a:gd name="T2" fmla="*/ 0 w 134"/>
                <a:gd name="T3" fmla="*/ 0 h 327"/>
                <a:gd name="T4" fmla="*/ 0 w 134"/>
                <a:gd name="T5" fmla="*/ 0 h 327"/>
                <a:gd name="T6" fmla="*/ 0 w 134"/>
                <a:gd name="T7" fmla="*/ 0 h 327"/>
                <a:gd name="T8" fmla="*/ 0 w 134"/>
                <a:gd name="T9" fmla="*/ 0 h 327"/>
                <a:gd name="T10" fmla="*/ 0 w 134"/>
                <a:gd name="T11" fmla="*/ 0 h 327"/>
                <a:gd name="T12" fmla="*/ 0 w 134"/>
                <a:gd name="T13" fmla="*/ 0 h 327"/>
                <a:gd name="T14" fmla="*/ 0 w 134"/>
                <a:gd name="T15" fmla="*/ 0 h 327"/>
                <a:gd name="T16" fmla="*/ 0 w 134"/>
                <a:gd name="T17" fmla="*/ 0 h 327"/>
                <a:gd name="T18" fmla="*/ 0 w 134"/>
                <a:gd name="T19" fmla="*/ 0 h 327"/>
                <a:gd name="T20" fmla="*/ 0 w 134"/>
                <a:gd name="T21" fmla="*/ 0 h 327"/>
                <a:gd name="T22" fmla="*/ 0 w 134"/>
                <a:gd name="T23" fmla="*/ 0 h 327"/>
                <a:gd name="T24" fmla="*/ 0 w 134"/>
                <a:gd name="T25" fmla="*/ 0 h 327"/>
                <a:gd name="T26" fmla="*/ 0 w 134"/>
                <a:gd name="T27" fmla="*/ 0 h 327"/>
                <a:gd name="T28" fmla="*/ 0 w 134"/>
                <a:gd name="T29" fmla="*/ 0 h 327"/>
                <a:gd name="T30" fmla="*/ 0 w 134"/>
                <a:gd name="T31" fmla="*/ 0 h 327"/>
                <a:gd name="T32" fmla="*/ 0 w 134"/>
                <a:gd name="T33" fmla="*/ 0 h 327"/>
                <a:gd name="T34" fmla="*/ 0 w 134"/>
                <a:gd name="T35" fmla="*/ 0 h 327"/>
                <a:gd name="T36" fmla="*/ 0 w 134"/>
                <a:gd name="T37" fmla="*/ 0 h 327"/>
                <a:gd name="T38" fmla="*/ 0 w 134"/>
                <a:gd name="T39" fmla="*/ 0 h 327"/>
                <a:gd name="T40" fmla="*/ 0 w 134"/>
                <a:gd name="T41" fmla="*/ 0 h 327"/>
                <a:gd name="T42" fmla="*/ 0 w 134"/>
                <a:gd name="T43" fmla="*/ 0 h 327"/>
                <a:gd name="T44" fmla="*/ 0 w 134"/>
                <a:gd name="T45" fmla="*/ 0 h 327"/>
                <a:gd name="T46" fmla="*/ 0 w 134"/>
                <a:gd name="T47" fmla="*/ 0 h 327"/>
                <a:gd name="T48" fmla="*/ 0 w 134"/>
                <a:gd name="T49" fmla="*/ 0 h 327"/>
                <a:gd name="T50" fmla="*/ 0 w 134"/>
                <a:gd name="T51" fmla="*/ 0 h 327"/>
                <a:gd name="T52" fmla="*/ 0 w 134"/>
                <a:gd name="T53" fmla="*/ 0 h 327"/>
                <a:gd name="T54" fmla="*/ 0 w 134"/>
                <a:gd name="T55" fmla="*/ 0 h 327"/>
                <a:gd name="T56" fmla="*/ 0 w 134"/>
                <a:gd name="T57" fmla="*/ 0 h 327"/>
                <a:gd name="T58" fmla="*/ 0 w 134"/>
                <a:gd name="T59" fmla="*/ 0 h 327"/>
                <a:gd name="T60" fmla="*/ 0 w 134"/>
                <a:gd name="T61" fmla="*/ 0 h 327"/>
                <a:gd name="T62" fmla="*/ 0 w 134"/>
                <a:gd name="T63" fmla="*/ 0 h 327"/>
                <a:gd name="T64" fmla="*/ 0 w 134"/>
                <a:gd name="T65" fmla="*/ 0 h 327"/>
                <a:gd name="T66" fmla="*/ 0 w 134"/>
                <a:gd name="T67" fmla="*/ 0 h 327"/>
                <a:gd name="T68" fmla="*/ 0 w 134"/>
                <a:gd name="T69" fmla="*/ 0 h 327"/>
                <a:gd name="T70" fmla="*/ 0 w 134"/>
                <a:gd name="T71" fmla="*/ 0 h 327"/>
                <a:gd name="T72" fmla="*/ 0 w 134"/>
                <a:gd name="T73" fmla="*/ 0 h 327"/>
                <a:gd name="T74" fmla="*/ 0 w 134"/>
                <a:gd name="T75" fmla="*/ 0 h 327"/>
                <a:gd name="T76" fmla="*/ 0 w 134"/>
                <a:gd name="T77" fmla="*/ 0 h 327"/>
                <a:gd name="T78" fmla="*/ 0 w 134"/>
                <a:gd name="T79" fmla="*/ 0 h 3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4"/>
                <a:gd name="T121" fmla="*/ 0 h 327"/>
                <a:gd name="T122" fmla="*/ 134 w 134"/>
                <a:gd name="T123" fmla="*/ 327 h 3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4" h="327">
                  <a:moveTo>
                    <a:pt x="27" y="51"/>
                  </a:moveTo>
                  <a:lnTo>
                    <a:pt x="0" y="25"/>
                  </a:lnTo>
                  <a:lnTo>
                    <a:pt x="1" y="48"/>
                  </a:lnTo>
                  <a:lnTo>
                    <a:pt x="3" y="69"/>
                  </a:lnTo>
                  <a:lnTo>
                    <a:pt x="8" y="90"/>
                  </a:lnTo>
                  <a:lnTo>
                    <a:pt x="14" y="106"/>
                  </a:lnTo>
                  <a:lnTo>
                    <a:pt x="19" y="124"/>
                  </a:lnTo>
                  <a:lnTo>
                    <a:pt x="27" y="141"/>
                  </a:lnTo>
                  <a:lnTo>
                    <a:pt x="34" y="157"/>
                  </a:lnTo>
                  <a:lnTo>
                    <a:pt x="42" y="173"/>
                  </a:lnTo>
                  <a:lnTo>
                    <a:pt x="50" y="189"/>
                  </a:lnTo>
                  <a:lnTo>
                    <a:pt x="57" y="204"/>
                  </a:lnTo>
                  <a:lnTo>
                    <a:pt x="63" y="221"/>
                  </a:lnTo>
                  <a:lnTo>
                    <a:pt x="68" y="238"/>
                  </a:lnTo>
                  <a:lnTo>
                    <a:pt x="74" y="259"/>
                  </a:lnTo>
                  <a:lnTo>
                    <a:pt x="77" y="279"/>
                  </a:lnTo>
                  <a:lnTo>
                    <a:pt x="79" y="302"/>
                  </a:lnTo>
                  <a:lnTo>
                    <a:pt x="80" y="327"/>
                  </a:lnTo>
                  <a:lnTo>
                    <a:pt x="134" y="327"/>
                  </a:lnTo>
                  <a:lnTo>
                    <a:pt x="133" y="300"/>
                  </a:lnTo>
                  <a:lnTo>
                    <a:pt x="131" y="273"/>
                  </a:lnTo>
                  <a:lnTo>
                    <a:pt x="126" y="248"/>
                  </a:lnTo>
                  <a:lnTo>
                    <a:pt x="120" y="226"/>
                  </a:lnTo>
                  <a:lnTo>
                    <a:pt x="115" y="207"/>
                  </a:lnTo>
                  <a:lnTo>
                    <a:pt x="107" y="186"/>
                  </a:lnTo>
                  <a:lnTo>
                    <a:pt x="100" y="169"/>
                  </a:lnTo>
                  <a:lnTo>
                    <a:pt x="92" y="152"/>
                  </a:lnTo>
                  <a:lnTo>
                    <a:pt x="84" y="137"/>
                  </a:lnTo>
                  <a:lnTo>
                    <a:pt x="77" y="121"/>
                  </a:lnTo>
                  <a:lnTo>
                    <a:pt x="71" y="107"/>
                  </a:lnTo>
                  <a:lnTo>
                    <a:pt x="66" y="92"/>
                  </a:lnTo>
                  <a:lnTo>
                    <a:pt x="60" y="76"/>
                  </a:lnTo>
                  <a:lnTo>
                    <a:pt x="57" y="61"/>
                  </a:lnTo>
                  <a:lnTo>
                    <a:pt x="55" y="44"/>
                  </a:lnTo>
                  <a:lnTo>
                    <a:pt x="54" y="25"/>
                  </a:lnTo>
                  <a:lnTo>
                    <a:pt x="27" y="0"/>
                  </a:lnTo>
                  <a:lnTo>
                    <a:pt x="54" y="25"/>
                  </a:lnTo>
                  <a:lnTo>
                    <a:pt x="54" y="0"/>
                  </a:lnTo>
                  <a:lnTo>
                    <a:pt x="27" y="0"/>
                  </a:lnTo>
                  <a:lnTo>
                    <a:pt x="27" y="51"/>
                  </a:lnTo>
                  <a:close/>
                </a:path>
              </a:pathLst>
            </a:custGeom>
            <a:solidFill>
              <a:srgbClr val="00FF00"/>
            </a:solidFill>
            <a:ln w="9525">
              <a:solidFill>
                <a:schemeClr val="tx1"/>
              </a:solidFill>
              <a:round/>
              <a:headEnd/>
              <a:tailEnd/>
            </a:ln>
          </p:spPr>
          <p:txBody>
            <a:bodyPr/>
            <a:lstStyle/>
            <a:p>
              <a:endParaRPr lang="en-CA"/>
            </a:p>
          </p:txBody>
        </p:sp>
        <p:sp>
          <p:nvSpPr>
            <p:cNvPr id="66868" name="Freeform 29"/>
            <p:cNvSpPr>
              <a:spLocks noChangeAspect="1"/>
            </p:cNvSpPr>
            <p:nvPr/>
          </p:nvSpPr>
          <p:spPr bwMode="auto">
            <a:xfrm>
              <a:off x="4287" y="2916"/>
              <a:ext cx="36" cy="43"/>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w 179"/>
                <a:gd name="T55" fmla="*/ 0 h 384"/>
                <a:gd name="T56" fmla="*/ 0 w 179"/>
                <a:gd name="T57" fmla="*/ 0 h 384"/>
                <a:gd name="T58" fmla="*/ 0 w 179"/>
                <a:gd name="T59" fmla="*/ 0 h 384"/>
                <a:gd name="T60" fmla="*/ 0 w 179"/>
                <a:gd name="T61" fmla="*/ 0 h 384"/>
                <a:gd name="T62" fmla="*/ 0 w 179"/>
                <a:gd name="T63" fmla="*/ 0 h 384"/>
                <a:gd name="T64" fmla="*/ 0 w 179"/>
                <a:gd name="T65" fmla="*/ 0 h 384"/>
                <a:gd name="T66" fmla="*/ 0 w 179"/>
                <a:gd name="T67" fmla="*/ 0 h 384"/>
                <a:gd name="T68" fmla="*/ 0 w 179"/>
                <a:gd name="T69" fmla="*/ 0 h 3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384"/>
                <a:gd name="T107" fmla="*/ 179 w 179"/>
                <a:gd name="T108" fmla="*/ 384 h 3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384">
                  <a:moveTo>
                    <a:pt x="0" y="37"/>
                  </a:moveTo>
                  <a:lnTo>
                    <a:pt x="3" y="40"/>
                  </a:lnTo>
                  <a:lnTo>
                    <a:pt x="6" y="52"/>
                  </a:lnTo>
                  <a:lnTo>
                    <a:pt x="13" y="70"/>
                  </a:lnTo>
                  <a:lnTo>
                    <a:pt x="18" y="92"/>
                  </a:lnTo>
                  <a:lnTo>
                    <a:pt x="24" y="119"/>
                  </a:lnTo>
                  <a:lnTo>
                    <a:pt x="30" y="148"/>
                  </a:lnTo>
                  <a:lnTo>
                    <a:pt x="37" y="177"/>
                  </a:lnTo>
                  <a:lnTo>
                    <a:pt x="43" y="208"/>
                  </a:lnTo>
                  <a:lnTo>
                    <a:pt x="51" y="240"/>
                  </a:lnTo>
                  <a:lnTo>
                    <a:pt x="62" y="269"/>
                  </a:lnTo>
                  <a:lnTo>
                    <a:pt x="73" y="297"/>
                  </a:lnTo>
                  <a:lnTo>
                    <a:pt x="86" y="323"/>
                  </a:lnTo>
                  <a:lnTo>
                    <a:pt x="103" y="347"/>
                  </a:lnTo>
                  <a:lnTo>
                    <a:pt x="124" y="366"/>
                  </a:lnTo>
                  <a:lnTo>
                    <a:pt x="150" y="379"/>
                  </a:lnTo>
                  <a:lnTo>
                    <a:pt x="179" y="384"/>
                  </a:lnTo>
                  <a:lnTo>
                    <a:pt x="179" y="333"/>
                  </a:lnTo>
                  <a:lnTo>
                    <a:pt x="167" y="332"/>
                  </a:lnTo>
                  <a:lnTo>
                    <a:pt x="156" y="325"/>
                  </a:lnTo>
                  <a:lnTo>
                    <a:pt x="144" y="314"/>
                  </a:lnTo>
                  <a:lnTo>
                    <a:pt x="133" y="298"/>
                  </a:lnTo>
                  <a:lnTo>
                    <a:pt x="122" y="277"/>
                  </a:lnTo>
                  <a:lnTo>
                    <a:pt x="112" y="253"/>
                  </a:lnTo>
                  <a:lnTo>
                    <a:pt x="103" y="225"/>
                  </a:lnTo>
                  <a:lnTo>
                    <a:pt x="95" y="198"/>
                  </a:lnTo>
                  <a:lnTo>
                    <a:pt x="89" y="167"/>
                  </a:lnTo>
                  <a:lnTo>
                    <a:pt x="82" y="137"/>
                  </a:lnTo>
                  <a:lnTo>
                    <a:pt x="76" y="109"/>
                  </a:lnTo>
                  <a:lnTo>
                    <a:pt x="70" y="82"/>
                  </a:lnTo>
                  <a:lnTo>
                    <a:pt x="65" y="58"/>
                  </a:lnTo>
                  <a:lnTo>
                    <a:pt x="58" y="36"/>
                  </a:lnTo>
                  <a:lnTo>
                    <a:pt x="51" y="18"/>
                  </a:lnTo>
                  <a:lnTo>
                    <a:pt x="39" y="0"/>
                  </a:lnTo>
                  <a:lnTo>
                    <a:pt x="0" y="37"/>
                  </a:lnTo>
                  <a:close/>
                </a:path>
              </a:pathLst>
            </a:custGeom>
            <a:solidFill>
              <a:srgbClr val="00FF00"/>
            </a:solidFill>
            <a:ln w="9525">
              <a:solidFill>
                <a:schemeClr val="tx1"/>
              </a:solidFill>
              <a:round/>
              <a:headEnd/>
              <a:tailEnd/>
            </a:ln>
          </p:spPr>
          <p:txBody>
            <a:bodyPr/>
            <a:lstStyle/>
            <a:p>
              <a:endParaRPr lang="en-CA"/>
            </a:p>
          </p:txBody>
        </p:sp>
        <p:sp>
          <p:nvSpPr>
            <p:cNvPr id="66869" name="Freeform 30"/>
            <p:cNvSpPr>
              <a:spLocks noChangeAspect="1"/>
            </p:cNvSpPr>
            <p:nvPr/>
          </p:nvSpPr>
          <p:spPr bwMode="auto">
            <a:xfrm>
              <a:off x="4246" y="2935"/>
              <a:ext cx="63" cy="74"/>
            </a:xfrm>
            <a:custGeom>
              <a:avLst/>
              <a:gdLst>
                <a:gd name="T0" fmla="*/ 0 w 317"/>
                <a:gd name="T1" fmla="*/ 0 h 666"/>
                <a:gd name="T2" fmla="*/ 0 w 317"/>
                <a:gd name="T3" fmla="*/ 0 h 666"/>
                <a:gd name="T4" fmla="*/ 0 w 317"/>
                <a:gd name="T5" fmla="*/ 0 h 666"/>
                <a:gd name="T6" fmla="*/ 0 w 317"/>
                <a:gd name="T7" fmla="*/ 0 h 666"/>
                <a:gd name="T8" fmla="*/ 0 w 317"/>
                <a:gd name="T9" fmla="*/ 0 h 666"/>
                <a:gd name="T10" fmla="*/ 0 w 317"/>
                <a:gd name="T11" fmla="*/ 0 h 666"/>
                <a:gd name="T12" fmla="*/ 0 w 317"/>
                <a:gd name="T13" fmla="*/ 0 h 666"/>
                <a:gd name="T14" fmla="*/ 0 w 317"/>
                <a:gd name="T15" fmla="*/ 0 h 666"/>
                <a:gd name="T16" fmla="*/ 0 w 317"/>
                <a:gd name="T17" fmla="*/ 0 h 666"/>
                <a:gd name="T18" fmla="*/ 0 w 317"/>
                <a:gd name="T19" fmla="*/ 0 h 666"/>
                <a:gd name="T20" fmla="*/ 0 w 317"/>
                <a:gd name="T21" fmla="*/ 0 h 666"/>
                <a:gd name="T22" fmla="*/ 0 w 317"/>
                <a:gd name="T23" fmla="*/ 0 h 666"/>
                <a:gd name="T24" fmla="*/ 0 w 317"/>
                <a:gd name="T25" fmla="*/ 0 h 666"/>
                <a:gd name="T26" fmla="*/ 0 w 317"/>
                <a:gd name="T27" fmla="*/ 0 h 666"/>
                <a:gd name="T28" fmla="*/ 0 w 317"/>
                <a:gd name="T29" fmla="*/ 0 h 666"/>
                <a:gd name="T30" fmla="*/ 0 w 317"/>
                <a:gd name="T31" fmla="*/ 0 h 666"/>
                <a:gd name="T32" fmla="*/ 0 w 317"/>
                <a:gd name="T33" fmla="*/ 0 h 666"/>
                <a:gd name="T34" fmla="*/ 0 w 317"/>
                <a:gd name="T35" fmla="*/ 0 h 666"/>
                <a:gd name="T36" fmla="*/ 0 w 317"/>
                <a:gd name="T37" fmla="*/ 0 h 666"/>
                <a:gd name="T38" fmla="*/ 0 w 317"/>
                <a:gd name="T39" fmla="*/ 0 h 666"/>
                <a:gd name="T40" fmla="*/ 0 w 317"/>
                <a:gd name="T41" fmla="*/ 0 h 666"/>
                <a:gd name="T42" fmla="*/ 0 w 317"/>
                <a:gd name="T43" fmla="*/ 0 h 666"/>
                <a:gd name="T44" fmla="*/ 0 w 317"/>
                <a:gd name="T45" fmla="*/ 0 h 666"/>
                <a:gd name="T46" fmla="*/ 0 w 317"/>
                <a:gd name="T47" fmla="*/ 0 h 666"/>
                <a:gd name="T48" fmla="*/ 0 w 317"/>
                <a:gd name="T49" fmla="*/ 0 h 666"/>
                <a:gd name="T50" fmla="*/ 0 w 317"/>
                <a:gd name="T51" fmla="*/ 0 h 666"/>
                <a:gd name="T52" fmla="*/ 0 w 317"/>
                <a:gd name="T53" fmla="*/ 0 h 666"/>
                <a:gd name="T54" fmla="*/ 0 w 317"/>
                <a:gd name="T55" fmla="*/ 0 h 666"/>
                <a:gd name="T56" fmla="*/ 0 w 317"/>
                <a:gd name="T57" fmla="*/ 0 h 666"/>
                <a:gd name="T58" fmla="*/ 0 w 317"/>
                <a:gd name="T59" fmla="*/ 0 h 666"/>
                <a:gd name="T60" fmla="*/ 0 w 317"/>
                <a:gd name="T61" fmla="*/ 0 h 666"/>
                <a:gd name="T62" fmla="*/ 0 w 317"/>
                <a:gd name="T63" fmla="*/ 0 h 666"/>
                <a:gd name="T64" fmla="*/ 0 w 317"/>
                <a:gd name="T65" fmla="*/ 0 h 666"/>
                <a:gd name="T66" fmla="*/ 0 w 317"/>
                <a:gd name="T67" fmla="*/ 0 h 666"/>
                <a:gd name="T68" fmla="*/ 0 w 317"/>
                <a:gd name="T69" fmla="*/ 0 h 6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7"/>
                <a:gd name="T106" fmla="*/ 0 h 666"/>
                <a:gd name="T107" fmla="*/ 317 w 317"/>
                <a:gd name="T108" fmla="*/ 666 h 6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7" h="666">
                  <a:moveTo>
                    <a:pt x="1" y="0"/>
                  </a:moveTo>
                  <a:lnTo>
                    <a:pt x="1" y="56"/>
                  </a:lnTo>
                  <a:lnTo>
                    <a:pt x="0" y="110"/>
                  </a:lnTo>
                  <a:lnTo>
                    <a:pt x="0" y="162"/>
                  </a:lnTo>
                  <a:lnTo>
                    <a:pt x="0" y="212"/>
                  </a:lnTo>
                  <a:lnTo>
                    <a:pt x="1" y="261"/>
                  </a:lnTo>
                  <a:lnTo>
                    <a:pt x="5" y="310"/>
                  </a:lnTo>
                  <a:lnTo>
                    <a:pt x="11" y="355"/>
                  </a:lnTo>
                  <a:lnTo>
                    <a:pt x="21" y="398"/>
                  </a:lnTo>
                  <a:lnTo>
                    <a:pt x="36" y="441"/>
                  </a:lnTo>
                  <a:lnTo>
                    <a:pt x="55" y="481"/>
                  </a:lnTo>
                  <a:lnTo>
                    <a:pt x="78" y="519"/>
                  </a:lnTo>
                  <a:lnTo>
                    <a:pt x="109" y="555"/>
                  </a:lnTo>
                  <a:lnTo>
                    <a:pt x="146" y="586"/>
                  </a:lnTo>
                  <a:lnTo>
                    <a:pt x="189" y="616"/>
                  </a:lnTo>
                  <a:lnTo>
                    <a:pt x="239" y="643"/>
                  </a:lnTo>
                  <a:lnTo>
                    <a:pt x="298" y="666"/>
                  </a:lnTo>
                  <a:lnTo>
                    <a:pt x="317" y="619"/>
                  </a:lnTo>
                  <a:lnTo>
                    <a:pt x="263" y="598"/>
                  </a:lnTo>
                  <a:lnTo>
                    <a:pt x="218" y="573"/>
                  </a:lnTo>
                  <a:lnTo>
                    <a:pt x="181" y="548"/>
                  </a:lnTo>
                  <a:lnTo>
                    <a:pt x="148" y="520"/>
                  </a:lnTo>
                  <a:lnTo>
                    <a:pt x="123" y="490"/>
                  </a:lnTo>
                  <a:lnTo>
                    <a:pt x="103" y="459"/>
                  </a:lnTo>
                  <a:lnTo>
                    <a:pt x="86" y="423"/>
                  </a:lnTo>
                  <a:lnTo>
                    <a:pt x="73" y="386"/>
                  </a:lnTo>
                  <a:lnTo>
                    <a:pt x="66" y="347"/>
                  </a:lnTo>
                  <a:lnTo>
                    <a:pt x="59" y="304"/>
                  </a:lnTo>
                  <a:lnTo>
                    <a:pt x="55" y="259"/>
                  </a:lnTo>
                  <a:lnTo>
                    <a:pt x="54" y="212"/>
                  </a:lnTo>
                  <a:lnTo>
                    <a:pt x="54" y="162"/>
                  </a:lnTo>
                  <a:lnTo>
                    <a:pt x="54" y="110"/>
                  </a:lnTo>
                  <a:lnTo>
                    <a:pt x="55" y="56"/>
                  </a:lnTo>
                  <a:lnTo>
                    <a:pt x="55" y="0"/>
                  </a:lnTo>
                  <a:lnTo>
                    <a:pt x="1" y="0"/>
                  </a:lnTo>
                  <a:close/>
                </a:path>
              </a:pathLst>
            </a:custGeom>
            <a:solidFill>
              <a:srgbClr val="00FF00"/>
            </a:solidFill>
            <a:ln w="9525">
              <a:solidFill>
                <a:schemeClr val="tx1"/>
              </a:solidFill>
              <a:round/>
              <a:headEnd/>
              <a:tailEnd/>
            </a:ln>
          </p:spPr>
          <p:txBody>
            <a:bodyPr/>
            <a:lstStyle/>
            <a:p>
              <a:endParaRPr lang="en-CA"/>
            </a:p>
          </p:txBody>
        </p:sp>
        <p:sp>
          <p:nvSpPr>
            <p:cNvPr id="66870" name="Freeform 31"/>
            <p:cNvSpPr>
              <a:spLocks noChangeAspect="1"/>
            </p:cNvSpPr>
            <p:nvPr/>
          </p:nvSpPr>
          <p:spPr bwMode="auto">
            <a:xfrm>
              <a:off x="4204" y="2966"/>
              <a:ext cx="61" cy="66"/>
            </a:xfrm>
            <a:custGeom>
              <a:avLst/>
              <a:gdLst>
                <a:gd name="T0" fmla="*/ 0 w 305"/>
                <a:gd name="T1" fmla="*/ 0 h 601"/>
                <a:gd name="T2" fmla="*/ 0 w 305"/>
                <a:gd name="T3" fmla="*/ 0 h 601"/>
                <a:gd name="T4" fmla="*/ 0 w 305"/>
                <a:gd name="T5" fmla="*/ 0 h 601"/>
                <a:gd name="T6" fmla="*/ 0 w 305"/>
                <a:gd name="T7" fmla="*/ 0 h 601"/>
                <a:gd name="T8" fmla="*/ 0 w 305"/>
                <a:gd name="T9" fmla="*/ 0 h 601"/>
                <a:gd name="T10" fmla="*/ 0 w 305"/>
                <a:gd name="T11" fmla="*/ 0 h 601"/>
                <a:gd name="T12" fmla="*/ 0 w 305"/>
                <a:gd name="T13" fmla="*/ 0 h 601"/>
                <a:gd name="T14" fmla="*/ 0 w 305"/>
                <a:gd name="T15" fmla="*/ 0 h 601"/>
                <a:gd name="T16" fmla="*/ 0 w 305"/>
                <a:gd name="T17" fmla="*/ 0 h 601"/>
                <a:gd name="T18" fmla="*/ 0 w 305"/>
                <a:gd name="T19" fmla="*/ 0 h 601"/>
                <a:gd name="T20" fmla="*/ 0 w 305"/>
                <a:gd name="T21" fmla="*/ 0 h 601"/>
                <a:gd name="T22" fmla="*/ 0 w 305"/>
                <a:gd name="T23" fmla="*/ 0 h 601"/>
                <a:gd name="T24" fmla="*/ 0 w 305"/>
                <a:gd name="T25" fmla="*/ 0 h 601"/>
                <a:gd name="T26" fmla="*/ 0 w 305"/>
                <a:gd name="T27" fmla="*/ 0 h 601"/>
                <a:gd name="T28" fmla="*/ 0 w 305"/>
                <a:gd name="T29" fmla="*/ 0 h 601"/>
                <a:gd name="T30" fmla="*/ 0 w 305"/>
                <a:gd name="T31" fmla="*/ 0 h 601"/>
                <a:gd name="T32" fmla="*/ 0 w 305"/>
                <a:gd name="T33" fmla="*/ 0 h 601"/>
                <a:gd name="T34" fmla="*/ 0 w 305"/>
                <a:gd name="T35" fmla="*/ 0 h 601"/>
                <a:gd name="T36" fmla="*/ 0 w 305"/>
                <a:gd name="T37" fmla="*/ 0 h 601"/>
                <a:gd name="T38" fmla="*/ 0 w 305"/>
                <a:gd name="T39" fmla="*/ 0 h 601"/>
                <a:gd name="T40" fmla="*/ 0 w 305"/>
                <a:gd name="T41" fmla="*/ 0 h 601"/>
                <a:gd name="T42" fmla="*/ 0 w 305"/>
                <a:gd name="T43" fmla="*/ 0 h 601"/>
                <a:gd name="T44" fmla="*/ 0 w 305"/>
                <a:gd name="T45" fmla="*/ 0 h 601"/>
                <a:gd name="T46" fmla="*/ 0 w 305"/>
                <a:gd name="T47" fmla="*/ 0 h 601"/>
                <a:gd name="T48" fmla="*/ 0 w 305"/>
                <a:gd name="T49" fmla="*/ 0 h 601"/>
                <a:gd name="T50" fmla="*/ 0 w 305"/>
                <a:gd name="T51" fmla="*/ 0 h 601"/>
                <a:gd name="T52" fmla="*/ 0 w 305"/>
                <a:gd name="T53" fmla="*/ 0 h 601"/>
                <a:gd name="T54" fmla="*/ 0 w 305"/>
                <a:gd name="T55" fmla="*/ 0 h 601"/>
                <a:gd name="T56" fmla="*/ 0 w 305"/>
                <a:gd name="T57" fmla="*/ 0 h 601"/>
                <a:gd name="T58" fmla="*/ 0 w 305"/>
                <a:gd name="T59" fmla="*/ 0 h 601"/>
                <a:gd name="T60" fmla="*/ 0 w 305"/>
                <a:gd name="T61" fmla="*/ 0 h 601"/>
                <a:gd name="T62" fmla="*/ 0 w 305"/>
                <a:gd name="T63" fmla="*/ 0 h 601"/>
                <a:gd name="T64" fmla="*/ 0 w 305"/>
                <a:gd name="T65" fmla="*/ 0 h 601"/>
                <a:gd name="T66" fmla="*/ 0 w 305"/>
                <a:gd name="T67" fmla="*/ 0 h 601"/>
                <a:gd name="T68" fmla="*/ 0 w 305"/>
                <a:gd name="T69" fmla="*/ 0 h 6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601"/>
                <a:gd name="T107" fmla="*/ 305 w 305"/>
                <a:gd name="T108" fmla="*/ 601 h 6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601">
                  <a:moveTo>
                    <a:pt x="0" y="52"/>
                  </a:moveTo>
                  <a:lnTo>
                    <a:pt x="12" y="55"/>
                  </a:lnTo>
                  <a:lnTo>
                    <a:pt x="26" y="64"/>
                  </a:lnTo>
                  <a:lnTo>
                    <a:pt x="45" y="84"/>
                  </a:lnTo>
                  <a:lnTo>
                    <a:pt x="65" y="112"/>
                  </a:lnTo>
                  <a:lnTo>
                    <a:pt x="86" y="147"/>
                  </a:lnTo>
                  <a:lnTo>
                    <a:pt x="105" y="186"/>
                  </a:lnTo>
                  <a:lnTo>
                    <a:pt x="125" y="229"/>
                  </a:lnTo>
                  <a:lnTo>
                    <a:pt x="144" y="276"/>
                  </a:lnTo>
                  <a:lnTo>
                    <a:pt x="162" y="324"/>
                  </a:lnTo>
                  <a:lnTo>
                    <a:pt x="178" y="372"/>
                  </a:lnTo>
                  <a:lnTo>
                    <a:pt x="194" y="419"/>
                  </a:lnTo>
                  <a:lnTo>
                    <a:pt x="209" y="464"/>
                  </a:lnTo>
                  <a:lnTo>
                    <a:pt x="222" y="506"/>
                  </a:lnTo>
                  <a:lnTo>
                    <a:pt x="234" y="543"/>
                  </a:lnTo>
                  <a:lnTo>
                    <a:pt x="244" y="574"/>
                  </a:lnTo>
                  <a:lnTo>
                    <a:pt x="253" y="601"/>
                  </a:lnTo>
                  <a:lnTo>
                    <a:pt x="305" y="585"/>
                  </a:lnTo>
                  <a:lnTo>
                    <a:pt x="296" y="560"/>
                  </a:lnTo>
                  <a:lnTo>
                    <a:pt x="286" y="528"/>
                  </a:lnTo>
                  <a:lnTo>
                    <a:pt x="275" y="492"/>
                  </a:lnTo>
                  <a:lnTo>
                    <a:pt x="262" y="450"/>
                  </a:lnTo>
                  <a:lnTo>
                    <a:pt x="246" y="403"/>
                  </a:lnTo>
                  <a:lnTo>
                    <a:pt x="230" y="355"/>
                  </a:lnTo>
                  <a:lnTo>
                    <a:pt x="214" y="307"/>
                  </a:lnTo>
                  <a:lnTo>
                    <a:pt x="194" y="257"/>
                  </a:lnTo>
                  <a:lnTo>
                    <a:pt x="175" y="210"/>
                  </a:lnTo>
                  <a:lnTo>
                    <a:pt x="155" y="165"/>
                  </a:lnTo>
                  <a:lnTo>
                    <a:pt x="133" y="122"/>
                  </a:lnTo>
                  <a:lnTo>
                    <a:pt x="111" y="85"/>
                  </a:lnTo>
                  <a:lnTo>
                    <a:pt x="88" y="54"/>
                  </a:lnTo>
                  <a:lnTo>
                    <a:pt x="63" y="27"/>
                  </a:lnTo>
                  <a:lnTo>
                    <a:pt x="34" y="8"/>
                  </a:lnTo>
                  <a:lnTo>
                    <a:pt x="0" y="0"/>
                  </a:lnTo>
                  <a:lnTo>
                    <a:pt x="0" y="52"/>
                  </a:lnTo>
                  <a:close/>
                </a:path>
              </a:pathLst>
            </a:custGeom>
            <a:solidFill>
              <a:srgbClr val="00FF00"/>
            </a:solidFill>
            <a:ln w="9525">
              <a:solidFill>
                <a:schemeClr val="tx1"/>
              </a:solidFill>
              <a:round/>
              <a:headEnd/>
              <a:tailEnd/>
            </a:ln>
          </p:spPr>
          <p:txBody>
            <a:bodyPr/>
            <a:lstStyle/>
            <a:p>
              <a:endParaRPr lang="en-CA"/>
            </a:p>
          </p:txBody>
        </p:sp>
        <p:sp>
          <p:nvSpPr>
            <p:cNvPr id="66871" name="Freeform 32"/>
            <p:cNvSpPr>
              <a:spLocks noChangeAspect="1"/>
            </p:cNvSpPr>
            <p:nvPr/>
          </p:nvSpPr>
          <p:spPr bwMode="auto">
            <a:xfrm>
              <a:off x="4166" y="2991"/>
              <a:ext cx="43" cy="41"/>
            </a:xfrm>
            <a:custGeom>
              <a:avLst/>
              <a:gdLst>
                <a:gd name="T0" fmla="*/ 0 w 214"/>
                <a:gd name="T1" fmla="*/ 0 h 366"/>
                <a:gd name="T2" fmla="*/ 0 w 214"/>
                <a:gd name="T3" fmla="*/ 0 h 366"/>
                <a:gd name="T4" fmla="*/ 0 w 214"/>
                <a:gd name="T5" fmla="*/ 0 h 366"/>
                <a:gd name="T6" fmla="*/ 0 w 214"/>
                <a:gd name="T7" fmla="*/ 0 h 366"/>
                <a:gd name="T8" fmla="*/ 0 w 214"/>
                <a:gd name="T9" fmla="*/ 0 h 366"/>
                <a:gd name="T10" fmla="*/ 0 w 214"/>
                <a:gd name="T11" fmla="*/ 0 h 366"/>
                <a:gd name="T12" fmla="*/ 0 w 214"/>
                <a:gd name="T13" fmla="*/ 0 h 366"/>
                <a:gd name="T14" fmla="*/ 0 w 214"/>
                <a:gd name="T15" fmla="*/ 0 h 366"/>
                <a:gd name="T16" fmla="*/ 0 w 214"/>
                <a:gd name="T17" fmla="*/ 0 h 366"/>
                <a:gd name="T18" fmla="*/ 0 w 214"/>
                <a:gd name="T19" fmla="*/ 0 h 366"/>
                <a:gd name="T20" fmla="*/ 0 w 214"/>
                <a:gd name="T21" fmla="*/ 0 h 366"/>
                <a:gd name="T22" fmla="*/ 0 w 214"/>
                <a:gd name="T23" fmla="*/ 0 h 366"/>
                <a:gd name="T24" fmla="*/ 0 w 214"/>
                <a:gd name="T25" fmla="*/ 0 h 366"/>
                <a:gd name="T26" fmla="*/ 0 w 214"/>
                <a:gd name="T27" fmla="*/ 0 h 366"/>
                <a:gd name="T28" fmla="*/ 0 w 214"/>
                <a:gd name="T29" fmla="*/ 0 h 366"/>
                <a:gd name="T30" fmla="*/ 0 w 214"/>
                <a:gd name="T31" fmla="*/ 0 h 366"/>
                <a:gd name="T32" fmla="*/ 0 w 214"/>
                <a:gd name="T33" fmla="*/ 0 h 366"/>
                <a:gd name="T34" fmla="*/ 0 w 214"/>
                <a:gd name="T35" fmla="*/ 0 h 366"/>
                <a:gd name="T36" fmla="*/ 0 w 214"/>
                <a:gd name="T37" fmla="*/ 0 h 366"/>
                <a:gd name="T38" fmla="*/ 0 w 214"/>
                <a:gd name="T39" fmla="*/ 0 h 366"/>
                <a:gd name="T40" fmla="*/ 0 w 214"/>
                <a:gd name="T41" fmla="*/ 0 h 366"/>
                <a:gd name="T42" fmla="*/ 0 w 214"/>
                <a:gd name="T43" fmla="*/ 0 h 366"/>
                <a:gd name="T44" fmla="*/ 0 w 214"/>
                <a:gd name="T45" fmla="*/ 0 h 366"/>
                <a:gd name="T46" fmla="*/ 0 w 214"/>
                <a:gd name="T47" fmla="*/ 0 h 366"/>
                <a:gd name="T48" fmla="*/ 0 w 214"/>
                <a:gd name="T49" fmla="*/ 0 h 366"/>
                <a:gd name="T50" fmla="*/ 0 w 214"/>
                <a:gd name="T51" fmla="*/ 0 h 366"/>
                <a:gd name="T52" fmla="*/ 0 w 214"/>
                <a:gd name="T53" fmla="*/ 0 h 366"/>
                <a:gd name="T54" fmla="*/ 0 w 214"/>
                <a:gd name="T55" fmla="*/ 0 h 366"/>
                <a:gd name="T56" fmla="*/ 0 w 214"/>
                <a:gd name="T57" fmla="*/ 0 h 366"/>
                <a:gd name="T58" fmla="*/ 0 w 214"/>
                <a:gd name="T59" fmla="*/ 0 h 366"/>
                <a:gd name="T60" fmla="*/ 0 w 214"/>
                <a:gd name="T61" fmla="*/ 0 h 366"/>
                <a:gd name="T62" fmla="*/ 0 w 214"/>
                <a:gd name="T63" fmla="*/ 0 h 366"/>
                <a:gd name="T64" fmla="*/ 0 w 214"/>
                <a:gd name="T65" fmla="*/ 0 h 366"/>
                <a:gd name="T66" fmla="*/ 0 w 214"/>
                <a:gd name="T67" fmla="*/ 0 h 366"/>
                <a:gd name="T68" fmla="*/ 0 w 214"/>
                <a:gd name="T69" fmla="*/ 0 h 366"/>
                <a:gd name="T70" fmla="*/ 0 w 214"/>
                <a:gd name="T71" fmla="*/ 0 h 366"/>
                <a:gd name="T72" fmla="*/ 0 w 214"/>
                <a:gd name="T73" fmla="*/ 0 h 366"/>
                <a:gd name="T74" fmla="*/ 0 w 214"/>
                <a:gd name="T75" fmla="*/ 0 h 366"/>
                <a:gd name="T76" fmla="*/ 0 w 214"/>
                <a:gd name="T77" fmla="*/ 0 h 366"/>
                <a:gd name="T78" fmla="*/ 0 w 214"/>
                <a:gd name="T79" fmla="*/ 0 h 3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4"/>
                <a:gd name="T121" fmla="*/ 0 h 366"/>
                <a:gd name="T122" fmla="*/ 214 w 214"/>
                <a:gd name="T123" fmla="*/ 366 h 3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4" h="366">
                  <a:moveTo>
                    <a:pt x="0" y="25"/>
                  </a:moveTo>
                  <a:lnTo>
                    <a:pt x="28" y="51"/>
                  </a:lnTo>
                  <a:lnTo>
                    <a:pt x="33" y="52"/>
                  </a:lnTo>
                  <a:lnTo>
                    <a:pt x="41" y="57"/>
                  </a:lnTo>
                  <a:lnTo>
                    <a:pt x="51" y="66"/>
                  </a:lnTo>
                  <a:lnTo>
                    <a:pt x="63" y="82"/>
                  </a:lnTo>
                  <a:lnTo>
                    <a:pt x="75" y="101"/>
                  </a:lnTo>
                  <a:lnTo>
                    <a:pt x="89" y="124"/>
                  </a:lnTo>
                  <a:lnTo>
                    <a:pt x="100" y="150"/>
                  </a:lnTo>
                  <a:lnTo>
                    <a:pt x="112" y="177"/>
                  </a:lnTo>
                  <a:lnTo>
                    <a:pt x="122" y="204"/>
                  </a:lnTo>
                  <a:lnTo>
                    <a:pt x="132" y="232"/>
                  </a:lnTo>
                  <a:lnTo>
                    <a:pt x="140" y="259"/>
                  </a:lnTo>
                  <a:lnTo>
                    <a:pt x="147" y="287"/>
                  </a:lnTo>
                  <a:lnTo>
                    <a:pt x="153" y="312"/>
                  </a:lnTo>
                  <a:lnTo>
                    <a:pt x="157" y="333"/>
                  </a:lnTo>
                  <a:lnTo>
                    <a:pt x="159" y="352"/>
                  </a:lnTo>
                  <a:lnTo>
                    <a:pt x="160" y="366"/>
                  </a:lnTo>
                  <a:lnTo>
                    <a:pt x="214" y="366"/>
                  </a:lnTo>
                  <a:lnTo>
                    <a:pt x="213" y="347"/>
                  </a:lnTo>
                  <a:lnTo>
                    <a:pt x="211" y="325"/>
                  </a:lnTo>
                  <a:lnTo>
                    <a:pt x="205" y="301"/>
                  </a:lnTo>
                  <a:lnTo>
                    <a:pt x="199" y="275"/>
                  </a:lnTo>
                  <a:lnTo>
                    <a:pt x="192" y="247"/>
                  </a:lnTo>
                  <a:lnTo>
                    <a:pt x="184" y="217"/>
                  </a:lnTo>
                  <a:lnTo>
                    <a:pt x="174" y="188"/>
                  </a:lnTo>
                  <a:lnTo>
                    <a:pt x="162" y="158"/>
                  </a:lnTo>
                  <a:lnTo>
                    <a:pt x="150" y="129"/>
                  </a:lnTo>
                  <a:lnTo>
                    <a:pt x="137" y="102"/>
                  </a:lnTo>
                  <a:lnTo>
                    <a:pt x="123" y="76"/>
                  </a:lnTo>
                  <a:lnTo>
                    <a:pt x="109" y="54"/>
                  </a:lnTo>
                  <a:lnTo>
                    <a:pt x="93" y="33"/>
                  </a:lnTo>
                  <a:lnTo>
                    <a:pt x="73" y="16"/>
                  </a:lnTo>
                  <a:lnTo>
                    <a:pt x="52" y="5"/>
                  </a:lnTo>
                  <a:lnTo>
                    <a:pt x="28" y="0"/>
                  </a:lnTo>
                  <a:lnTo>
                    <a:pt x="55" y="25"/>
                  </a:lnTo>
                  <a:lnTo>
                    <a:pt x="0" y="25"/>
                  </a:lnTo>
                  <a:lnTo>
                    <a:pt x="0" y="51"/>
                  </a:lnTo>
                  <a:lnTo>
                    <a:pt x="28" y="51"/>
                  </a:lnTo>
                  <a:lnTo>
                    <a:pt x="0" y="25"/>
                  </a:lnTo>
                  <a:close/>
                </a:path>
              </a:pathLst>
            </a:custGeom>
            <a:solidFill>
              <a:srgbClr val="00FF00"/>
            </a:solidFill>
            <a:ln w="9525">
              <a:solidFill>
                <a:schemeClr val="tx1"/>
              </a:solidFill>
              <a:round/>
              <a:headEnd/>
              <a:tailEnd/>
            </a:ln>
          </p:spPr>
          <p:txBody>
            <a:bodyPr/>
            <a:lstStyle/>
            <a:p>
              <a:endParaRPr lang="en-CA"/>
            </a:p>
          </p:txBody>
        </p:sp>
        <p:sp>
          <p:nvSpPr>
            <p:cNvPr id="66872" name="Freeform 33"/>
            <p:cNvSpPr>
              <a:spLocks noChangeAspect="1"/>
            </p:cNvSpPr>
            <p:nvPr/>
          </p:nvSpPr>
          <p:spPr bwMode="auto">
            <a:xfrm>
              <a:off x="4158" y="2969"/>
              <a:ext cx="19" cy="25"/>
            </a:xfrm>
            <a:custGeom>
              <a:avLst/>
              <a:gdLst>
                <a:gd name="T0" fmla="*/ 0 w 95"/>
                <a:gd name="T1" fmla="*/ 0 h 226"/>
                <a:gd name="T2" fmla="*/ 0 w 95"/>
                <a:gd name="T3" fmla="*/ 0 h 226"/>
                <a:gd name="T4" fmla="*/ 0 w 95"/>
                <a:gd name="T5" fmla="*/ 0 h 226"/>
                <a:gd name="T6" fmla="*/ 0 w 95"/>
                <a:gd name="T7" fmla="*/ 0 h 226"/>
                <a:gd name="T8" fmla="*/ 0 w 95"/>
                <a:gd name="T9" fmla="*/ 0 h 226"/>
                <a:gd name="T10" fmla="*/ 0 w 95"/>
                <a:gd name="T11" fmla="*/ 0 h 226"/>
                <a:gd name="T12" fmla="*/ 0 w 95"/>
                <a:gd name="T13" fmla="*/ 0 h 226"/>
                <a:gd name="T14" fmla="*/ 0 w 95"/>
                <a:gd name="T15" fmla="*/ 0 h 226"/>
                <a:gd name="T16" fmla="*/ 0 w 95"/>
                <a:gd name="T17" fmla="*/ 0 h 226"/>
                <a:gd name="T18" fmla="*/ 0 w 95"/>
                <a:gd name="T19" fmla="*/ 0 h 226"/>
                <a:gd name="T20" fmla="*/ 0 w 95"/>
                <a:gd name="T21" fmla="*/ 0 h 226"/>
                <a:gd name="T22" fmla="*/ 0 w 95"/>
                <a:gd name="T23" fmla="*/ 0 h 226"/>
                <a:gd name="T24" fmla="*/ 0 w 95"/>
                <a:gd name="T25" fmla="*/ 0 h 226"/>
                <a:gd name="T26" fmla="*/ 0 w 95"/>
                <a:gd name="T27" fmla="*/ 0 h 226"/>
                <a:gd name="T28" fmla="*/ 0 w 95"/>
                <a:gd name="T29" fmla="*/ 0 h 226"/>
                <a:gd name="T30" fmla="*/ 0 w 95"/>
                <a:gd name="T31" fmla="*/ 0 h 226"/>
                <a:gd name="T32" fmla="*/ 0 w 95"/>
                <a:gd name="T33" fmla="*/ 0 h 226"/>
                <a:gd name="T34" fmla="*/ 0 w 95"/>
                <a:gd name="T35" fmla="*/ 0 h 226"/>
                <a:gd name="T36" fmla="*/ 0 w 95"/>
                <a:gd name="T37" fmla="*/ 0 h 226"/>
                <a:gd name="T38" fmla="*/ 0 w 95"/>
                <a:gd name="T39" fmla="*/ 0 h 226"/>
                <a:gd name="T40" fmla="*/ 0 w 95"/>
                <a:gd name="T41" fmla="*/ 0 h 226"/>
                <a:gd name="T42" fmla="*/ 0 w 95"/>
                <a:gd name="T43" fmla="*/ 0 h 226"/>
                <a:gd name="T44" fmla="*/ 0 w 95"/>
                <a:gd name="T45" fmla="*/ 0 h 226"/>
                <a:gd name="T46" fmla="*/ 0 w 95"/>
                <a:gd name="T47" fmla="*/ 0 h 226"/>
                <a:gd name="T48" fmla="*/ 0 w 95"/>
                <a:gd name="T49" fmla="*/ 0 h 226"/>
                <a:gd name="T50" fmla="*/ 0 w 95"/>
                <a:gd name="T51" fmla="*/ 0 h 226"/>
                <a:gd name="T52" fmla="*/ 0 w 95"/>
                <a:gd name="T53" fmla="*/ 0 h 226"/>
                <a:gd name="T54" fmla="*/ 0 w 95"/>
                <a:gd name="T55" fmla="*/ 0 h 226"/>
                <a:gd name="T56" fmla="*/ 0 w 95"/>
                <a:gd name="T57" fmla="*/ 0 h 226"/>
                <a:gd name="T58" fmla="*/ 0 w 95"/>
                <a:gd name="T59" fmla="*/ 0 h 226"/>
                <a:gd name="T60" fmla="*/ 0 w 95"/>
                <a:gd name="T61" fmla="*/ 0 h 226"/>
                <a:gd name="T62" fmla="*/ 0 w 95"/>
                <a:gd name="T63" fmla="*/ 0 h 226"/>
                <a:gd name="T64" fmla="*/ 0 w 95"/>
                <a:gd name="T65" fmla="*/ 0 h 226"/>
                <a:gd name="T66" fmla="*/ 0 w 95"/>
                <a:gd name="T67" fmla="*/ 0 h 226"/>
                <a:gd name="T68" fmla="*/ 0 w 95"/>
                <a:gd name="T69" fmla="*/ 0 h 2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
                <a:gd name="T106" fmla="*/ 0 h 226"/>
                <a:gd name="T107" fmla="*/ 95 w 95"/>
                <a:gd name="T108" fmla="*/ 226 h 2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 h="226">
                  <a:moveTo>
                    <a:pt x="0" y="0"/>
                  </a:moveTo>
                  <a:lnTo>
                    <a:pt x="0" y="16"/>
                  </a:lnTo>
                  <a:lnTo>
                    <a:pt x="2" y="32"/>
                  </a:lnTo>
                  <a:lnTo>
                    <a:pt x="4" y="47"/>
                  </a:lnTo>
                  <a:lnTo>
                    <a:pt x="8" y="61"/>
                  </a:lnTo>
                  <a:lnTo>
                    <a:pt x="11" y="76"/>
                  </a:lnTo>
                  <a:lnTo>
                    <a:pt x="14" y="90"/>
                  </a:lnTo>
                  <a:lnTo>
                    <a:pt x="18" y="105"/>
                  </a:lnTo>
                  <a:lnTo>
                    <a:pt x="22" y="119"/>
                  </a:lnTo>
                  <a:lnTo>
                    <a:pt x="25" y="132"/>
                  </a:lnTo>
                  <a:lnTo>
                    <a:pt x="28" y="146"/>
                  </a:lnTo>
                  <a:lnTo>
                    <a:pt x="32" y="161"/>
                  </a:lnTo>
                  <a:lnTo>
                    <a:pt x="35" y="175"/>
                  </a:lnTo>
                  <a:lnTo>
                    <a:pt x="37" y="187"/>
                  </a:lnTo>
                  <a:lnTo>
                    <a:pt x="38" y="201"/>
                  </a:lnTo>
                  <a:lnTo>
                    <a:pt x="40" y="214"/>
                  </a:lnTo>
                  <a:lnTo>
                    <a:pt x="40" y="226"/>
                  </a:lnTo>
                  <a:lnTo>
                    <a:pt x="95" y="226"/>
                  </a:lnTo>
                  <a:lnTo>
                    <a:pt x="95" y="210"/>
                  </a:lnTo>
                  <a:lnTo>
                    <a:pt x="92" y="194"/>
                  </a:lnTo>
                  <a:lnTo>
                    <a:pt x="91" y="179"/>
                  </a:lnTo>
                  <a:lnTo>
                    <a:pt x="87" y="165"/>
                  </a:lnTo>
                  <a:lnTo>
                    <a:pt x="84" y="150"/>
                  </a:lnTo>
                  <a:lnTo>
                    <a:pt x="81" y="136"/>
                  </a:lnTo>
                  <a:lnTo>
                    <a:pt x="77" y="122"/>
                  </a:lnTo>
                  <a:lnTo>
                    <a:pt x="74" y="106"/>
                  </a:lnTo>
                  <a:lnTo>
                    <a:pt x="70" y="93"/>
                  </a:lnTo>
                  <a:lnTo>
                    <a:pt x="66" y="80"/>
                  </a:lnTo>
                  <a:lnTo>
                    <a:pt x="63" y="65"/>
                  </a:lnTo>
                  <a:lnTo>
                    <a:pt x="60" y="51"/>
                  </a:lnTo>
                  <a:lnTo>
                    <a:pt x="58" y="39"/>
                  </a:lnTo>
                  <a:lnTo>
                    <a:pt x="57" y="26"/>
                  </a:lnTo>
                  <a:lnTo>
                    <a:pt x="55" y="12"/>
                  </a:lnTo>
                  <a:lnTo>
                    <a:pt x="55" y="0"/>
                  </a:lnTo>
                  <a:lnTo>
                    <a:pt x="0" y="0"/>
                  </a:lnTo>
                  <a:close/>
                </a:path>
              </a:pathLst>
            </a:custGeom>
            <a:solidFill>
              <a:srgbClr val="00FF00"/>
            </a:solidFill>
            <a:ln w="9525">
              <a:solidFill>
                <a:schemeClr val="tx1"/>
              </a:solidFill>
              <a:round/>
              <a:headEnd/>
              <a:tailEnd/>
            </a:ln>
          </p:spPr>
          <p:txBody>
            <a:bodyPr/>
            <a:lstStyle/>
            <a:p>
              <a:endParaRPr lang="en-CA"/>
            </a:p>
          </p:txBody>
        </p:sp>
        <p:sp>
          <p:nvSpPr>
            <p:cNvPr id="66873" name="Freeform 34"/>
            <p:cNvSpPr>
              <a:spLocks noChangeAspect="1"/>
            </p:cNvSpPr>
            <p:nvPr/>
          </p:nvSpPr>
          <p:spPr bwMode="auto">
            <a:xfrm>
              <a:off x="4102" y="2998"/>
              <a:ext cx="11" cy="19"/>
            </a:xfrm>
            <a:custGeom>
              <a:avLst/>
              <a:gdLst>
                <a:gd name="T0" fmla="*/ 0 w 55"/>
                <a:gd name="T1" fmla="*/ 0 h 168"/>
                <a:gd name="T2" fmla="*/ 0 w 55"/>
                <a:gd name="T3" fmla="*/ 0 h 168"/>
                <a:gd name="T4" fmla="*/ 0 w 55"/>
                <a:gd name="T5" fmla="*/ 0 h 168"/>
                <a:gd name="T6" fmla="*/ 0 w 55"/>
                <a:gd name="T7" fmla="*/ 0 h 168"/>
                <a:gd name="T8" fmla="*/ 0 w 55"/>
                <a:gd name="T9" fmla="*/ 0 h 168"/>
                <a:gd name="T10" fmla="*/ 0 w 55"/>
                <a:gd name="T11" fmla="*/ 0 h 168"/>
                <a:gd name="T12" fmla="*/ 0 w 55"/>
                <a:gd name="T13" fmla="*/ 0 h 168"/>
                <a:gd name="T14" fmla="*/ 0 w 55"/>
                <a:gd name="T15" fmla="*/ 0 h 168"/>
                <a:gd name="T16" fmla="*/ 0 w 55"/>
                <a:gd name="T17" fmla="*/ 0 h 168"/>
                <a:gd name="T18" fmla="*/ 0 w 55"/>
                <a:gd name="T19" fmla="*/ 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68"/>
                <a:gd name="T32" fmla="*/ 55 w 55"/>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68">
                  <a:moveTo>
                    <a:pt x="48" y="135"/>
                  </a:moveTo>
                  <a:lnTo>
                    <a:pt x="55" y="151"/>
                  </a:lnTo>
                  <a:lnTo>
                    <a:pt x="55" y="0"/>
                  </a:lnTo>
                  <a:lnTo>
                    <a:pt x="0" y="0"/>
                  </a:lnTo>
                  <a:lnTo>
                    <a:pt x="0" y="151"/>
                  </a:lnTo>
                  <a:lnTo>
                    <a:pt x="7" y="168"/>
                  </a:lnTo>
                  <a:lnTo>
                    <a:pt x="0" y="151"/>
                  </a:lnTo>
                  <a:lnTo>
                    <a:pt x="0" y="161"/>
                  </a:lnTo>
                  <a:lnTo>
                    <a:pt x="7" y="168"/>
                  </a:lnTo>
                  <a:lnTo>
                    <a:pt x="48" y="135"/>
                  </a:lnTo>
                  <a:close/>
                </a:path>
              </a:pathLst>
            </a:custGeom>
            <a:solidFill>
              <a:srgbClr val="00FF00"/>
            </a:solidFill>
            <a:ln w="9525">
              <a:solidFill>
                <a:schemeClr val="tx1"/>
              </a:solidFill>
              <a:round/>
              <a:headEnd/>
              <a:tailEnd/>
            </a:ln>
          </p:spPr>
          <p:txBody>
            <a:bodyPr/>
            <a:lstStyle/>
            <a:p>
              <a:endParaRPr lang="en-CA"/>
            </a:p>
          </p:txBody>
        </p:sp>
        <p:sp>
          <p:nvSpPr>
            <p:cNvPr id="66874" name="Freeform 35"/>
            <p:cNvSpPr>
              <a:spLocks noChangeAspect="1"/>
            </p:cNvSpPr>
            <p:nvPr/>
          </p:nvSpPr>
          <p:spPr bwMode="auto">
            <a:xfrm>
              <a:off x="4104" y="3013"/>
              <a:ext cx="73" cy="49"/>
            </a:xfrm>
            <a:custGeom>
              <a:avLst/>
              <a:gdLst>
                <a:gd name="T0" fmla="*/ 0 w 367"/>
                <a:gd name="T1" fmla="*/ 0 h 446"/>
                <a:gd name="T2" fmla="*/ 0 w 367"/>
                <a:gd name="T3" fmla="*/ 0 h 446"/>
                <a:gd name="T4" fmla="*/ 0 w 367"/>
                <a:gd name="T5" fmla="*/ 0 h 446"/>
                <a:gd name="T6" fmla="*/ 0 w 367"/>
                <a:gd name="T7" fmla="*/ 0 h 446"/>
                <a:gd name="T8" fmla="*/ 0 w 367"/>
                <a:gd name="T9" fmla="*/ 0 h 446"/>
                <a:gd name="T10" fmla="*/ 0 w 367"/>
                <a:gd name="T11" fmla="*/ 0 h 446"/>
                <a:gd name="T12" fmla="*/ 0 w 367"/>
                <a:gd name="T13" fmla="*/ 0 h 446"/>
                <a:gd name="T14" fmla="*/ 0 w 367"/>
                <a:gd name="T15" fmla="*/ 0 h 446"/>
                <a:gd name="T16" fmla="*/ 0 w 367"/>
                <a:gd name="T17" fmla="*/ 0 h 446"/>
                <a:gd name="T18" fmla="*/ 0 w 367"/>
                <a:gd name="T19" fmla="*/ 0 h 4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446"/>
                <a:gd name="T32" fmla="*/ 367 w 367"/>
                <a:gd name="T33" fmla="*/ 446 h 4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446">
                  <a:moveTo>
                    <a:pt x="314" y="386"/>
                  </a:moveTo>
                  <a:lnTo>
                    <a:pt x="361" y="378"/>
                  </a:lnTo>
                  <a:lnTo>
                    <a:pt x="41" y="0"/>
                  </a:lnTo>
                  <a:lnTo>
                    <a:pt x="0" y="33"/>
                  </a:lnTo>
                  <a:lnTo>
                    <a:pt x="320" y="410"/>
                  </a:lnTo>
                  <a:lnTo>
                    <a:pt x="367" y="402"/>
                  </a:lnTo>
                  <a:lnTo>
                    <a:pt x="320" y="410"/>
                  </a:lnTo>
                  <a:lnTo>
                    <a:pt x="350" y="446"/>
                  </a:lnTo>
                  <a:lnTo>
                    <a:pt x="367" y="402"/>
                  </a:lnTo>
                  <a:lnTo>
                    <a:pt x="314" y="386"/>
                  </a:lnTo>
                  <a:close/>
                </a:path>
              </a:pathLst>
            </a:custGeom>
            <a:solidFill>
              <a:srgbClr val="00FF00"/>
            </a:solidFill>
            <a:ln w="9525">
              <a:solidFill>
                <a:schemeClr val="tx1"/>
              </a:solidFill>
              <a:round/>
              <a:headEnd/>
              <a:tailEnd/>
            </a:ln>
          </p:spPr>
          <p:txBody>
            <a:bodyPr/>
            <a:lstStyle/>
            <a:p>
              <a:endParaRPr lang="en-CA"/>
            </a:p>
          </p:txBody>
        </p:sp>
        <p:sp>
          <p:nvSpPr>
            <p:cNvPr id="66875" name="Freeform 36"/>
            <p:cNvSpPr>
              <a:spLocks noChangeAspect="1"/>
            </p:cNvSpPr>
            <p:nvPr/>
          </p:nvSpPr>
          <p:spPr bwMode="auto">
            <a:xfrm>
              <a:off x="4158" y="3017"/>
              <a:ext cx="28" cy="41"/>
            </a:xfrm>
            <a:custGeom>
              <a:avLst/>
              <a:gdLst>
                <a:gd name="T0" fmla="*/ 0 w 137"/>
                <a:gd name="T1" fmla="*/ 0 h 365"/>
                <a:gd name="T2" fmla="*/ 0 w 137"/>
                <a:gd name="T3" fmla="*/ 0 h 365"/>
                <a:gd name="T4" fmla="*/ 0 w 137"/>
                <a:gd name="T5" fmla="*/ 0 h 365"/>
                <a:gd name="T6" fmla="*/ 0 w 137"/>
                <a:gd name="T7" fmla="*/ 0 h 365"/>
                <a:gd name="T8" fmla="*/ 0 w 137"/>
                <a:gd name="T9" fmla="*/ 0 h 365"/>
                <a:gd name="T10" fmla="*/ 0 w 137"/>
                <a:gd name="T11" fmla="*/ 0 h 365"/>
                <a:gd name="T12" fmla="*/ 0 w 137"/>
                <a:gd name="T13" fmla="*/ 0 h 365"/>
                <a:gd name="T14" fmla="*/ 0 w 137"/>
                <a:gd name="T15" fmla="*/ 0 h 365"/>
                <a:gd name="T16" fmla="*/ 0 w 137"/>
                <a:gd name="T17" fmla="*/ 0 h 365"/>
                <a:gd name="T18" fmla="*/ 0 w 137"/>
                <a:gd name="T19" fmla="*/ 0 h 365"/>
                <a:gd name="T20" fmla="*/ 0 w 137"/>
                <a:gd name="T21" fmla="*/ 0 h 365"/>
                <a:gd name="T22" fmla="*/ 0 w 137"/>
                <a:gd name="T23" fmla="*/ 0 h 365"/>
                <a:gd name="T24" fmla="*/ 0 w 137"/>
                <a:gd name="T25" fmla="*/ 0 h 365"/>
                <a:gd name="T26" fmla="*/ 0 w 137"/>
                <a:gd name="T27" fmla="*/ 0 h 365"/>
                <a:gd name="T28" fmla="*/ 0 w 137"/>
                <a:gd name="T29" fmla="*/ 0 h 365"/>
                <a:gd name="T30" fmla="*/ 0 w 137"/>
                <a:gd name="T31" fmla="*/ 0 h 365"/>
                <a:gd name="T32" fmla="*/ 0 w 137"/>
                <a:gd name="T33" fmla="*/ 0 h 365"/>
                <a:gd name="T34" fmla="*/ 0 w 137"/>
                <a:gd name="T35" fmla="*/ 0 h 365"/>
                <a:gd name="T36" fmla="*/ 0 w 137"/>
                <a:gd name="T37" fmla="*/ 0 h 365"/>
                <a:gd name="T38" fmla="*/ 0 w 137"/>
                <a:gd name="T39" fmla="*/ 0 h 365"/>
                <a:gd name="T40" fmla="*/ 0 w 137"/>
                <a:gd name="T41" fmla="*/ 0 h 365"/>
                <a:gd name="T42" fmla="*/ 0 w 137"/>
                <a:gd name="T43" fmla="*/ 0 h 365"/>
                <a:gd name="T44" fmla="*/ 0 w 137"/>
                <a:gd name="T45" fmla="*/ 0 h 365"/>
                <a:gd name="T46" fmla="*/ 0 w 137"/>
                <a:gd name="T47" fmla="*/ 0 h 365"/>
                <a:gd name="T48" fmla="*/ 0 w 137"/>
                <a:gd name="T49" fmla="*/ 0 h 365"/>
                <a:gd name="T50" fmla="*/ 0 w 137"/>
                <a:gd name="T51" fmla="*/ 0 h 365"/>
                <a:gd name="T52" fmla="*/ 0 w 137"/>
                <a:gd name="T53" fmla="*/ 0 h 365"/>
                <a:gd name="T54" fmla="*/ 0 w 137"/>
                <a:gd name="T55" fmla="*/ 0 h 365"/>
                <a:gd name="T56" fmla="*/ 0 w 137"/>
                <a:gd name="T57" fmla="*/ 0 h 365"/>
                <a:gd name="T58" fmla="*/ 0 w 137"/>
                <a:gd name="T59" fmla="*/ 0 h 365"/>
                <a:gd name="T60" fmla="*/ 0 w 137"/>
                <a:gd name="T61" fmla="*/ 0 h 365"/>
                <a:gd name="T62" fmla="*/ 0 w 137"/>
                <a:gd name="T63" fmla="*/ 0 h 365"/>
                <a:gd name="T64" fmla="*/ 0 w 137"/>
                <a:gd name="T65" fmla="*/ 0 h 365"/>
                <a:gd name="T66" fmla="*/ 0 w 137"/>
                <a:gd name="T67" fmla="*/ 0 h 365"/>
                <a:gd name="T68" fmla="*/ 0 w 137"/>
                <a:gd name="T69" fmla="*/ 0 h 365"/>
                <a:gd name="T70" fmla="*/ 0 w 137"/>
                <a:gd name="T71" fmla="*/ 0 h 365"/>
                <a:gd name="T72" fmla="*/ 0 w 137"/>
                <a:gd name="T73" fmla="*/ 0 h 365"/>
                <a:gd name="T74" fmla="*/ 0 w 137"/>
                <a:gd name="T75" fmla="*/ 0 h 365"/>
                <a:gd name="T76" fmla="*/ 0 w 137"/>
                <a:gd name="T77" fmla="*/ 0 h 365"/>
                <a:gd name="T78" fmla="*/ 0 w 137"/>
                <a:gd name="T79" fmla="*/ 0 h 3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
                <a:gd name="T121" fmla="*/ 0 h 365"/>
                <a:gd name="T122" fmla="*/ 137 w 137"/>
                <a:gd name="T123" fmla="*/ 365 h 3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 h="365">
                  <a:moveTo>
                    <a:pt x="0" y="17"/>
                  </a:moveTo>
                  <a:lnTo>
                    <a:pt x="8" y="35"/>
                  </a:lnTo>
                  <a:lnTo>
                    <a:pt x="22" y="48"/>
                  </a:lnTo>
                  <a:lnTo>
                    <a:pt x="34" y="61"/>
                  </a:lnTo>
                  <a:lnTo>
                    <a:pt x="46" y="74"/>
                  </a:lnTo>
                  <a:lnTo>
                    <a:pt x="56" y="86"/>
                  </a:lnTo>
                  <a:lnTo>
                    <a:pt x="64" y="97"/>
                  </a:lnTo>
                  <a:lnTo>
                    <a:pt x="70" y="108"/>
                  </a:lnTo>
                  <a:lnTo>
                    <a:pt x="75" y="121"/>
                  </a:lnTo>
                  <a:lnTo>
                    <a:pt x="78" y="136"/>
                  </a:lnTo>
                  <a:lnTo>
                    <a:pt x="82" y="152"/>
                  </a:lnTo>
                  <a:lnTo>
                    <a:pt x="83" y="170"/>
                  </a:lnTo>
                  <a:lnTo>
                    <a:pt x="81" y="190"/>
                  </a:lnTo>
                  <a:lnTo>
                    <a:pt x="77" y="215"/>
                  </a:lnTo>
                  <a:lnTo>
                    <a:pt x="73" y="243"/>
                  </a:lnTo>
                  <a:lnTo>
                    <a:pt x="64" y="274"/>
                  </a:lnTo>
                  <a:lnTo>
                    <a:pt x="54" y="310"/>
                  </a:lnTo>
                  <a:lnTo>
                    <a:pt x="40" y="349"/>
                  </a:lnTo>
                  <a:lnTo>
                    <a:pt x="93" y="365"/>
                  </a:lnTo>
                  <a:lnTo>
                    <a:pt x="106" y="324"/>
                  </a:lnTo>
                  <a:lnTo>
                    <a:pt x="116" y="286"/>
                  </a:lnTo>
                  <a:lnTo>
                    <a:pt x="125" y="254"/>
                  </a:lnTo>
                  <a:lnTo>
                    <a:pt x="132" y="223"/>
                  </a:lnTo>
                  <a:lnTo>
                    <a:pt x="135" y="196"/>
                  </a:lnTo>
                  <a:lnTo>
                    <a:pt x="137" y="170"/>
                  </a:lnTo>
                  <a:lnTo>
                    <a:pt x="136" y="146"/>
                  </a:lnTo>
                  <a:lnTo>
                    <a:pt x="133" y="126"/>
                  </a:lnTo>
                  <a:lnTo>
                    <a:pt x="127" y="106"/>
                  </a:lnTo>
                  <a:lnTo>
                    <a:pt x="120" y="88"/>
                  </a:lnTo>
                  <a:lnTo>
                    <a:pt x="110" y="70"/>
                  </a:lnTo>
                  <a:lnTo>
                    <a:pt x="99" y="55"/>
                  </a:lnTo>
                  <a:lnTo>
                    <a:pt x="87" y="41"/>
                  </a:lnTo>
                  <a:lnTo>
                    <a:pt x="75" y="26"/>
                  </a:lnTo>
                  <a:lnTo>
                    <a:pt x="61" y="13"/>
                  </a:lnTo>
                  <a:lnTo>
                    <a:pt x="47" y="0"/>
                  </a:lnTo>
                  <a:lnTo>
                    <a:pt x="55" y="17"/>
                  </a:lnTo>
                  <a:lnTo>
                    <a:pt x="0" y="17"/>
                  </a:lnTo>
                  <a:lnTo>
                    <a:pt x="0" y="27"/>
                  </a:lnTo>
                  <a:lnTo>
                    <a:pt x="8" y="35"/>
                  </a:lnTo>
                  <a:lnTo>
                    <a:pt x="0" y="17"/>
                  </a:lnTo>
                  <a:close/>
                </a:path>
              </a:pathLst>
            </a:custGeom>
            <a:solidFill>
              <a:srgbClr val="00FF00"/>
            </a:solidFill>
            <a:ln w="9525">
              <a:solidFill>
                <a:schemeClr val="tx1"/>
              </a:solidFill>
              <a:round/>
              <a:headEnd/>
              <a:tailEnd/>
            </a:ln>
          </p:spPr>
          <p:txBody>
            <a:bodyPr/>
            <a:lstStyle/>
            <a:p>
              <a:endParaRPr lang="en-CA"/>
            </a:p>
          </p:txBody>
        </p:sp>
        <p:sp>
          <p:nvSpPr>
            <p:cNvPr id="66876" name="Freeform 37"/>
            <p:cNvSpPr>
              <a:spLocks noChangeAspect="1"/>
            </p:cNvSpPr>
            <p:nvPr/>
          </p:nvSpPr>
          <p:spPr bwMode="auto">
            <a:xfrm>
              <a:off x="4102" y="2994"/>
              <a:ext cx="67" cy="25"/>
            </a:xfrm>
            <a:custGeom>
              <a:avLst/>
              <a:gdLst>
                <a:gd name="T0" fmla="*/ 0 w 336"/>
                <a:gd name="T1" fmla="*/ 0 h 221"/>
                <a:gd name="T2" fmla="*/ 0 w 336"/>
                <a:gd name="T3" fmla="*/ 0 h 221"/>
                <a:gd name="T4" fmla="*/ 0 w 336"/>
                <a:gd name="T5" fmla="*/ 0 h 221"/>
                <a:gd name="T6" fmla="*/ 0 w 336"/>
                <a:gd name="T7" fmla="*/ 0 h 221"/>
                <a:gd name="T8" fmla="*/ 0 w 336"/>
                <a:gd name="T9" fmla="*/ 0 h 221"/>
                <a:gd name="T10" fmla="*/ 0 w 336"/>
                <a:gd name="T11" fmla="*/ 0 h 221"/>
                <a:gd name="T12" fmla="*/ 0 w 336"/>
                <a:gd name="T13" fmla="*/ 0 h 221"/>
                <a:gd name="T14" fmla="*/ 0 w 336"/>
                <a:gd name="T15" fmla="*/ 0 h 221"/>
                <a:gd name="T16" fmla="*/ 0 w 336"/>
                <a:gd name="T17" fmla="*/ 0 h 221"/>
                <a:gd name="T18" fmla="*/ 0 w 336"/>
                <a:gd name="T19" fmla="*/ 0 h 221"/>
                <a:gd name="T20" fmla="*/ 0 w 336"/>
                <a:gd name="T21" fmla="*/ 0 h 221"/>
                <a:gd name="T22" fmla="*/ 0 w 336"/>
                <a:gd name="T23" fmla="*/ 0 h 221"/>
                <a:gd name="T24" fmla="*/ 0 w 336"/>
                <a:gd name="T25" fmla="*/ 0 h 221"/>
                <a:gd name="T26" fmla="*/ 0 w 336"/>
                <a:gd name="T27" fmla="*/ 0 h 221"/>
                <a:gd name="T28" fmla="*/ 0 w 336"/>
                <a:gd name="T29" fmla="*/ 0 h 221"/>
                <a:gd name="T30" fmla="*/ 0 w 336"/>
                <a:gd name="T31" fmla="*/ 0 h 221"/>
                <a:gd name="T32" fmla="*/ 0 w 336"/>
                <a:gd name="T33" fmla="*/ 0 h 221"/>
                <a:gd name="T34" fmla="*/ 0 w 336"/>
                <a:gd name="T35" fmla="*/ 0 h 221"/>
                <a:gd name="T36" fmla="*/ 0 w 336"/>
                <a:gd name="T37" fmla="*/ 0 h 221"/>
                <a:gd name="T38" fmla="*/ 0 w 336"/>
                <a:gd name="T39" fmla="*/ 0 h 221"/>
                <a:gd name="T40" fmla="*/ 0 w 336"/>
                <a:gd name="T41" fmla="*/ 0 h 221"/>
                <a:gd name="T42" fmla="*/ 0 w 336"/>
                <a:gd name="T43" fmla="*/ 0 h 221"/>
                <a:gd name="T44" fmla="*/ 0 w 336"/>
                <a:gd name="T45" fmla="*/ 0 h 221"/>
                <a:gd name="T46" fmla="*/ 0 w 336"/>
                <a:gd name="T47" fmla="*/ 0 h 221"/>
                <a:gd name="T48" fmla="*/ 0 w 336"/>
                <a:gd name="T49" fmla="*/ 0 h 221"/>
                <a:gd name="T50" fmla="*/ 0 w 336"/>
                <a:gd name="T51" fmla="*/ 0 h 221"/>
                <a:gd name="T52" fmla="*/ 0 w 336"/>
                <a:gd name="T53" fmla="*/ 0 h 221"/>
                <a:gd name="T54" fmla="*/ 0 w 336"/>
                <a:gd name="T55" fmla="*/ 0 h 221"/>
                <a:gd name="T56" fmla="*/ 0 w 336"/>
                <a:gd name="T57" fmla="*/ 0 h 221"/>
                <a:gd name="T58" fmla="*/ 0 w 336"/>
                <a:gd name="T59" fmla="*/ 0 h 221"/>
                <a:gd name="T60" fmla="*/ 0 w 336"/>
                <a:gd name="T61" fmla="*/ 0 h 221"/>
                <a:gd name="T62" fmla="*/ 0 w 336"/>
                <a:gd name="T63" fmla="*/ 0 h 221"/>
                <a:gd name="T64" fmla="*/ 0 w 336"/>
                <a:gd name="T65" fmla="*/ 0 h 221"/>
                <a:gd name="T66" fmla="*/ 0 w 336"/>
                <a:gd name="T67" fmla="*/ 0 h 221"/>
                <a:gd name="T68" fmla="*/ 0 w 336"/>
                <a:gd name="T69" fmla="*/ 0 h 221"/>
                <a:gd name="T70" fmla="*/ 0 w 336"/>
                <a:gd name="T71" fmla="*/ 0 h 221"/>
                <a:gd name="T72" fmla="*/ 0 w 336"/>
                <a:gd name="T73" fmla="*/ 0 h 221"/>
                <a:gd name="T74" fmla="*/ 0 w 336"/>
                <a:gd name="T75" fmla="*/ 0 h 221"/>
                <a:gd name="T76" fmla="*/ 0 w 336"/>
                <a:gd name="T77" fmla="*/ 0 h 221"/>
                <a:gd name="T78" fmla="*/ 0 w 336"/>
                <a:gd name="T79" fmla="*/ 0 h 2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6"/>
                <a:gd name="T121" fmla="*/ 0 h 221"/>
                <a:gd name="T122" fmla="*/ 336 w 336"/>
                <a:gd name="T123" fmla="*/ 221 h 2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6" h="221">
                  <a:moveTo>
                    <a:pt x="55" y="32"/>
                  </a:moveTo>
                  <a:lnTo>
                    <a:pt x="32" y="58"/>
                  </a:lnTo>
                  <a:lnTo>
                    <a:pt x="80" y="52"/>
                  </a:lnTo>
                  <a:lnTo>
                    <a:pt x="119" y="51"/>
                  </a:lnTo>
                  <a:lnTo>
                    <a:pt x="154" y="54"/>
                  </a:lnTo>
                  <a:lnTo>
                    <a:pt x="183" y="60"/>
                  </a:lnTo>
                  <a:lnTo>
                    <a:pt x="206" y="68"/>
                  </a:lnTo>
                  <a:lnTo>
                    <a:pt x="226" y="77"/>
                  </a:lnTo>
                  <a:lnTo>
                    <a:pt x="240" y="88"/>
                  </a:lnTo>
                  <a:lnTo>
                    <a:pt x="252" y="100"/>
                  </a:lnTo>
                  <a:lnTo>
                    <a:pt x="261" y="113"/>
                  </a:lnTo>
                  <a:lnTo>
                    <a:pt x="268" y="127"/>
                  </a:lnTo>
                  <a:lnTo>
                    <a:pt x="274" y="143"/>
                  </a:lnTo>
                  <a:lnTo>
                    <a:pt x="277" y="159"/>
                  </a:lnTo>
                  <a:lnTo>
                    <a:pt x="279" y="174"/>
                  </a:lnTo>
                  <a:lnTo>
                    <a:pt x="280" y="191"/>
                  </a:lnTo>
                  <a:lnTo>
                    <a:pt x="281" y="207"/>
                  </a:lnTo>
                  <a:lnTo>
                    <a:pt x="281" y="221"/>
                  </a:lnTo>
                  <a:lnTo>
                    <a:pt x="336" y="221"/>
                  </a:lnTo>
                  <a:lnTo>
                    <a:pt x="336" y="205"/>
                  </a:lnTo>
                  <a:lnTo>
                    <a:pt x="335" y="189"/>
                  </a:lnTo>
                  <a:lnTo>
                    <a:pt x="333" y="170"/>
                  </a:lnTo>
                  <a:lnTo>
                    <a:pt x="331" y="151"/>
                  </a:lnTo>
                  <a:lnTo>
                    <a:pt x="326" y="129"/>
                  </a:lnTo>
                  <a:lnTo>
                    <a:pt x="318" y="109"/>
                  </a:lnTo>
                  <a:lnTo>
                    <a:pt x="308" y="88"/>
                  </a:lnTo>
                  <a:lnTo>
                    <a:pt x="295" y="69"/>
                  </a:lnTo>
                  <a:lnTo>
                    <a:pt x="277" y="49"/>
                  </a:lnTo>
                  <a:lnTo>
                    <a:pt x="254" y="34"/>
                  </a:lnTo>
                  <a:lnTo>
                    <a:pt x="228" y="21"/>
                  </a:lnTo>
                  <a:lnTo>
                    <a:pt x="198" y="10"/>
                  </a:lnTo>
                  <a:lnTo>
                    <a:pt x="161" y="3"/>
                  </a:lnTo>
                  <a:lnTo>
                    <a:pt x="121" y="0"/>
                  </a:lnTo>
                  <a:lnTo>
                    <a:pt x="75" y="1"/>
                  </a:lnTo>
                  <a:lnTo>
                    <a:pt x="23" y="6"/>
                  </a:lnTo>
                  <a:lnTo>
                    <a:pt x="0" y="32"/>
                  </a:lnTo>
                  <a:lnTo>
                    <a:pt x="23" y="6"/>
                  </a:lnTo>
                  <a:lnTo>
                    <a:pt x="0" y="9"/>
                  </a:lnTo>
                  <a:lnTo>
                    <a:pt x="0" y="32"/>
                  </a:lnTo>
                  <a:lnTo>
                    <a:pt x="55" y="32"/>
                  </a:lnTo>
                  <a:close/>
                </a:path>
              </a:pathLst>
            </a:custGeom>
            <a:solidFill>
              <a:srgbClr val="00FF00"/>
            </a:solidFill>
            <a:ln w="9525">
              <a:solidFill>
                <a:schemeClr val="tx1"/>
              </a:solidFill>
              <a:round/>
              <a:headEnd/>
              <a:tailEnd/>
            </a:ln>
          </p:spPr>
          <p:txBody>
            <a:bodyPr/>
            <a:lstStyle/>
            <a:p>
              <a:endParaRPr lang="en-CA"/>
            </a:p>
          </p:txBody>
        </p:sp>
        <p:sp>
          <p:nvSpPr>
            <p:cNvPr id="66877" name="Freeform 38"/>
            <p:cNvSpPr>
              <a:spLocks noChangeAspect="1"/>
            </p:cNvSpPr>
            <p:nvPr/>
          </p:nvSpPr>
          <p:spPr bwMode="auto">
            <a:xfrm>
              <a:off x="4246" y="2978"/>
              <a:ext cx="35" cy="33"/>
            </a:xfrm>
            <a:custGeom>
              <a:avLst/>
              <a:gdLst>
                <a:gd name="T0" fmla="*/ 0 w 174"/>
                <a:gd name="T1" fmla="*/ 0 h 290"/>
                <a:gd name="T2" fmla="*/ 0 w 174"/>
                <a:gd name="T3" fmla="*/ 0 h 290"/>
                <a:gd name="T4" fmla="*/ 0 w 174"/>
                <a:gd name="T5" fmla="*/ 0 h 290"/>
                <a:gd name="T6" fmla="*/ 0 w 174"/>
                <a:gd name="T7" fmla="*/ 0 h 290"/>
                <a:gd name="T8" fmla="*/ 0 w 174"/>
                <a:gd name="T9" fmla="*/ 0 h 290"/>
                <a:gd name="T10" fmla="*/ 0 w 174"/>
                <a:gd name="T11" fmla="*/ 0 h 290"/>
                <a:gd name="T12" fmla="*/ 0 w 174"/>
                <a:gd name="T13" fmla="*/ 0 h 290"/>
                <a:gd name="T14" fmla="*/ 0 w 174"/>
                <a:gd name="T15" fmla="*/ 0 h 290"/>
                <a:gd name="T16" fmla="*/ 0 w 174"/>
                <a:gd name="T17" fmla="*/ 0 h 290"/>
                <a:gd name="T18" fmla="*/ 0 w 174"/>
                <a:gd name="T19" fmla="*/ 0 h 290"/>
                <a:gd name="T20" fmla="*/ 0 w 174"/>
                <a:gd name="T21" fmla="*/ 0 h 290"/>
                <a:gd name="T22" fmla="*/ 0 w 174"/>
                <a:gd name="T23" fmla="*/ 0 h 290"/>
                <a:gd name="T24" fmla="*/ 0 w 174"/>
                <a:gd name="T25" fmla="*/ 0 h 290"/>
                <a:gd name="T26" fmla="*/ 0 w 174"/>
                <a:gd name="T27" fmla="*/ 0 h 290"/>
                <a:gd name="T28" fmla="*/ 0 w 174"/>
                <a:gd name="T29" fmla="*/ 0 h 290"/>
                <a:gd name="T30" fmla="*/ 0 w 174"/>
                <a:gd name="T31" fmla="*/ 0 h 290"/>
                <a:gd name="T32" fmla="*/ 0 w 174"/>
                <a:gd name="T33" fmla="*/ 0 h 290"/>
                <a:gd name="T34" fmla="*/ 0 w 174"/>
                <a:gd name="T35" fmla="*/ 0 h 290"/>
                <a:gd name="T36" fmla="*/ 0 w 174"/>
                <a:gd name="T37" fmla="*/ 0 h 290"/>
                <a:gd name="T38" fmla="*/ 0 w 174"/>
                <a:gd name="T39" fmla="*/ 0 h 290"/>
                <a:gd name="T40" fmla="*/ 0 w 174"/>
                <a:gd name="T41" fmla="*/ 0 h 290"/>
                <a:gd name="T42" fmla="*/ 0 w 174"/>
                <a:gd name="T43" fmla="*/ 0 h 290"/>
                <a:gd name="T44" fmla="*/ 0 w 174"/>
                <a:gd name="T45" fmla="*/ 0 h 290"/>
                <a:gd name="T46" fmla="*/ 0 w 174"/>
                <a:gd name="T47" fmla="*/ 0 h 290"/>
                <a:gd name="T48" fmla="*/ 0 w 174"/>
                <a:gd name="T49" fmla="*/ 0 h 290"/>
                <a:gd name="T50" fmla="*/ 0 w 174"/>
                <a:gd name="T51" fmla="*/ 0 h 290"/>
                <a:gd name="T52" fmla="*/ 0 w 174"/>
                <a:gd name="T53" fmla="*/ 0 h 290"/>
                <a:gd name="T54" fmla="*/ 0 w 174"/>
                <a:gd name="T55" fmla="*/ 0 h 290"/>
                <a:gd name="T56" fmla="*/ 0 w 174"/>
                <a:gd name="T57" fmla="*/ 0 h 290"/>
                <a:gd name="T58" fmla="*/ 0 w 174"/>
                <a:gd name="T59" fmla="*/ 0 h 290"/>
                <a:gd name="T60" fmla="*/ 0 w 174"/>
                <a:gd name="T61" fmla="*/ 0 h 290"/>
                <a:gd name="T62" fmla="*/ 0 w 174"/>
                <a:gd name="T63" fmla="*/ 0 h 290"/>
                <a:gd name="T64" fmla="*/ 0 w 174"/>
                <a:gd name="T65" fmla="*/ 0 h 290"/>
                <a:gd name="T66" fmla="*/ 0 w 174"/>
                <a:gd name="T67" fmla="*/ 0 h 290"/>
                <a:gd name="T68" fmla="*/ 0 w 174"/>
                <a:gd name="T69" fmla="*/ 0 h 290"/>
                <a:gd name="T70" fmla="*/ 0 w 174"/>
                <a:gd name="T71" fmla="*/ 0 h 290"/>
                <a:gd name="T72" fmla="*/ 0 w 174"/>
                <a:gd name="T73" fmla="*/ 0 h 290"/>
                <a:gd name="T74" fmla="*/ 0 w 174"/>
                <a:gd name="T75" fmla="*/ 0 h 290"/>
                <a:gd name="T76" fmla="*/ 0 w 174"/>
                <a:gd name="T77" fmla="*/ 0 h 290"/>
                <a:gd name="T78" fmla="*/ 0 w 174"/>
                <a:gd name="T79" fmla="*/ 0 h 2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4"/>
                <a:gd name="T121" fmla="*/ 0 h 290"/>
                <a:gd name="T122" fmla="*/ 174 w 174"/>
                <a:gd name="T123" fmla="*/ 290 h 2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4" h="290">
                  <a:moveTo>
                    <a:pt x="27" y="51"/>
                  </a:moveTo>
                  <a:lnTo>
                    <a:pt x="0" y="26"/>
                  </a:lnTo>
                  <a:lnTo>
                    <a:pt x="1" y="44"/>
                  </a:lnTo>
                  <a:lnTo>
                    <a:pt x="6" y="62"/>
                  </a:lnTo>
                  <a:lnTo>
                    <a:pt x="13" y="81"/>
                  </a:lnTo>
                  <a:lnTo>
                    <a:pt x="21" y="99"/>
                  </a:lnTo>
                  <a:lnTo>
                    <a:pt x="31" y="117"/>
                  </a:lnTo>
                  <a:lnTo>
                    <a:pt x="41" y="134"/>
                  </a:lnTo>
                  <a:lnTo>
                    <a:pt x="53" y="152"/>
                  </a:lnTo>
                  <a:lnTo>
                    <a:pt x="65" y="171"/>
                  </a:lnTo>
                  <a:lnTo>
                    <a:pt x="76" y="188"/>
                  </a:lnTo>
                  <a:lnTo>
                    <a:pt x="85" y="205"/>
                  </a:lnTo>
                  <a:lnTo>
                    <a:pt x="95" y="222"/>
                  </a:lnTo>
                  <a:lnTo>
                    <a:pt x="105" y="238"/>
                  </a:lnTo>
                  <a:lnTo>
                    <a:pt x="111" y="253"/>
                  </a:lnTo>
                  <a:lnTo>
                    <a:pt x="116" y="267"/>
                  </a:lnTo>
                  <a:lnTo>
                    <a:pt x="119" y="279"/>
                  </a:lnTo>
                  <a:lnTo>
                    <a:pt x="120" y="290"/>
                  </a:lnTo>
                  <a:lnTo>
                    <a:pt x="174" y="290"/>
                  </a:lnTo>
                  <a:lnTo>
                    <a:pt x="173" y="271"/>
                  </a:lnTo>
                  <a:lnTo>
                    <a:pt x="168" y="253"/>
                  </a:lnTo>
                  <a:lnTo>
                    <a:pt x="161" y="234"/>
                  </a:lnTo>
                  <a:lnTo>
                    <a:pt x="153" y="216"/>
                  </a:lnTo>
                  <a:lnTo>
                    <a:pt x="143" y="197"/>
                  </a:lnTo>
                  <a:lnTo>
                    <a:pt x="133" y="180"/>
                  </a:lnTo>
                  <a:lnTo>
                    <a:pt x="121" y="162"/>
                  </a:lnTo>
                  <a:lnTo>
                    <a:pt x="110" y="144"/>
                  </a:lnTo>
                  <a:lnTo>
                    <a:pt x="98" y="126"/>
                  </a:lnTo>
                  <a:lnTo>
                    <a:pt x="89" y="109"/>
                  </a:lnTo>
                  <a:lnTo>
                    <a:pt x="79" y="92"/>
                  </a:lnTo>
                  <a:lnTo>
                    <a:pt x="69" y="77"/>
                  </a:lnTo>
                  <a:lnTo>
                    <a:pt x="63" y="62"/>
                  </a:lnTo>
                  <a:lnTo>
                    <a:pt x="58" y="48"/>
                  </a:lnTo>
                  <a:lnTo>
                    <a:pt x="55" y="36"/>
                  </a:lnTo>
                  <a:lnTo>
                    <a:pt x="54" y="26"/>
                  </a:lnTo>
                  <a:lnTo>
                    <a:pt x="27" y="0"/>
                  </a:lnTo>
                  <a:lnTo>
                    <a:pt x="54" y="26"/>
                  </a:lnTo>
                  <a:lnTo>
                    <a:pt x="54" y="0"/>
                  </a:lnTo>
                  <a:lnTo>
                    <a:pt x="27" y="0"/>
                  </a:lnTo>
                  <a:lnTo>
                    <a:pt x="27" y="51"/>
                  </a:lnTo>
                  <a:close/>
                </a:path>
              </a:pathLst>
            </a:custGeom>
            <a:solidFill>
              <a:srgbClr val="00FF00"/>
            </a:solidFill>
            <a:ln w="9525">
              <a:solidFill>
                <a:schemeClr val="tx1"/>
              </a:solidFill>
              <a:round/>
              <a:headEnd/>
              <a:tailEnd/>
            </a:ln>
          </p:spPr>
          <p:txBody>
            <a:bodyPr/>
            <a:lstStyle/>
            <a:p>
              <a:endParaRPr lang="en-CA"/>
            </a:p>
          </p:txBody>
        </p:sp>
        <p:sp>
          <p:nvSpPr>
            <p:cNvPr id="66878" name="Freeform 39"/>
            <p:cNvSpPr>
              <a:spLocks noChangeAspect="1"/>
            </p:cNvSpPr>
            <p:nvPr/>
          </p:nvSpPr>
          <p:spPr bwMode="auto">
            <a:xfrm>
              <a:off x="4197" y="2953"/>
              <a:ext cx="54" cy="31"/>
            </a:xfrm>
            <a:custGeom>
              <a:avLst/>
              <a:gdLst>
                <a:gd name="T0" fmla="*/ 0 w 273"/>
                <a:gd name="T1" fmla="*/ 0 h 278"/>
                <a:gd name="T2" fmla="*/ 0 w 273"/>
                <a:gd name="T3" fmla="*/ 0 h 278"/>
                <a:gd name="T4" fmla="*/ 0 w 273"/>
                <a:gd name="T5" fmla="*/ 0 h 278"/>
                <a:gd name="T6" fmla="*/ 0 w 273"/>
                <a:gd name="T7" fmla="*/ 0 h 278"/>
                <a:gd name="T8" fmla="*/ 0 w 273"/>
                <a:gd name="T9" fmla="*/ 0 h 278"/>
                <a:gd name="T10" fmla="*/ 0 w 273"/>
                <a:gd name="T11" fmla="*/ 0 h 278"/>
                <a:gd name="T12" fmla="*/ 0 w 273"/>
                <a:gd name="T13" fmla="*/ 0 h 278"/>
                <a:gd name="T14" fmla="*/ 0 w 273"/>
                <a:gd name="T15" fmla="*/ 0 h 278"/>
                <a:gd name="T16" fmla="*/ 0 w 273"/>
                <a:gd name="T17" fmla="*/ 0 h 278"/>
                <a:gd name="T18" fmla="*/ 0 w 273"/>
                <a:gd name="T19" fmla="*/ 0 h 278"/>
                <a:gd name="T20" fmla="*/ 0 w 273"/>
                <a:gd name="T21" fmla="*/ 0 h 278"/>
                <a:gd name="T22" fmla="*/ 0 w 273"/>
                <a:gd name="T23" fmla="*/ 0 h 278"/>
                <a:gd name="T24" fmla="*/ 0 w 273"/>
                <a:gd name="T25" fmla="*/ 0 h 278"/>
                <a:gd name="T26" fmla="*/ 0 w 273"/>
                <a:gd name="T27" fmla="*/ 0 h 278"/>
                <a:gd name="T28" fmla="*/ 0 w 273"/>
                <a:gd name="T29" fmla="*/ 0 h 278"/>
                <a:gd name="T30" fmla="*/ 0 w 273"/>
                <a:gd name="T31" fmla="*/ 0 h 278"/>
                <a:gd name="T32" fmla="*/ 0 w 273"/>
                <a:gd name="T33" fmla="*/ 0 h 278"/>
                <a:gd name="T34" fmla="*/ 0 w 273"/>
                <a:gd name="T35" fmla="*/ 0 h 278"/>
                <a:gd name="T36" fmla="*/ 0 w 273"/>
                <a:gd name="T37" fmla="*/ 0 h 278"/>
                <a:gd name="T38" fmla="*/ 0 w 273"/>
                <a:gd name="T39" fmla="*/ 0 h 278"/>
                <a:gd name="T40" fmla="*/ 0 w 273"/>
                <a:gd name="T41" fmla="*/ 0 h 278"/>
                <a:gd name="T42" fmla="*/ 0 w 273"/>
                <a:gd name="T43" fmla="*/ 0 h 278"/>
                <a:gd name="T44" fmla="*/ 0 w 273"/>
                <a:gd name="T45" fmla="*/ 0 h 278"/>
                <a:gd name="T46" fmla="*/ 0 w 273"/>
                <a:gd name="T47" fmla="*/ 0 h 278"/>
                <a:gd name="T48" fmla="*/ 0 w 273"/>
                <a:gd name="T49" fmla="*/ 0 h 278"/>
                <a:gd name="T50" fmla="*/ 0 w 273"/>
                <a:gd name="T51" fmla="*/ 0 h 278"/>
                <a:gd name="T52" fmla="*/ 0 w 273"/>
                <a:gd name="T53" fmla="*/ 0 h 278"/>
                <a:gd name="T54" fmla="*/ 0 w 273"/>
                <a:gd name="T55" fmla="*/ 0 h 278"/>
                <a:gd name="T56" fmla="*/ 0 w 273"/>
                <a:gd name="T57" fmla="*/ 0 h 278"/>
                <a:gd name="T58" fmla="*/ 0 w 273"/>
                <a:gd name="T59" fmla="*/ 0 h 278"/>
                <a:gd name="T60" fmla="*/ 0 w 273"/>
                <a:gd name="T61" fmla="*/ 0 h 278"/>
                <a:gd name="T62" fmla="*/ 0 w 273"/>
                <a:gd name="T63" fmla="*/ 0 h 278"/>
                <a:gd name="T64" fmla="*/ 0 w 273"/>
                <a:gd name="T65" fmla="*/ 0 h 278"/>
                <a:gd name="T66" fmla="*/ 0 w 273"/>
                <a:gd name="T67" fmla="*/ 0 h 278"/>
                <a:gd name="T68" fmla="*/ 0 w 273"/>
                <a:gd name="T69" fmla="*/ 0 h 278"/>
                <a:gd name="T70" fmla="*/ 0 w 273"/>
                <a:gd name="T71" fmla="*/ 0 h 278"/>
                <a:gd name="T72" fmla="*/ 0 w 273"/>
                <a:gd name="T73" fmla="*/ 0 h 278"/>
                <a:gd name="T74" fmla="*/ 0 w 273"/>
                <a:gd name="T75" fmla="*/ 0 h 278"/>
                <a:gd name="T76" fmla="*/ 0 w 273"/>
                <a:gd name="T77" fmla="*/ 0 h 278"/>
                <a:gd name="T78" fmla="*/ 0 w 273"/>
                <a:gd name="T79" fmla="*/ 0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3"/>
                <a:gd name="T121" fmla="*/ 0 h 278"/>
                <a:gd name="T122" fmla="*/ 273 w 273"/>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3" h="278">
                  <a:moveTo>
                    <a:pt x="60" y="20"/>
                  </a:moveTo>
                  <a:lnTo>
                    <a:pt x="34" y="51"/>
                  </a:lnTo>
                  <a:lnTo>
                    <a:pt x="49" y="52"/>
                  </a:lnTo>
                  <a:lnTo>
                    <a:pt x="63" y="58"/>
                  </a:lnTo>
                  <a:lnTo>
                    <a:pt x="77" y="66"/>
                  </a:lnTo>
                  <a:lnTo>
                    <a:pt x="92" y="79"/>
                  </a:lnTo>
                  <a:lnTo>
                    <a:pt x="106" y="94"/>
                  </a:lnTo>
                  <a:lnTo>
                    <a:pt x="119" y="111"/>
                  </a:lnTo>
                  <a:lnTo>
                    <a:pt x="133" y="131"/>
                  </a:lnTo>
                  <a:lnTo>
                    <a:pt x="145" y="151"/>
                  </a:lnTo>
                  <a:lnTo>
                    <a:pt x="158" y="173"/>
                  </a:lnTo>
                  <a:lnTo>
                    <a:pt x="171" y="194"/>
                  </a:lnTo>
                  <a:lnTo>
                    <a:pt x="184" y="215"/>
                  </a:lnTo>
                  <a:lnTo>
                    <a:pt x="197" y="232"/>
                  </a:lnTo>
                  <a:lnTo>
                    <a:pt x="212" y="249"/>
                  </a:lnTo>
                  <a:lnTo>
                    <a:pt x="228" y="263"/>
                  </a:lnTo>
                  <a:lnTo>
                    <a:pt x="249" y="274"/>
                  </a:lnTo>
                  <a:lnTo>
                    <a:pt x="273" y="278"/>
                  </a:lnTo>
                  <a:lnTo>
                    <a:pt x="273" y="227"/>
                  </a:lnTo>
                  <a:lnTo>
                    <a:pt x="268" y="227"/>
                  </a:lnTo>
                  <a:lnTo>
                    <a:pt x="261" y="222"/>
                  </a:lnTo>
                  <a:lnTo>
                    <a:pt x="251" y="215"/>
                  </a:lnTo>
                  <a:lnTo>
                    <a:pt x="240" y="201"/>
                  </a:lnTo>
                  <a:lnTo>
                    <a:pt x="229" y="186"/>
                  </a:lnTo>
                  <a:lnTo>
                    <a:pt x="216" y="168"/>
                  </a:lnTo>
                  <a:lnTo>
                    <a:pt x="205" y="148"/>
                  </a:lnTo>
                  <a:lnTo>
                    <a:pt x="192" y="127"/>
                  </a:lnTo>
                  <a:lnTo>
                    <a:pt x="178" y="104"/>
                  </a:lnTo>
                  <a:lnTo>
                    <a:pt x="164" y="83"/>
                  </a:lnTo>
                  <a:lnTo>
                    <a:pt x="147" y="61"/>
                  </a:lnTo>
                  <a:lnTo>
                    <a:pt x="131" y="44"/>
                  </a:lnTo>
                  <a:lnTo>
                    <a:pt x="110" y="25"/>
                  </a:lnTo>
                  <a:lnTo>
                    <a:pt x="87" y="13"/>
                  </a:lnTo>
                  <a:lnTo>
                    <a:pt x="62" y="3"/>
                  </a:lnTo>
                  <a:lnTo>
                    <a:pt x="34" y="0"/>
                  </a:lnTo>
                  <a:lnTo>
                    <a:pt x="8" y="31"/>
                  </a:lnTo>
                  <a:lnTo>
                    <a:pt x="34" y="0"/>
                  </a:lnTo>
                  <a:lnTo>
                    <a:pt x="0" y="0"/>
                  </a:lnTo>
                  <a:lnTo>
                    <a:pt x="8" y="31"/>
                  </a:lnTo>
                  <a:lnTo>
                    <a:pt x="60" y="20"/>
                  </a:lnTo>
                  <a:close/>
                </a:path>
              </a:pathLst>
            </a:custGeom>
            <a:solidFill>
              <a:srgbClr val="00FF00"/>
            </a:solidFill>
            <a:ln w="9525">
              <a:solidFill>
                <a:schemeClr val="tx1"/>
              </a:solidFill>
              <a:round/>
              <a:headEnd/>
              <a:tailEnd/>
            </a:ln>
          </p:spPr>
          <p:txBody>
            <a:bodyPr/>
            <a:lstStyle/>
            <a:p>
              <a:endParaRPr lang="en-CA"/>
            </a:p>
          </p:txBody>
        </p:sp>
        <p:sp>
          <p:nvSpPr>
            <p:cNvPr id="66879" name="Freeform 40"/>
            <p:cNvSpPr>
              <a:spLocks noChangeAspect="1"/>
            </p:cNvSpPr>
            <p:nvPr/>
          </p:nvSpPr>
          <p:spPr bwMode="auto">
            <a:xfrm>
              <a:off x="4302" y="2961"/>
              <a:ext cx="26" cy="34"/>
            </a:xfrm>
            <a:custGeom>
              <a:avLst/>
              <a:gdLst>
                <a:gd name="T0" fmla="*/ 0 w 132"/>
                <a:gd name="T1" fmla="*/ 0 h 306"/>
                <a:gd name="T2" fmla="*/ 0 w 132"/>
                <a:gd name="T3" fmla="*/ 0 h 306"/>
                <a:gd name="T4" fmla="*/ 0 w 132"/>
                <a:gd name="T5" fmla="*/ 0 h 306"/>
                <a:gd name="T6" fmla="*/ 0 w 132"/>
                <a:gd name="T7" fmla="*/ 0 h 306"/>
                <a:gd name="T8" fmla="*/ 0 w 132"/>
                <a:gd name="T9" fmla="*/ 0 h 306"/>
                <a:gd name="T10" fmla="*/ 0 w 132"/>
                <a:gd name="T11" fmla="*/ 0 h 306"/>
                <a:gd name="T12" fmla="*/ 0 w 132"/>
                <a:gd name="T13" fmla="*/ 0 h 306"/>
                <a:gd name="T14" fmla="*/ 0 w 132"/>
                <a:gd name="T15" fmla="*/ 0 h 306"/>
                <a:gd name="T16" fmla="*/ 0 w 132"/>
                <a:gd name="T17" fmla="*/ 0 h 306"/>
                <a:gd name="T18" fmla="*/ 0 w 132"/>
                <a:gd name="T19" fmla="*/ 0 h 306"/>
                <a:gd name="T20" fmla="*/ 0 w 132"/>
                <a:gd name="T21" fmla="*/ 0 h 306"/>
                <a:gd name="T22" fmla="*/ 0 w 132"/>
                <a:gd name="T23" fmla="*/ 0 h 306"/>
                <a:gd name="T24" fmla="*/ 0 w 132"/>
                <a:gd name="T25" fmla="*/ 0 h 306"/>
                <a:gd name="T26" fmla="*/ 0 w 132"/>
                <a:gd name="T27" fmla="*/ 0 h 306"/>
                <a:gd name="T28" fmla="*/ 0 w 132"/>
                <a:gd name="T29" fmla="*/ 0 h 306"/>
                <a:gd name="T30" fmla="*/ 0 w 132"/>
                <a:gd name="T31" fmla="*/ 0 h 306"/>
                <a:gd name="T32" fmla="*/ 0 w 132"/>
                <a:gd name="T33" fmla="*/ 0 h 306"/>
                <a:gd name="T34" fmla="*/ 0 w 132"/>
                <a:gd name="T35" fmla="*/ 0 h 306"/>
                <a:gd name="T36" fmla="*/ 0 w 132"/>
                <a:gd name="T37" fmla="*/ 0 h 306"/>
                <a:gd name="T38" fmla="*/ 0 w 132"/>
                <a:gd name="T39" fmla="*/ 0 h 306"/>
                <a:gd name="T40" fmla="*/ 0 w 132"/>
                <a:gd name="T41" fmla="*/ 0 h 306"/>
                <a:gd name="T42" fmla="*/ 0 w 132"/>
                <a:gd name="T43" fmla="*/ 0 h 306"/>
                <a:gd name="T44" fmla="*/ 0 w 132"/>
                <a:gd name="T45" fmla="*/ 0 h 306"/>
                <a:gd name="T46" fmla="*/ 0 w 132"/>
                <a:gd name="T47" fmla="*/ 0 h 306"/>
                <a:gd name="T48" fmla="*/ 0 w 132"/>
                <a:gd name="T49" fmla="*/ 0 h 306"/>
                <a:gd name="T50" fmla="*/ 0 w 132"/>
                <a:gd name="T51" fmla="*/ 0 h 306"/>
                <a:gd name="T52" fmla="*/ 0 w 132"/>
                <a:gd name="T53" fmla="*/ 0 h 306"/>
                <a:gd name="T54" fmla="*/ 0 w 132"/>
                <a:gd name="T55" fmla="*/ 0 h 306"/>
                <a:gd name="T56" fmla="*/ 0 w 132"/>
                <a:gd name="T57" fmla="*/ 0 h 306"/>
                <a:gd name="T58" fmla="*/ 0 w 132"/>
                <a:gd name="T59" fmla="*/ 0 h 306"/>
                <a:gd name="T60" fmla="*/ 0 w 132"/>
                <a:gd name="T61" fmla="*/ 0 h 306"/>
                <a:gd name="T62" fmla="*/ 0 w 132"/>
                <a:gd name="T63" fmla="*/ 0 h 306"/>
                <a:gd name="T64" fmla="*/ 0 w 132"/>
                <a:gd name="T65" fmla="*/ 0 h 306"/>
                <a:gd name="T66" fmla="*/ 0 w 132"/>
                <a:gd name="T67" fmla="*/ 0 h 306"/>
                <a:gd name="T68" fmla="*/ 0 w 132"/>
                <a:gd name="T69" fmla="*/ 0 h 306"/>
                <a:gd name="T70" fmla="*/ 0 w 132"/>
                <a:gd name="T71" fmla="*/ 0 h 306"/>
                <a:gd name="T72" fmla="*/ 0 w 132"/>
                <a:gd name="T73" fmla="*/ 0 h 306"/>
                <a:gd name="T74" fmla="*/ 0 w 132"/>
                <a:gd name="T75" fmla="*/ 0 h 306"/>
                <a:gd name="T76" fmla="*/ 0 w 132"/>
                <a:gd name="T77" fmla="*/ 0 h 306"/>
                <a:gd name="T78" fmla="*/ 0 w 132"/>
                <a:gd name="T79" fmla="*/ 0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2"/>
                <a:gd name="T121" fmla="*/ 0 h 306"/>
                <a:gd name="T122" fmla="*/ 132 w 132"/>
                <a:gd name="T123" fmla="*/ 306 h 3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2" h="306">
                  <a:moveTo>
                    <a:pt x="51" y="99"/>
                  </a:moveTo>
                  <a:lnTo>
                    <a:pt x="0" y="110"/>
                  </a:lnTo>
                  <a:lnTo>
                    <a:pt x="0" y="125"/>
                  </a:lnTo>
                  <a:lnTo>
                    <a:pt x="2" y="140"/>
                  </a:lnTo>
                  <a:lnTo>
                    <a:pt x="5" y="151"/>
                  </a:lnTo>
                  <a:lnTo>
                    <a:pt x="7" y="162"/>
                  </a:lnTo>
                  <a:lnTo>
                    <a:pt x="11" y="173"/>
                  </a:lnTo>
                  <a:lnTo>
                    <a:pt x="17" y="186"/>
                  </a:lnTo>
                  <a:lnTo>
                    <a:pt x="23" y="195"/>
                  </a:lnTo>
                  <a:lnTo>
                    <a:pt x="29" y="203"/>
                  </a:lnTo>
                  <a:lnTo>
                    <a:pt x="33" y="212"/>
                  </a:lnTo>
                  <a:lnTo>
                    <a:pt x="41" y="222"/>
                  </a:lnTo>
                  <a:lnTo>
                    <a:pt x="46" y="232"/>
                  </a:lnTo>
                  <a:lnTo>
                    <a:pt x="53" y="243"/>
                  </a:lnTo>
                  <a:lnTo>
                    <a:pt x="59" y="256"/>
                  </a:lnTo>
                  <a:lnTo>
                    <a:pt x="66" y="270"/>
                  </a:lnTo>
                  <a:lnTo>
                    <a:pt x="73" y="288"/>
                  </a:lnTo>
                  <a:lnTo>
                    <a:pt x="80" y="306"/>
                  </a:lnTo>
                  <a:lnTo>
                    <a:pt x="132" y="290"/>
                  </a:lnTo>
                  <a:lnTo>
                    <a:pt x="123" y="269"/>
                  </a:lnTo>
                  <a:lnTo>
                    <a:pt x="116" y="252"/>
                  </a:lnTo>
                  <a:lnTo>
                    <a:pt x="109" y="236"/>
                  </a:lnTo>
                  <a:lnTo>
                    <a:pt x="100" y="220"/>
                  </a:lnTo>
                  <a:lnTo>
                    <a:pt x="94" y="207"/>
                  </a:lnTo>
                  <a:lnTo>
                    <a:pt x="86" y="196"/>
                  </a:lnTo>
                  <a:lnTo>
                    <a:pt x="81" y="186"/>
                  </a:lnTo>
                  <a:lnTo>
                    <a:pt x="74" y="176"/>
                  </a:lnTo>
                  <a:lnTo>
                    <a:pt x="69" y="168"/>
                  </a:lnTo>
                  <a:lnTo>
                    <a:pt x="65" y="161"/>
                  </a:lnTo>
                  <a:lnTo>
                    <a:pt x="61" y="155"/>
                  </a:lnTo>
                  <a:lnTo>
                    <a:pt x="59" y="148"/>
                  </a:lnTo>
                  <a:lnTo>
                    <a:pt x="57" y="141"/>
                  </a:lnTo>
                  <a:lnTo>
                    <a:pt x="56" y="131"/>
                  </a:lnTo>
                  <a:lnTo>
                    <a:pt x="54" y="121"/>
                  </a:lnTo>
                  <a:lnTo>
                    <a:pt x="54" y="110"/>
                  </a:lnTo>
                  <a:lnTo>
                    <a:pt x="3" y="121"/>
                  </a:lnTo>
                  <a:lnTo>
                    <a:pt x="51" y="99"/>
                  </a:lnTo>
                  <a:lnTo>
                    <a:pt x="0" y="0"/>
                  </a:lnTo>
                  <a:lnTo>
                    <a:pt x="0" y="110"/>
                  </a:lnTo>
                  <a:lnTo>
                    <a:pt x="51" y="99"/>
                  </a:lnTo>
                  <a:close/>
                </a:path>
              </a:pathLst>
            </a:custGeom>
            <a:solidFill>
              <a:srgbClr val="00FF00"/>
            </a:solidFill>
            <a:ln w="9525">
              <a:solidFill>
                <a:schemeClr val="tx1"/>
              </a:solidFill>
              <a:round/>
              <a:headEnd/>
              <a:tailEnd/>
            </a:ln>
          </p:spPr>
          <p:txBody>
            <a:bodyPr/>
            <a:lstStyle/>
            <a:p>
              <a:endParaRPr lang="en-CA"/>
            </a:p>
          </p:txBody>
        </p:sp>
        <p:sp>
          <p:nvSpPr>
            <p:cNvPr id="66880" name="Freeform 41"/>
            <p:cNvSpPr>
              <a:spLocks noChangeAspect="1"/>
            </p:cNvSpPr>
            <p:nvPr/>
          </p:nvSpPr>
          <p:spPr bwMode="auto">
            <a:xfrm>
              <a:off x="4287" y="2971"/>
              <a:ext cx="29" cy="11"/>
            </a:xfrm>
            <a:custGeom>
              <a:avLst/>
              <a:gdLst>
                <a:gd name="T0" fmla="*/ 0 w 142"/>
                <a:gd name="T1" fmla="*/ 0 h 101"/>
                <a:gd name="T2" fmla="*/ 0 w 142"/>
                <a:gd name="T3" fmla="*/ 0 h 101"/>
                <a:gd name="T4" fmla="*/ 0 w 142"/>
                <a:gd name="T5" fmla="*/ 0 h 101"/>
                <a:gd name="T6" fmla="*/ 0 w 142"/>
                <a:gd name="T7" fmla="*/ 0 h 101"/>
                <a:gd name="T8" fmla="*/ 0 w 142"/>
                <a:gd name="T9" fmla="*/ 0 h 101"/>
                <a:gd name="T10" fmla="*/ 0 w 142"/>
                <a:gd name="T11" fmla="*/ 0 h 101"/>
                <a:gd name="T12" fmla="*/ 0 w 142"/>
                <a:gd name="T13" fmla="*/ 0 h 101"/>
                <a:gd name="T14" fmla="*/ 0 w 142"/>
                <a:gd name="T15" fmla="*/ 0 h 101"/>
                <a:gd name="T16" fmla="*/ 0 w 142"/>
                <a:gd name="T17" fmla="*/ 0 h 101"/>
                <a:gd name="T18" fmla="*/ 0 w 142"/>
                <a:gd name="T19" fmla="*/ 0 h 101"/>
                <a:gd name="T20" fmla="*/ 0 w 142"/>
                <a:gd name="T21" fmla="*/ 0 h 101"/>
                <a:gd name="T22" fmla="*/ 0 w 142"/>
                <a:gd name="T23" fmla="*/ 0 h 101"/>
                <a:gd name="T24" fmla="*/ 0 w 142"/>
                <a:gd name="T25" fmla="*/ 0 h 101"/>
                <a:gd name="T26" fmla="*/ 0 w 142"/>
                <a:gd name="T27" fmla="*/ 0 h 101"/>
                <a:gd name="T28" fmla="*/ 0 w 142"/>
                <a:gd name="T29" fmla="*/ 0 h 101"/>
                <a:gd name="T30" fmla="*/ 0 w 142"/>
                <a:gd name="T31" fmla="*/ 0 h 101"/>
                <a:gd name="T32" fmla="*/ 0 w 142"/>
                <a:gd name="T33" fmla="*/ 0 h 101"/>
                <a:gd name="T34" fmla="*/ 0 w 142"/>
                <a:gd name="T35" fmla="*/ 0 h 101"/>
                <a:gd name="T36" fmla="*/ 0 w 142"/>
                <a:gd name="T37" fmla="*/ 0 h 101"/>
                <a:gd name="T38" fmla="*/ 0 w 142"/>
                <a:gd name="T39" fmla="*/ 0 h 101"/>
                <a:gd name="T40" fmla="*/ 0 w 142"/>
                <a:gd name="T41" fmla="*/ 0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101"/>
                <a:gd name="T65" fmla="*/ 142 w 142"/>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101">
                  <a:moveTo>
                    <a:pt x="0" y="37"/>
                  </a:moveTo>
                  <a:lnTo>
                    <a:pt x="0" y="37"/>
                  </a:lnTo>
                  <a:lnTo>
                    <a:pt x="30" y="63"/>
                  </a:lnTo>
                  <a:lnTo>
                    <a:pt x="55" y="82"/>
                  </a:lnTo>
                  <a:lnTo>
                    <a:pt x="79" y="96"/>
                  </a:lnTo>
                  <a:lnTo>
                    <a:pt x="104" y="101"/>
                  </a:lnTo>
                  <a:lnTo>
                    <a:pt x="134" y="87"/>
                  </a:lnTo>
                  <a:lnTo>
                    <a:pt x="142" y="60"/>
                  </a:lnTo>
                  <a:lnTo>
                    <a:pt x="137" y="35"/>
                  </a:lnTo>
                  <a:lnTo>
                    <a:pt x="124" y="8"/>
                  </a:lnTo>
                  <a:lnTo>
                    <a:pt x="76" y="30"/>
                  </a:lnTo>
                  <a:lnTo>
                    <a:pt x="84" y="52"/>
                  </a:lnTo>
                  <a:lnTo>
                    <a:pt x="88" y="64"/>
                  </a:lnTo>
                  <a:lnTo>
                    <a:pt x="91" y="57"/>
                  </a:lnTo>
                  <a:lnTo>
                    <a:pt x="104" y="50"/>
                  </a:lnTo>
                  <a:lnTo>
                    <a:pt x="101" y="49"/>
                  </a:lnTo>
                  <a:lnTo>
                    <a:pt x="88" y="41"/>
                  </a:lnTo>
                  <a:lnTo>
                    <a:pt x="65" y="24"/>
                  </a:lnTo>
                  <a:lnTo>
                    <a:pt x="39" y="0"/>
                  </a:lnTo>
                  <a:lnTo>
                    <a:pt x="0" y="37"/>
                  </a:lnTo>
                  <a:close/>
                </a:path>
              </a:pathLst>
            </a:custGeom>
            <a:solidFill>
              <a:srgbClr val="00FF00"/>
            </a:solidFill>
            <a:ln w="9525">
              <a:solidFill>
                <a:schemeClr val="tx1"/>
              </a:solidFill>
              <a:round/>
              <a:headEnd/>
              <a:tailEnd/>
            </a:ln>
          </p:spPr>
          <p:txBody>
            <a:bodyPr/>
            <a:lstStyle/>
            <a:p>
              <a:endParaRPr lang="en-CA"/>
            </a:p>
          </p:txBody>
        </p:sp>
        <p:sp>
          <p:nvSpPr>
            <p:cNvPr id="66881" name="Freeform 42"/>
            <p:cNvSpPr>
              <a:spLocks noChangeAspect="1"/>
            </p:cNvSpPr>
            <p:nvPr/>
          </p:nvSpPr>
          <p:spPr bwMode="auto">
            <a:xfrm>
              <a:off x="4279" y="2967"/>
              <a:ext cx="16" cy="8"/>
            </a:xfrm>
            <a:custGeom>
              <a:avLst/>
              <a:gdLst>
                <a:gd name="T0" fmla="*/ 0 w 79"/>
                <a:gd name="T1" fmla="*/ 0 h 74"/>
                <a:gd name="T2" fmla="*/ 0 w 79"/>
                <a:gd name="T3" fmla="*/ 0 h 74"/>
                <a:gd name="T4" fmla="*/ 0 w 79"/>
                <a:gd name="T5" fmla="*/ 0 h 74"/>
                <a:gd name="T6" fmla="*/ 0 w 79"/>
                <a:gd name="T7" fmla="*/ 0 h 74"/>
                <a:gd name="T8" fmla="*/ 0 w 79"/>
                <a:gd name="T9" fmla="*/ 0 h 74"/>
                <a:gd name="T10" fmla="*/ 0 w 79"/>
                <a:gd name="T11" fmla="*/ 0 h 74"/>
                <a:gd name="T12" fmla="*/ 0 w 79"/>
                <a:gd name="T13" fmla="*/ 0 h 74"/>
                <a:gd name="T14" fmla="*/ 0 60000 65536"/>
                <a:gd name="T15" fmla="*/ 0 60000 65536"/>
                <a:gd name="T16" fmla="*/ 0 60000 65536"/>
                <a:gd name="T17" fmla="*/ 0 60000 65536"/>
                <a:gd name="T18" fmla="*/ 0 60000 65536"/>
                <a:gd name="T19" fmla="*/ 0 60000 65536"/>
                <a:gd name="T20" fmla="*/ 0 60000 65536"/>
                <a:gd name="T21" fmla="*/ 0 w 79"/>
                <a:gd name="T22" fmla="*/ 0 h 74"/>
                <a:gd name="T23" fmla="*/ 79 w 79"/>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74">
                  <a:moveTo>
                    <a:pt x="39" y="0"/>
                  </a:moveTo>
                  <a:lnTo>
                    <a:pt x="0" y="36"/>
                  </a:lnTo>
                  <a:lnTo>
                    <a:pt x="40" y="74"/>
                  </a:lnTo>
                  <a:lnTo>
                    <a:pt x="79" y="37"/>
                  </a:lnTo>
                  <a:lnTo>
                    <a:pt x="39" y="0"/>
                  </a:lnTo>
                  <a:lnTo>
                    <a:pt x="0" y="36"/>
                  </a:lnTo>
                  <a:lnTo>
                    <a:pt x="39" y="0"/>
                  </a:lnTo>
                  <a:close/>
                </a:path>
              </a:pathLst>
            </a:custGeom>
            <a:solidFill>
              <a:srgbClr val="00FF00"/>
            </a:solidFill>
            <a:ln w="9525">
              <a:solidFill>
                <a:schemeClr val="tx1"/>
              </a:solidFill>
              <a:round/>
              <a:headEnd/>
              <a:tailEnd/>
            </a:ln>
          </p:spPr>
          <p:txBody>
            <a:bodyPr/>
            <a:lstStyle/>
            <a:p>
              <a:endParaRPr lang="en-CA"/>
            </a:p>
          </p:txBody>
        </p:sp>
        <p:sp>
          <p:nvSpPr>
            <p:cNvPr id="66882" name="Freeform 43"/>
            <p:cNvSpPr>
              <a:spLocks noChangeAspect="1"/>
            </p:cNvSpPr>
            <p:nvPr/>
          </p:nvSpPr>
          <p:spPr bwMode="auto">
            <a:xfrm>
              <a:off x="4278" y="2960"/>
              <a:ext cx="14" cy="13"/>
            </a:xfrm>
            <a:custGeom>
              <a:avLst/>
              <a:gdLst>
                <a:gd name="T0" fmla="*/ 0 w 71"/>
                <a:gd name="T1" fmla="*/ 0 h 114"/>
                <a:gd name="T2" fmla="*/ 0 w 71"/>
                <a:gd name="T3" fmla="*/ 0 h 114"/>
                <a:gd name="T4" fmla="*/ 0 w 71"/>
                <a:gd name="T5" fmla="*/ 0 h 114"/>
                <a:gd name="T6" fmla="*/ 0 w 71"/>
                <a:gd name="T7" fmla="*/ 0 h 114"/>
                <a:gd name="T8" fmla="*/ 0 w 71"/>
                <a:gd name="T9" fmla="*/ 0 h 114"/>
                <a:gd name="T10" fmla="*/ 0 w 71"/>
                <a:gd name="T11" fmla="*/ 0 h 114"/>
                <a:gd name="T12" fmla="*/ 0 w 71"/>
                <a:gd name="T13" fmla="*/ 0 h 114"/>
                <a:gd name="T14" fmla="*/ 0 w 71"/>
                <a:gd name="T15" fmla="*/ 0 h 114"/>
                <a:gd name="T16" fmla="*/ 0 w 71"/>
                <a:gd name="T17" fmla="*/ 0 h 114"/>
                <a:gd name="T18" fmla="*/ 0 w 71"/>
                <a:gd name="T19" fmla="*/ 0 h 114"/>
                <a:gd name="T20" fmla="*/ 0 w 71"/>
                <a:gd name="T21" fmla="*/ 0 h 114"/>
                <a:gd name="T22" fmla="*/ 0 w 71"/>
                <a:gd name="T23" fmla="*/ 0 h 114"/>
                <a:gd name="T24" fmla="*/ 0 w 71"/>
                <a:gd name="T25" fmla="*/ 0 h 114"/>
                <a:gd name="T26" fmla="*/ 0 w 71"/>
                <a:gd name="T27" fmla="*/ 0 h 114"/>
                <a:gd name="T28" fmla="*/ 0 w 71"/>
                <a:gd name="T29" fmla="*/ 0 h 114"/>
                <a:gd name="T30" fmla="*/ 0 w 71"/>
                <a:gd name="T31" fmla="*/ 0 h 114"/>
                <a:gd name="T32" fmla="*/ 0 w 71"/>
                <a:gd name="T33" fmla="*/ 0 h 114"/>
                <a:gd name="T34" fmla="*/ 0 w 71"/>
                <a:gd name="T35" fmla="*/ 0 h 114"/>
                <a:gd name="T36" fmla="*/ 0 w 71"/>
                <a:gd name="T37" fmla="*/ 0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
                <a:gd name="T58" fmla="*/ 0 h 114"/>
                <a:gd name="T59" fmla="*/ 71 w 71"/>
                <a:gd name="T60" fmla="*/ 114 h 1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 h="114">
                  <a:moveTo>
                    <a:pt x="0" y="0"/>
                  </a:moveTo>
                  <a:lnTo>
                    <a:pt x="2" y="30"/>
                  </a:lnTo>
                  <a:lnTo>
                    <a:pt x="7" y="54"/>
                  </a:lnTo>
                  <a:lnTo>
                    <a:pt x="12" y="75"/>
                  </a:lnTo>
                  <a:lnTo>
                    <a:pt x="16" y="88"/>
                  </a:lnTo>
                  <a:lnTo>
                    <a:pt x="19" y="93"/>
                  </a:lnTo>
                  <a:lnTo>
                    <a:pt x="54" y="67"/>
                  </a:lnTo>
                  <a:lnTo>
                    <a:pt x="57" y="67"/>
                  </a:lnTo>
                  <a:lnTo>
                    <a:pt x="47" y="58"/>
                  </a:lnTo>
                  <a:lnTo>
                    <a:pt x="8" y="94"/>
                  </a:lnTo>
                  <a:lnTo>
                    <a:pt x="22" y="106"/>
                  </a:lnTo>
                  <a:lnTo>
                    <a:pt x="35" y="114"/>
                  </a:lnTo>
                  <a:lnTo>
                    <a:pt x="71" y="83"/>
                  </a:lnTo>
                  <a:lnTo>
                    <a:pt x="68" y="74"/>
                  </a:lnTo>
                  <a:lnTo>
                    <a:pt x="64" y="61"/>
                  </a:lnTo>
                  <a:lnTo>
                    <a:pt x="59" y="44"/>
                  </a:lnTo>
                  <a:lnTo>
                    <a:pt x="57" y="24"/>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883" name="Freeform 44"/>
            <p:cNvSpPr>
              <a:spLocks noChangeAspect="1"/>
            </p:cNvSpPr>
            <p:nvPr/>
          </p:nvSpPr>
          <p:spPr bwMode="auto">
            <a:xfrm>
              <a:off x="4334" y="2953"/>
              <a:ext cx="43" cy="20"/>
            </a:xfrm>
            <a:custGeom>
              <a:avLst/>
              <a:gdLst>
                <a:gd name="T0" fmla="*/ 0 w 214"/>
                <a:gd name="T1" fmla="*/ 0 h 177"/>
                <a:gd name="T2" fmla="*/ 0 w 214"/>
                <a:gd name="T3" fmla="*/ 0 h 177"/>
                <a:gd name="T4" fmla="*/ 0 w 214"/>
                <a:gd name="T5" fmla="*/ 0 h 177"/>
                <a:gd name="T6" fmla="*/ 0 w 214"/>
                <a:gd name="T7" fmla="*/ 0 h 177"/>
                <a:gd name="T8" fmla="*/ 0 w 214"/>
                <a:gd name="T9" fmla="*/ 0 h 177"/>
                <a:gd name="T10" fmla="*/ 0 w 214"/>
                <a:gd name="T11" fmla="*/ 0 h 177"/>
                <a:gd name="T12" fmla="*/ 0 w 214"/>
                <a:gd name="T13" fmla="*/ 0 h 177"/>
                <a:gd name="T14" fmla="*/ 0 w 214"/>
                <a:gd name="T15" fmla="*/ 0 h 177"/>
                <a:gd name="T16" fmla="*/ 0 w 214"/>
                <a:gd name="T17" fmla="*/ 0 h 177"/>
                <a:gd name="T18" fmla="*/ 0 w 214"/>
                <a:gd name="T19" fmla="*/ 0 h 177"/>
                <a:gd name="T20" fmla="*/ 0 w 214"/>
                <a:gd name="T21" fmla="*/ 0 h 177"/>
                <a:gd name="T22" fmla="*/ 0 w 214"/>
                <a:gd name="T23" fmla="*/ 0 h 177"/>
                <a:gd name="T24" fmla="*/ 0 w 214"/>
                <a:gd name="T25" fmla="*/ 0 h 177"/>
                <a:gd name="T26" fmla="*/ 0 w 214"/>
                <a:gd name="T27" fmla="*/ 0 h 177"/>
                <a:gd name="T28" fmla="*/ 0 w 214"/>
                <a:gd name="T29" fmla="*/ 0 h 177"/>
                <a:gd name="T30" fmla="*/ 0 w 214"/>
                <a:gd name="T31" fmla="*/ 0 h 177"/>
                <a:gd name="T32" fmla="*/ 0 w 214"/>
                <a:gd name="T33" fmla="*/ 0 h 177"/>
                <a:gd name="T34" fmla="*/ 0 w 214"/>
                <a:gd name="T35" fmla="*/ 0 h 177"/>
                <a:gd name="T36" fmla="*/ 0 w 214"/>
                <a:gd name="T37" fmla="*/ 0 h 177"/>
                <a:gd name="T38" fmla="*/ 0 w 214"/>
                <a:gd name="T39" fmla="*/ 0 h 177"/>
                <a:gd name="T40" fmla="*/ 0 w 214"/>
                <a:gd name="T41" fmla="*/ 0 h 177"/>
                <a:gd name="T42" fmla="*/ 0 w 214"/>
                <a:gd name="T43" fmla="*/ 0 h 177"/>
                <a:gd name="T44" fmla="*/ 0 w 214"/>
                <a:gd name="T45" fmla="*/ 0 h 177"/>
                <a:gd name="T46" fmla="*/ 0 w 214"/>
                <a:gd name="T47" fmla="*/ 0 h 1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4"/>
                <a:gd name="T73" fmla="*/ 0 h 177"/>
                <a:gd name="T74" fmla="*/ 214 w 214"/>
                <a:gd name="T75" fmla="*/ 177 h 1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4" h="177">
                  <a:moveTo>
                    <a:pt x="0" y="25"/>
                  </a:moveTo>
                  <a:lnTo>
                    <a:pt x="27" y="51"/>
                  </a:lnTo>
                  <a:lnTo>
                    <a:pt x="48" y="55"/>
                  </a:lnTo>
                  <a:lnTo>
                    <a:pt x="72" y="65"/>
                  </a:lnTo>
                  <a:lnTo>
                    <a:pt x="94" y="83"/>
                  </a:lnTo>
                  <a:lnTo>
                    <a:pt x="116" y="103"/>
                  </a:lnTo>
                  <a:lnTo>
                    <a:pt x="135" y="127"/>
                  </a:lnTo>
                  <a:lnTo>
                    <a:pt x="149" y="149"/>
                  </a:lnTo>
                  <a:lnTo>
                    <a:pt x="157" y="168"/>
                  </a:lnTo>
                  <a:lnTo>
                    <a:pt x="160" y="177"/>
                  </a:lnTo>
                  <a:lnTo>
                    <a:pt x="214" y="177"/>
                  </a:lnTo>
                  <a:lnTo>
                    <a:pt x="209" y="151"/>
                  </a:lnTo>
                  <a:lnTo>
                    <a:pt x="196" y="125"/>
                  </a:lnTo>
                  <a:lnTo>
                    <a:pt x="180" y="98"/>
                  </a:lnTo>
                  <a:lnTo>
                    <a:pt x="157" y="70"/>
                  </a:lnTo>
                  <a:lnTo>
                    <a:pt x="131" y="44"/>
                  </a:lnTo>
                  <a:lnTo>
                    <a:pt x="100" y="22"/>
                  </a:lnTo>
                  <a:lnTo>
                    <a:pt x="65" y="6"/>
                  </a:lnTo>
                  <a:lnTo>
                    <a:pt x="27" y="0"/>
                  </a:lnTo>
                  <a:lnTo>
                    <a:pt x="54" y="25"/>
                  </a:lnTo>
                  <a:lnTo>
                    <a:pt x="0" y="25"/>
                  </a:lnTo>
                  <a:lnTo>
                    <a:pt x="0" y="51"/>
                  </a:lnTo>
                  <a:lnTo>
                    <a:pt x="27" y="51"/>
                  </a:lnTo>
                  <a:lnTo>
                    <a:pt x="0" y="25"/>
                  </a:lnTo>
                  <a:close/>
                </a:path>
              </a:pathLst>
            </a:custGeom>
            <a:solidFill>
              <a:srgbClr val="00FF00"/>
            </a:solidFill>
            <a:ln w="9525">
              <a:solidFill>
                <a:schemeClr val="tx1"/>
              </a:solidFill>
              <a:round/>
              <a:headEnd/>
              <a:tailEnd/>
            </a:ln>
          </p:spPr>
          <p:txBody>
            <a:bodyPr/>
            <a:lstStyle/>
            <a:p>
              <a:endParaRPr lang="en-CA"/>
            </a:p>
          </p:txBody>
        </p:sp>
        <p:sp>
          <p:nvSpPr>
            <p:cNvPr id="66884" name="Freeform 45"/>
            <p:cNvSpPr>
              <a:spLocks noChangeAspect="1"/>
            </p:cNvSpPr>
            <p:nvPr/>
          </p:nvSpPr>
          <p:spPr bwMode="auto">
            <a:xfrm>
              <a:off x="4334" y="2935"/>
              <a:ext cx="18" cy="21"/>
            </a:xfrm>
            <a:custGeom>
              <a:avLst/>
              <a:gdLst>
                <a:gd name="T0" fmla="*/ 0 w 93"/>
                <a:gd name="T1" fmla="*/ 0 h 189"/>
                <a:gd name="T2" fmla="*/ 0 w 93"/>
                <a:gd name="T3" fmla="*/ 0 h 189"/>
                <a:gd name="T4" fmla="*/ 0 w 93"/>
                <a:gd name="T5" fmla="*/ 0 h 189"/>
                <a:gd name="T6" fmla="*/ 0 w 93"/>
                <a:gd name="T7" fmla="*/ 0 h 189"/>
                <a:gd name="T8" fmla="*/ 0 w 93"/>
                <a:gd name="T9" fmla="*/ 0 h 189"/>
                <a:gd name="T10" fmla="*/ 0 w 93"/>
                <a:gd name="T11" fmla="*/ 0 h 189"/>
                <a:gd name="T12" fmla="*/ 0 w 93"/>
                <a:gd name="T13" fmla="*/ 0 h 189"/>
                <a:gd name="T14" fmla="*/ 0 w 93"/>
                <a:gd name="T15" fmla="*/ 0 h 189"/>
                <a:gd name="T16" fmla="*/ 0 w 93"/>
                <a:gd name="T17" fmla="*/ 0 h 189"/>
                <a:gd name="T18" fmla="*/ 0 w 93"/>
                <a:gd name="T19" fmla="*/ 0 h 189"/>
                <a:gd name="T20" fmla="*/ 0 w 93"/>
                <a:gd name="T21" fmla="*/ 0 h 189"/>
                <a:gd name="T22" fmla="*/ 0 w 93"/>
                <a:gd name="T23" fmla="*/ 0 h 189"/>
                <a:gd name="T24" fmla="*/ 0 w 93"/>
                <a:gd name="T25" fmla="*/ 0 h 189"/>
                <a:gd name="T26" fmla="*/ 0 w 93"/>
                <a:gd name="T27" fmla="*/ 0 h 189"/>
                <a:gd name="T28" fmla="*/ 0 w 93"/>
                <a:gd name="T29" fmla="*/ 0 h 189"/>
                <a:gd name="T30" fmla="*/ 0 w 93"/>
                <a:gd name="T31" fmla="*/ 0 h 189"/>
                <a:gd name="T32" fmla="*/ 0 w 93"/>
                <a:gd name="T33" fmla="*/ 0 h 189"/>
                <a:gd name="T34" fmla="*/ 0 w 93"/>
                <a:gd name="T35" fmla="*/ 0 h 189"/>
                <a:gd name="T36" fmla="*/ 0 w 93"/>
                <a:gd name="T37" fmla="*/ 0 h 189"/>
                <a:gd name="T38" fmla="*/ 0 w 93"/>
                <a:gd name="T39" fmla="*/ 0 h 189"/>
                <a:gd name="T40" fmla="*/ 0 w 93"/>
                <a:gd name="T41" fmla="*/ 0 h 189"/>
                <a:gd name="T42" fmla="*/ 0 w 93"/>
                <a:gd name="T43" fmla="*/ 0 h 189"/>
                <a:gd name="T44" fmla="*/ 0 w 93"/>
                <a:gd name="T45" fmla="*/ 0 h 189"/>
                <a:gd name="T46" fmla="*/ 0 w 93"/>
                <a:gd name="T47" fmla="*/ 0 h 189"/>
                <a:gd name="T48" fmla="*/ 0 w 93"/>
                <a:gd name="T49" fmla="*/ 0 h 189"/>
                <a:gd name="T50" fmla="*/ 0 w 93"/>
                <a:gd name="T51" fmla="*/ 0 h 189"/>
                <a:gd name="T52" fmla="*/ 0 w 93"/>
                <a:gd name="T53" fmla="*/ 0 h 189"/>
                <a:gd name="T54" fmla="*/ 0 w 93"/>
                <a:gd name="T55" fmla="*/ 0 h 189"/>
                <a:gd name="T56" fmla="*/ 0 w 93"/>
                <a:gd name="T57" fmla="*/ 0 h 189"/>
                <a:gd name="T58" fmla="*/ 0 w 93"/>
                <a:gd name="T59" fmla="*/ 0 h 189"/>
                <a:gd name="T60" fmla="*/ 0 w 93"/>
                <a:gd name="T61" fmla="*/ 0 h 189"/>
                <a:gd name="T62" fmla="*/ 0 w 93"/>
                <a:gd name="T63" fmla="*/ 0 h 189"/>
                <a:gd name="T64" fmla="*/ 0 w 93"/>
                <a:gd name="T65" fmla="*/ 0 h 189"/>
                <a:gd name="T66" fmla="*/ 0 w 93"/>
                <a:gd name="T67" fmla="*/ 0 h 189"/>
                <a:gd name="T68" fmla="*/ 0 w 93"/>
                <a:gd name="T69" fmla="*/ 0 h 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89"/>
                <a:gd name="T107" fmla="*/ 93 w 93"/>
                <a:gd name="T108" fmla="*/ 189 h 1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89">
                  <a:moveTo>
                    <a:pt x="39" y="0"/>
                  </a:moveTo>
                  <a:lnTo>
                    <a:pt x="39" y="4"/>
                  </a:lnTo>
                  <a:lnTo>
                    <a:pt x="37" y="12"/>
                  </a:lnTo>
                  <a:lnTo>
                    <a:pt x="37" y="20"/>
                  </a:lnTo>
                  <a:lnTo>
                    <a:pt x="34" y="29"/>
                  </a:lnTo>
                  <a:lnTo>
                    <a:pt x="31" y="39"/>
                  </a:lnTo>
                  <a:lnTo>
                    <a:pt x="28" y="49"/>
                  </a:lnTo>
                  <a:lnTo>
                    <a:pt x="24" y="62"/>
                  </a:lnTo>
                  <a:lnTo>
                    <a:pt x="21" y="75"/>
                  </a:lnTo>
                  <a:lnTo>
                    <a:pt x="17" y="86"/>
                  </a:lnTo>
                  <a:lnTo>
                    <a:pt x="13" y="100"/>
                  </a:lnTo>
                  <a:lnTo>
                    <a:pt x="9" y="115"/>
                  </a:lnTo>
                  <a:lnTo>
                    <a:pt x="7" y="129"/>
                  </a:lnTo>
                  <a:lnTo>
                    <a:pt x="3" y="143"/>
                  </a:lnTo>
                  <a:lnTo>
                    <a:pt x="2" y="158"/>
                  </a:lnTo>
                  <a:lnTo>
                    <a:pt x="0" y="173"/>
                  </a:lnTo>
                  <a:lnTo>
                    <a:pt x="0" y="189"/>
                  </a:lnTo>
                  <a:lnTo>
                    <a:pt x="54" y="189"/>
                  </a:lnTo>
                  <a:lnTo>
                    <a:pt x="54" y="177"/>
                  </a:lnTo>
                  <a:lnTo>
                    <a:pt x="56" y="164"/>
                  </a:lnTo>
                  <a:lnTo>
                    <a:pt x="58" y="152"/>
                  </a:lnTo>
                  <a:lnTo>
                    <a:pt x="61" y="137"/>
                  </a:lnTo>
                  <a:lnTo>
                    <a:pt x="63" y="125"/>
                  </a:lnTo>
                  <a:lnTo>
                    <a:pt x="65" y="113"/>
                  </a:lnTo>
                  <a:lnTo>
                    <a:pt x="69" y="100"/>
                  </a:lnTo>
                  <a:lnTo>
                    <a:pt x="73" y="87"/>
                  </a:lnTo>
                  <a:lnTo>
                    <a:pt x="76" y="76"/>
                  </a:lnTo>
                  <a:lnTo>
                    <a:pt x="80" y="64"/>
                  </a:lnTo>
                  <a:lnTo>
                    <a:pt x="84" y="51"/>
                  </a:lnTo>
                  <a:lnTo>
                    <a:pt x="86" y="41"/>
                  </a:lnTo>
                  <a:lnTo>
                    <a:pt x="89" y="30"/>
                  </a:lnTo>
                  <a:lnTo>
                    <a:pt x="91" y="21"/>
                  </a:lnTo>
                  <a:lnTo>
                    <a:pt x="93" y="10"/>
                  </a:lnTo>
                  <a:lnTo>
                    <a:pt x="93" y="0"/>
                  </a:lnTo>
                  <a:lnTo>
                    <a:pt x="39" y="0"/>
                  </a:lnTo>
                  <a:close/>
                </a:path>
              </a:pathLst>
            </a:custGeom>
            <a:solidFill>
              <a:srgbClr val="00FF00"/>
            </a:solidFill>
            <a:ln w="9525">
              <a:solidFill>
                <a:schemeClr val="tx1"/>
              </a:solidFill>
              <a:round/>
              <a:headEnd/>
              <a:tailEnd/>
            </a:ln>
          </p:spPr>
          <p:txBody>
            <a:bodyPr/>
            <a:lstStyle/>
            <a:p>
              <a:endParaRPr lang="en-CA"/>
            </a:p>
          </p:txBody>
        </p:sp>
        <p:sp>
          <p:nvSpPr>
            <p:cNvPr id="66885" name="Freeform 46"/>
            <p:cNvSpPr>
              <a:spLocks noChangeAspect="1"/>
            </p:cNvSpPr>
            <p:nvPr/>
          </p:nvSpPr>
          <p:spPr bwMode="auto">
            <a:xfrm>
              <a:off x="4398" y="2915"/>
              <a:ext cx="20" cy="41"/>
            </a:xfrm>
            <a:custGeom>
              <a:avLst/>
              <a:gdLst>
                <a:gd name="T0" fmla="*/ 0 w 104"/>
                <a:gd name="T1" fmla="*/ 0 h 368"/>
                <a:gd name="T2" fmla="*/ 0 w 104"/>
                <a:gd name="T3" fmla="*/ 0 h 368"/>
                <a:gd name="T4" fmla="*/ 0 w 104"/>
                <a:gd name="T5" fmla="*/ 0 h 368"/>
                <a:gd name="T6" fmla="*/ 0 w 104"/>
                <a:gd name="T7" fmla="*/ 0 h 368"/>
                <a:gd name="T8" fmla="*/ 0 w 104"/>
                <a:gd name="T9" fmla="*/ 0 h 368"/>
                <a:gd name="T10" fmla="*/ 0 w 104"/>
                <a:gd name="T11" fmla="*/ 0 h 368"/>
                <a:gd name="T12" fmla="*/ 0 w 104"/>
                <a:gd name="T13" fmla="*/ 0 h 368"/>
                <a:gd name="T14" fmla="*/ 0 w 104"/>
                <a:gd name="T15" fmla="*/ 0 h 368"/>
                <a:gd name="T16" fmla="*/ 0 w 104"/>
                <a:gd name="T17" fmla="*/ 0 h 368"/>
                <a:gd name="T18" fmla="*/ 0 w 104"/>
                <a:gd name="T19" fmla="*/ 0 h 368"/>
                <a:gd name="T20" fmla="*/ 0 w 104"/>
                <a:gd name="T21" fmla="*/ 0 h 368"/>
                <a:gd name="T22" fmla="*/ 0 w 104"/>
                <a:gd name="T23" fmla="*/ 0 h 368"/>
                <a:gd name="T24" fmla="*/ 0 w 104"/>
                <a:gd name="T25" fmla="*/ 0 h 368"/>
                <a:gd name="T26" fmla="*/ 0 w 104"/>
                <a:gd name="T27" fmla="*/ 0 h 368"/>
                <a:gd name="T28" fmla="*/ 0 w 104"/>
                <a:gd name="T29" fmla="*/ 0 h 368"/>
                <a:gd name="T30" fmla="*/ 0 w 104"/>
                <a:gd name="T31" fmla="*/ 0 h 368"/>
                <a:gd name="T32" fmla="*/ 0 w 104"/>
                <a:gd name="T33" fmla="*/ 0 h 368"/>
                <a:gd name="T34" fmla="*/ 0 w 104"/>
                <a:gd name="T35" fmla="*/ 0 h 368"/>
                <a:gd name="T36" fmla="*/ 0 w 104"/>
                <a:gd name="T37" fmla="*/ 0 h 368"/>
                <a:gd name="T38" fmla="*/ 0 w 104"/>
                <a:gd name="T39" fmla="*/ 0 h 368"/>
                <a:gd name="T40" fmla="*/ 0 w 104"/>
                <a:gd name="T41" fmla="*/ 0 h 368"/>
                <a:gd name="T42" fmla="*/ 0 w 104"/>
                <a:gd name="T43" fmla="*/ 0 h 368"/>
                <a:gd name="T44" fmla="*/ 0 w 104"/>
                <a:gd name="T45" fmla="*/ 0 h 368"/>
                <a:gd name="T46" fmla="*/ 0 w 104"/>
                <a:gd name="T47" fmla="*/ 0 h 368"/>
                <a:gd name="T48" fmla="*/ 0 w 104"/>
                <a:gd name="T49" fmla="*/ 0 h 368"/>
                <a:gd name="T50" fmla="*/ 0 w 104"/>
                <a:gd name="T51" fmla="*/ 0 h 368"/>
                <a:gd name="T52" fmla="*/ 0 w 104"/>
                <a:gd name="T53" fmla="*/ 0 h 368"/>
                <a:gd name="T54" fmla="*/ 0 w 104"/>
                <a:gd name="T55" fmla="*/ 0 h 368"/>
                <a:gd name="T56" fmla="*/ 0 w 104"/>
                <a:gd name="T57" fmla="*/ 0 h 368"/>
                <a:gd name="T58" fmla="*/ 0 w 104"/>
                <a:gd name="T59" fmla="*/ 0 h 368"/>
                <a:gd name="T60" fmla="*/ 0 w 104"/>
                <a:gd name="T61" fmla="*/ 0 h 368"/>
                <a:gd name="T62" fmla="*/ 0 w 104"/>
                <a:gd name="T63" fmla="*/ 0 h 368"/>
                <a:gd name="T64" fmla="*/ 0 w 104"/>
                <a:gd name="T65" fmla="*/ 0 h 368"/>
                <a:gd name="T66" fmla="*/ 0 w 104"/>
                <a:gd name="T67" fmla="*/ 0 h 368"/>
                <a:gd name="T68" fmla="*/ 0 w 104"/>
                <a:gd name="T69" fmla="*/ 0 h 368"/>
                <a:gd name="T70" fmla="*/ 0 w 104"/>
                <a:gd name="T71" fmla="*/ 0 h 368"/>
                <a:gd name="T72" fmla="*/ 0 w 104"/>
                <a:gd name="T73" fmla="*/ 0 h 368"/>
                <a:gd name="T74" fmla="*/ 0 w 104"/>
                <a:gd name="T75" fmla="*/ 0 h 368"/>
                <a:gd name="T76" fmla="*/ 0 w 104"/>
                <a:gd name="T77" fmla="*/ 0 h 368"/>
                <a:gd name="T78" fmla="*/ 0 w 104"/>
                <a:gd name="T79" fmla="*/ 0 h 3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4"/>
                <a:gd name="T121" fmla="*/ 0 h 368"/>
                <a:gd name="T122" fmla="*/ 104 w 104"/>
                <a:gd name="T123" fmla="*/ 368 h 3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4" h="368">
                  <a:moveTo>
                    <a:pt x="0" y="26"/>
                  </a:moveTo>
                  <a:lnTo>
                    <a:pt x="27" y="51"/>
                  </a:lnTo>
                  <a:lnTo>
                    <a:pt x="26" y="51"/>
                  </a:lnTo>
                  <a:lnTo>
                    <a:pt x="30" y="54"/>
                  </a:lnTo>
                  <a:lnTo>
                    <a:pt x="36" y="67"/>
                  </a:lnTo>
                  <a:lnTo>
                    <a:pt x="41" y="84"/>
                  </a:lnTo>
                  <a:lnTo>
                    <a:pt x="45" y="108"/>
                  </a:lnTo>
                  <a:lnTo>
                    <a:pt x="48" y="135"/>
                  </a:lnTo>
                  <a:lnTo>
                    <a:pt x="49" y="165"/>
                  </a:lnTo>
                  <a:lnTo>
                    <a:pt x="50" y="196"/>
                  </a:lnTo>
                  <a:lnTo>
                    <a:pt x="50" y="227"/>
                  </a:lnTo>
                  <a:lnTo>
                    <a:pt x="49" y="257"/>
                  </a:lnTo>
                  <a:lnTo>
                    <a:pt x="47" y="285"/>
                  </a:lnTo>
                  <a:lnTo>
                    <a:pt x="45" y="310"/>
                  </a:lnTo>
                  <a:lnTo>
                    <a:pt x="43" y="332"/>
                  </a:lnTo>
                  <a:lnTo>
                    <a:pt x="41" y="348"/>
                  </a:lnTo>
                  <a:lnTo>
                    <a:pt x="40" y="359"/>
                  </a:lnTo>
                  <a:lnTo>
                    <a:pt x="40" y="362"/>
                  </a:lnTo>
                  <a:lnTo>
                    <a:pt x="94" y="368"/>
                  </a:lnTo>
                  <a:lnTo>
                    <a:pt x="94" y="363"/>
                  </a:lnTo>
                  <a:lnTo>
                    <a:pt x="96" y="354"/>
                  </a:lnTo>
                  <a:lnTo>
                    <a:pt x="98" y="336"/>
                  </a:lnTo>
                  <a:lnTo>
                    <a:pt x="99" y="314"/>
                  </a:lnTo>
                  <a:lnTo>
                    <a:pt x="101" y="289"/>
                  </a:lnTo>
                  <a:lnTo>
                    <a:pt x="103" y="259"/>
                  </a:lnTo>
                  <a:lnTo>
                    <a:pt x="104" y="227"/>
                  </a:lnTo>
                  <a:lnTo>
                    <a:pt x="104" y="196"/>
                  </a:lnTo>
                  <a:lnTo>
                    <a:pt x="103" y="163"/>
                  </a:lnTo>
                  <a:lnTo>
                    <a:pt x="102" y="131"/>
                  </a:lnTo>
                  <a:lnTo>
                    <a:pt x="99" y="101"/>
                  </a:lnTo>
                  <a:lnTo>
                    <a:pt x="93" y="74"/>
                  </a:lnTo>
                  <a:lnTo>
                    <a:pt x="86" y="48"/>
                  </a:lnTo>
                  <a:lnTo>
                    <a:pt x="74" y="26"/>
                  </a:lnTo>
                  <a:lnTo>
                    <a:pt x="54" y="8"/>
                  </a:lnTo>
                  <a:lnTo>
                    <a:pt x="27" y="0"/>
                  </a:lnTo>
                  <a:lnTo>
                    <a:pt x="54" y="26"/>
                  </a:lnTo>
                  <a:lnTo>
                    <a:pt x="0" y="26"/>
                  </a:lnTo>
                  <a:lnTo>
                    <a:pt x="0" y="51"/>
                  </a:lnTo>
                  <a:lnTo>
                    <a:pt x="27" y="51"/>
                  </a:lnTo>
                  <a:lnTo>
                    <a:pt x="0" y="26"/>
                  </a:lnTo>
                  <a:close/>
                </a:path>
              </a:pathLst>
            </a:custGeom>
            <a:solidFill>
              <a:srgbClr val="00FF00"/>
            </a:solidFill>
            <a:ln w="9525">
              <a:solidFill>
                <a:schemeClr val="tx1"/>
              </a:solidFill>
              <a:round/>
              <a:headEnd/>
              <a:tailEnd/>
            </a:ln>
          </p:spPr>
          <p:txBody>
            <a:bodyPr/>
            <a:lstStyle/>
            <a:p>
              <a:endParaRPr lang="en-CA"/>
            </a:p>
          </p:txBody>
        </p:sp>
        <p:sp>
          <p:nvSpPr>
            <p:cNvPr id="66886" name="Freeform 47"/>
            <p:cNvSpPr>
              <a:spLocks noChangeAspect="1"/>
            </p:cNvSpPr>
            <p:nvPr/>
          </p:nvSpPr>
          <p:spPr bwMode="auto">
            <a:xfrm>
              <a:off x="4398" y="2891"/>
              <a:ext cx="17" cy="27"/>
            </a:xfrm>
            <a:custGeom>
              <a:avLst/>
              <a:gdLst>
                <a:gd name="T0" fmla="*/ 0 w 87"/>
                <a:gd name="T1" fmla="*/ 0 h 246"/>
                <a:gd name="T2" fmla="*/ 0 w 87"/>
                <a:gd name="T3" fmla="*/ 0 h 246"/>
                <a:gd name="T4" fmla="*/ 0 w 87"/>
                <a:gd name="T5" fmla="*/ 0 h 246"/>
                <a:gd name="T6" fmla="*/ 0 w 87"/>
                <a:gd name="T7" fmla="*/ 0 h 246"/>
                <a:gd name="T8" fmla="*/ 0 w 87"/>
                <a:gd name="T9" fmla="*/ 0 h 246"/>
                <a:gd name="T10" fmla="*/ 0 w 87"/>
                <a:gd name="T11" fmla="*/ 0 h 246"/>
                <a:gd name="T12" fmla="*/ 0 w 87"/>
                <a:gd name="T13" fmla="*/ 0 h 246"/>
                <a:gd name="T14" fmla="*/ 0 w 87"/>
                <a:gd name="T15" fmla="*/ 0 h 246"/>
                <a:gd name="T16" fmla="*/ 0 w 87"/>
                <a:gd name="T17" fmla="*/ 0 h 246"/>
                <a:gd name="T18" fmla="*/ 0 w 87"/>
                <a:gd name="T19" fmla="*/ 0 h 246"/>
                <a:gd name="T20" fmla="*/ 0 w 87"/>
                <a:gd name="T21" fmla="*/ 0 h 246"/>
                <a:gd name="T22" fmla="*/ 0 w 87"/>
                <a:gd name="T23" fmla="*/ 0 h 246"/>
                <a:gd name="T24" fmla="*/ 0 w 87"/>
                <a:gd name="T25" fmla="*/ 0 h 246"/>
                <a:gd name="T26" fmla="*/ 0 w 87"/>
                <a:gd name="T27" fmla="*/ 0 h 246"/>
                <a:gd name="T28" fmla="*/ 0 w 87"/>
                <a:gd name="T29" fmla="*/ 0 h 246"/>
                <a:gd name="T30" fmla="*/ 0 w 87"/>
                <a:gd name="T31" fmla="*/ 0 h 246"/>
                <a:gd name="T32" fmla="*/ 0 w 87"/>
                <a:gd name="T33" fmla="*/ 0 h 246"/>
                <a:gd name="T34" fmla="*/ 0 w 87"/>
                <a:gd name="T35" fmla="*/ 0 h 246"/>
                <a:gd name="T36" fmla="*/ 0 w 87"/>
                <a:gd name="T37" fmla="*/ 0 h 246"/>
                <a:gd name="T38" fmla="*/ 0 w 87"/>
                <a:gd name="T39" fmla="*/ 0 h 246"/>
                <a:gd name="T40" fmla="*/ 0 w 87"/>
                <a:gd name="T41" fmla="*/ 0 h 246"/>
                <a:gd name="T42" fmla="*/ 0 w 87"/>
                <a:gd name="T43" fmla="*/ 0 h 246"/>
                <a:gd name="T44" fmla="*/ 0 w 87"/>
                <a:gd name="T45" fmla="*/ 0 h 246"/>
                <a:gd name="T46" fmla="*/ 0 w 87"/>
                <a:gd name="T47" fmla="*/ 0 h 246"/>
                <a:gd name="T48" fmla="*/ 0 w 87"/>
                <a:gd name="T49" fmla="*/ 0 h 246"/>
                <a:gd name="T50" fmla="*/ 0 w 87"/>
                <a:gd name="T51" fmla="*/ 0 h 246"/>
                <a:gd name="T52" fmla="*/ 0 w 87"/>
                <a:gd name="T53" fmla="*/ 0 h 246"/>
                <a:gd name="T54" fmla="*/ 0 w 87"/>
                <a:gd name="T55" fmla="*/ 0 h 246"/>
                <a:gd name="T56" fmla="*/ 0 w 87"/>
                <a:gd name="T57" fmla="*/ 0 h 246"/>
                <a:gd name="T58" fmla="*/ 0 w 87"/>
                <a:gd name="T59" fmla="*/ 0 h 246"/>
                <a:gd name="T60" fmla="*/ 0 w 87"/>
                <a:gd name="T61" fmla="*/ 0 h 246"/>
                <a:gd name="T62" fmla="*/ 0 w 87"/>
                <a:gd name="T63" fmla="*/ 0 h 246"/>
                <a:gd name="T64" fmla="*/ 0 w 87"/>
                <a:gd name="T65" fmla="*/ 0 h 246"/>
                <a:gd name="T66" fmla="*/ 0 w 87"/>
                <a:gd name="T67" fmla="*/ 0 h 246"/>
                <a:gd name="T68" fmla="*/ 0 w 87"/>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7"/>
                <a:gd name="T106" fmla="*/ 0 h 246"/>
                <a:gd name="T107" fmla="*/ 87 w 87"/>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7" h="246">
                  <a:moveTo>
                    <a:pt x="48" y="0"/>
                  </a:moveTo>
                  <a:lnTo>
                    <a:pt x="38" y="12"/>
                  </a:lnTo>
                  <a:lnTo>
                    <a:pt x="30" y="25"/>
                  </a:lnTo>
                  <a:lnTo>
                    <a:pt x="24" y="38"/>
                  </a:lnTo>
                  <a:lnTo>
                    <a:pt x="18" y="51"/>
                  </a:lnTo>
                  <a:lnTo>
                    <a:pt x="14" y="67"/>
                  </a:lnTo>
                  <a:lnTo>
                    <a:pt x="10" y="83"/>
                  </a:lnTo>
                  <a:lnTo>
                    <a:pt x="8" y="99"/>
                  </a:lnTo>
                  <a:lnTo>
                    <a:pt x="5" y="115"/>
                  </a:lnTo>
                  <a:lnTo>
                    <a:pt x="3" y="132"/>
                  </a:lnTo>
                  <a:lnTo>
                    <a:pt x="2" y="150"/>
                  </a:lnTo>
                  <a:lnTo>
                    <a:pt x="1" y="166"/>
                  </a:lnTo>
                  <a:lnTo>
                    <a:pt x="1" y="182"/>
                  </a:lnTo>
                  <a:lnTo>
                    <a:pt x="0" y="199"/>
                  </a:lnTo>
                  <a:lnTo>
                    <a:pt x="0" y="216"/>
                  </a:lnTo>
                  <a:lnTo>
                    <a:pt x="0" y="231"/>
                  </a:lnTo>
                  <a:lnTo>
                    <a:pt x="0" y="246"/>
                  </a:lnTo>
                  <a:lnTo>
                    <a:pt x="54" y="246"/>
                  </a:lnTo>
                  <a:lnTo>
                    <a:pt x="54" y="231"/>
                  </a:lnTo>
                  <a:lnTo>
                    <a:pt x="54" y="216"/>
                  </a:lnTo>
                  <a:lnTo>
                    <a:pt x="54" y="201"/>
                  </a:lnTo>
                  <a:lnTo>
                    <a:pt x="55" y="184"/>
                  </a:lnTo>
                  <a:lnTo>
                    <a:pt x="55" y="168"/>
                  </a:lnTo>
                  <a:lnTo>
                    <a:pt x="56" y="152"/>
                  </a:lnTo>
                  <a:lnTo>
                    <a:pt x="58" y="136"/>
                  </a:lnTo>
                  <a:lnTo>
                    <a:pt x="60" y="121"/>
                  </a:lnTo>
                  <a:lnTo>
                    <a:pt x="62" y="106"/>
                  </a:lnTo>
                  <a:lnTo>
                    <a:pt x="64" y="91"/>
                  </a:lnTo>
                  <a:lnTo>
                    <a:pt x="66" y="79"/>
                  </a:lnTo>
                  <a:lnTo>
                    <a:pt x="71" y="68"/>
                  </a:lnTo>
                  <a:lnTo>
                    <a:pt x="74" y="56"/>
                  </a:lnTo>
                  <a:lnTo>
                    <a:pt x="78" y="47"/>
                  </a:lnTo>
                  <a:lnTo>
                    <a:pt x="81" y="41"/>
                  </a:lnTo>
                  <a:lnTo>
                    <a:pt x="87" y="37"/>
                  </a:lnTo>
                  <a:lnTo>
                    <a:pt x="48" y="0"/>
                  </a:lnTo>
                  <a:close/>
                </a:path>
              </a:pathLst>
            </a:custGeom>
            <a:solidFill>
              <a:srgbClr val="00FF00"/>
            </a:solidFill>
            <a:ln w="9525">
              <a:solidFill>
                <a:schemeClr val="tx1"/>
              </a:solidFill>
              <a:round/>
              <a:headEnd/>
              <a:tailEnd/>
            </a:ln>
          </p:spPr>
          <p:txBody>
            <a:bodyPr/>
            <a:lstStyle/>
            <a:p>
              <a:endParaRPr lang="en-CA"/>
            </a:p>
          </p:txBody>
        </p:sp>
        <p:sp>
          <p:nvSpPr>
            <p:cNvPr id="66887" name="Freeform 48"/>
            <p:cNvSpPr>
              <a:spLocks noChangeAspect="1"/>
            </p:cNvSpPr>
            <p:nvPr/>
          </p:nvSpPr>
          <p:spPr bwMode="auto">
            <a:xfrm>
              <a:off x="4477" y="2915"/>
              <a:ext cx="35" cy="28"/>
            </a:xfrm>
            <a:custGeom>
              <a:avLst/>
              <a:gdLst>
                <a:gd name="T0" fmla="*/ 0 w 175"/>
                <a:gd name="T1" fmla="*/ 0 h 252"/>
                <a:gd name="T2" fmla="*/ 0 w 175"/>
                <a:gd name="T3" fmla="*/ 0 h 252"/>
                <a:gd name="T4" fmla="*/ 0 w 175"/>
                <a:gd name="T5" fmla="*/ 0 h 252"/>
                <a:gd name="T6" fmla="*/ 0 w 175"/>
                <a:gd name="T7" fmla="*/ 0 h 252"/>
                <a:gd name="T8" fmla="*/ 0 w 175"/>
                <a:gd name="T9" fmla="*/ 0 h 252"/>
                <a:gd name="T10" fmla="*/ 0 w 175"/>
                <a:gd name="T11" fmla="*/ 0 h 252"/>
                <a:gd name="T12" fmla="*/ 0 w 175"/>
                <a:gd name="T13" fmla="*/ 0 h 252"/>
                <a:gd name="T14" fmla="*/ 0 w 175"/>
                <a:gd name="T15" fmla="*/ 0 h 252"/>
                <a:gd name="T16" fmla="*/ 0 w 175"/>
                <a:gd name="T17" fmla="*/ 0 h 252"/>
                <a:gd name="T18" fmla="*/ 0 w 175"/>
                <a:gd name="T19" fmla="*/ 0 h 252"/>
                <a:gd name="T20" fmla="*/ 0 w 175"/>
                <a:gd name="T21" fmla="*/ 0 h 252"/>
                <a:gd name="T22" fmla="*/ 0 w 175"/>
                <a:gd name="T23" fmla="*/ 0 h 252"/>
                <a:gd name="T24" fmla="*/ 0 w 175"/>
                <a:gd name="T25" fmla="*/ 0 h 252"/>
                <a:gd name="T26" fmla="*/ 0 w 175"/>
                <a:gd name="T27" fmla="*/ 0 h 252"/>
                <a:gd name="T28" fmla="*/ 0 w 175"/>
                <a:gd name="T29" fmla="*/ 0 h 252"/>
                <a:gd name="T30" fmla="*/ 0 w 175"/>
                <a:gd name="T31" fmla="*/ 0 h 252"/>
                <a:gd name="T32" fmla="*/ 0 w 175"/>
                <a:gd name="T33" fmla="*/ 0 h 252"/>
                <a:gd name="T34" fmla="*/ 0 w 175"/>
                <a:gd name="T35" fmla="*/ 0 h 252"/>
                <a:gd name="T36" fmla="*/ 0 w 175"/>
                <a:gd name="T37" fmla="*/ 0 h 252"/>
                <a:gd name="T38" fmla="*/ 0 w 175"/>
                <a:gd name="T39" fmla="*/ 0 h 252"/>
                <a:gd name="T40" fmla="*/ 0 w 175"/>
                <a:gd name="T41" fmla="*/ 0 h 252"/>
                <a:gd name="T42" fmla="*/ 0 w 175"/>
                <a:gd name="T43" fmla="*/ 0 h 252"/>
                <a:gd name="T44" fmla="*/ 0 w 175"/>
                <a:gd name="T45" fmla="*/ 0 h 252"/>
                <a:gd name="T46" fmla="*/ 0 w 175"/>
                <a:gd name="T47" fmla="*/ 0 h 252"/>
                <a:gd name="T48" fmla="*/ 0 w 175"/>
                <a:gd name="T49" fmla="*/ 0 h 252"/>
                <a:gd name="T50" fmla="*/ 0 w 175"/>
                <a:gd name="T51" fmla="*/ 0 h 252"/>
                <a:gd name="T52" fmla="*/ 0 w 175"/>
                <a:gd name="T53" fmla="*/ 0 h 252"/>
                <a:gd name="T54" fmla="*/ 0 w 175"/>
                <a:gd name="T55" fmla="*/ 0 h 252"/>
                <a:gd name="T56" fmla="*/ 0 w 175"/>
                <a:gd name="T57" fmla="*/ 0 h 252"/>
                <a:gd name="T58" fmla="*/ 0 w 175"/>
                <a:gd name="T59" fmla="*/ 0 h 252"/>
                <a:gd name="T60" fmla="*/ 0 w 175"/>
                <a:gd name="T61" fmla="*/ 0 h 252"/>
                <a:gd name="T62" fmla="*/ 0 w 175"/>
                <a:gd name="T63" fmla="*/ 0 h 252"/>
                <a:gd name="T64" fmla="*/ 0 w 175"/>
                <a:gd name="T65" fmla="*/ 0 h 252"/>
                <a:gd name="T66" fmla="*/ 0 w 175"/>
                <a:gd name="T67" fmla="*/ 0 h 252"/>
                <a:gd name="T68" fmla="*/ 0 w 175"/>
                <a:gd name="T69" fmla="*/ 0 h 252"/>
                <a:gd name="T70" fmla="*/ 0 w 175"/>
                <a:gd name="T71" fmla="*/ 0 h 252"/>
                <a:gd name="T72" fmla="*/ 0 w 175"/>
                <a:gd name="T73" fmla="*/ 0 h 252"/>
                <a:gd name="T74" fmla="*/ 0 w 175"/>
                <a:gd name="T75" fmla="*/ 0 h 252"/>
                <a:gd name="T76" fmla="*/ 0 w 175"/>
                <a:gd name="T77" fmla="*/ 0 h 252"/>
                <a:gd name="T78" fmla="*/ 0 w 175"/>
                <a:gd name="T79" fmla="*/ 0 h 2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
                <a:gd name="T121" fmla="*/ 0 h 252"/>
                <a:gd name="T122" fmla="*/ 175 w 175"/>
                <a:gd name="T123" fmla="*/ 252 h 2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 h="252">
                  <a:moveTo>
                    <a:pt x="148" y="0"/>
                  </a:moveTo>
                  <a:lnTo>
                    <a:pt x="121" y="26"/>
                  </a:lnTo>
                  <a:lnTo>
                    <a:pt x="120" y="36"/>
                  </a:lnTo>
                  <a:lnTo>
                    <a:pt x="116" y="45"/>
                  </a:lnTo>
                  <a:lnTo>
                    <a:pt x="112" y="57"/>
                  </a:lnTo>
                  <a:lnTo>
                    <a:pt x="105" y="70"/>
                  </a:lnTo>
                  <a:lnTo>
                    <a:pt x="97" y="82"/>
                  </a:lnTo>
                  <a:lnTo>
                    <a:pt x="88" y="95"/>
                  </a:lnTo>
                  <a:lnTo>
                    <a:pt x="77" y="110"/>
                  </a:lnTo>
                  <a:lnTo>
                    <a:pt x="66" y="123"/>
                  </a:lnTo>
                  <a:lnTo>
                    <a:pt x="54" y="137"/>
                  </a:lnTo>
                  <a:lnTo>
                    <a:pt x="43" y="153"/>
                  </a:lnTo>
                  <a:lnTo>
                    <a:pt x="33" y="168"/>
                  </a:lnTo>
                  <a:lnTo>
                    <a:pt x="23" y="182"/>
                  </a:lnTo>
                  <a:lnTo>
                    <a:pt x="13" y="199"/>
                  </a:lnTo>
                  <a:lnTo>
                    <a:pt x="7" y="215"/>
                  </a:lnTo>
                  <a:lnTo>
                    <a:pt x="1" y="233"/>
                  </a:lnTo>
                  <a:lnTo>
                    <a:pt x="0" y="252"/>
                  </a:lnTo>
                  <a:lnTo>
                    <a:pt x="54" y="252"/>
                  </a:lnTo>
                  <a:lnTo>
                    <a:pt x="56" y="242"/>
                  </a:lnTo>
                  <a:lnTo>
                    <a:pt x="59" y="231"/>
                  </a:lnTo>
                  <a:lnTo>
                    <a:pt x="63" y="219"/>
                  </a:lnTo>
                  <a:lnTo>
                    <a:pt x="69" y="209"/>
                  </a:lnTo>
                  <a:lnTo>
                    <a:pt x="78" y="195"/>
                  </a:lnTo>
                  <a:lnTo>
                    <a:pt x="88" y="181"/>
                  </a:lnTo>
                  <a:lnTo>
                    <a:pt x="98" y="168"/>
                  </a:lnTo>
                  <a:lnTo>
                    <a:pt x="110" y="154"/>
                  </a:lnTo>
                  <a:lnTo>
                    <a:pt x="121" y="138"/>
                  </a:lnTo>
                  <a:lnTo>
                    <a:pt x="132" y="124"/>
                  </a:lnTo>
                  <a:lnTo>
                    <a:pt x="142" y="111"/>
                  </a:lnTo>
                  <a:lnTo>
                    <a:pt x="153" y="94"/>
                  </a:lnTo>
                  <a:lnTo>
                    <a:pt x="162" y="78"/>
                  </a:lnTo>
                  <a:lnTo>
                    <a:pt x="168" y="62"/>
                  </a:lnTo>
                  <a:lnTo>
                    <a:pt x="174" y="44"/>
                  </a:lnTo>
                  <a:lnTo>
                    <a:pt x="175" y="26"/>
                  </a:lnTo>
                  <a:lnTo>
                    <a:pt x="148" y="51"/>
                  </a:lnTo>
                  <a:lnTo>
                    <a:pt x="148" y="0"/>
                  </a:lnTo>
                  <a:lnTo>
                    <a:pt x="121" y="0"/>
                  </a:lnTo>
                  <a:lnTo>
                    <a:pt x="121" y="26"/>
                  </a:lnTo>
                  <a:lnTo>
                    <a:pt x="148" y="0"/>
                  </a:lnTo>
                  <a:close/>
                </a:path>
              </a:pathLst>
            </a:custGeom>
            <a:solidFill>
              <a:srgbClr val="00FF00"/>
            </a:solidFill>
            <a:ln w="9525">
              <a:solidFill>
                <a:schemeClr val="tx1"/>
              </a:solidFill>
              <a:round/>
              <a:headEnd/>
              <a:tailEnd/>
            </a:ln>
          </p:spPr>
          <p:txBody>
            <a:bodyPr/>
            <a:lstStyle/>
            <a:p>
              <a:endParaRPr lang="en-CA"/>
            </a:p>
          </p:txBody>
        </p:sp>
        <p:sp>
          <p:nvSpPr>
            <p:cNvPr id="66888" name="Freeform 49"/>
            <p:cNvSpPr>
              <a:spLocks noChangeAspect="1"/>
            </p:cNvSpPr>
            <p:nvPr/>
          </p:nvSpPr>
          <p:spPr bwMode="auto">
            <a:xfrm>
              <a:off x="4507" y="2891"/>
              <a:ext cx="21" cy="30"/>
            </a:xfrm>
            <a:custGeom>
              <a:avLst/>
              <a:gdLst>
                <a:gd name="T0" fmla="*/ 0 w 106"/>
                <a:gd name="T1" fmla="*/ 0 h 267"/>
                <a:gd name="T2" fmla="*/ 0 w 106"/>
                <a:gd name="T3" fmla="*/ 0 h 267"/>
                <a:gd name="T4" fmla="*/ 0 w 106"/>
                <a:gd name="T5" fmla="*/ 0 h 267"/>
                <a:gd name="T6" fmla="*/ 0 w 106"/>
                <a:gd name="T7" fmla="*/ 0 h 267"/>
                <a:gd name="T8" fmla="*/ 0 w 106"/>
                <a:gd name="T9" fmla="*/ 0 h 267"/>
                <a:gd name="T10" fmla="*/ 0 w 106"/>
                <a:gd name="T11" fmla="*/ 0 h 267"/>
                <a:gd name="T12" fmla="*/ 0 w 106"/>
                <a:gd name="T13" fmla="*/ 0 h 267"/>
                <a:gd name="T14" fmla="*/ 0 w 106"/>
                <a:gd name="T15" fmla="*/ 0 h 267"/>
                <a:gd name="T16" fmla="*/ 0 w 106"/>
                <a:gd name="T17" fmla="*/ 0 h 267"/>
                <a:gd name="T18" fmla="*/ 0 w 106"/>
                <a:gd name="T19" fmla="*/ 0 h 267"/>
                <a:gd name="T20" fmla="*/ 0 w 106"/>
                <a:gd name="T21" fmla="*/ 0 h 267"/>
                <a:gd name="T22" fmla="*/ 0 w 106"/>
                <a:gd name="T23" fmla="*/ 0 h 267"/>
                <a:gd name="T24" fmla="*/ 0 w 106"/>
                <a:gd name="T25" fmla="*/ 0 h 267"/>
                <a:gd name="T26" fmla="*/ 0 w 106"/>
                <a:gd name="T27" fmla="*/ 0 h 267"/>
                <a:gd name="T28" fmla="*/ 0 w 106"/>
                <a:gd name="T29" fmla="*/ 0 h 267"/>
                <a:gd name="T30" fmla="*/ 0 w 106"/>
                <a:gd name="T31" fmla="*/ 0 h 267"/>
                <a:gd name="T32" fmla="*/ 0 w 106"/>
                <a:gd name="T33" fmla="*/ 0 h 267"/>
                <a:gd name="T34" fmla="*/ 0 w 106"/>
                <a:gd name="T35" fmla="*/ 0 h 267"/>
                <a:gd name="T36" fmla="*/ 0 w 106"/>
                <a:gd name="T37" fmla="*/ 0 h 267"/>
                <a:gd name="T38" fmla="*/ 0 w 106"/>
                <a:gd name="T39" fmla="*/ 0 h 267"/>
                <a:gd name="T40" fmla="*/ 0 w 106"/>
                <a:gd name="T41" fmla="*/ 0 h 267"/>
                <a:gd name="T42" fmla="*/ 0 w 106"/>
                <a:gd name="T43" fmla="*/ 0 h 267"/>
                <a:gd name="T44" fmla="*/ 0 w 106"/>
                <a:gd name="T45" fmla="*/ 0 h 267"/>
                <a:gd name="T46" fmla="*/ 0 w 106"/>
                <a:gd name="T47" fmla="*/ 0 h 2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267"/>
                <a:gd name="T74" fmla="*/ 106 w 106"/>
                <a:gd name="T75" fmla="*/ 267 h 2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267">
                  <a:moveTo>
                    <a:pt x="102" y="77"/>
                  </a:moveTo>
                  <a:lnTo>
                    <a:pt x="52" y="90"/>
                  </a:lnTo>
                  <a:lnTo>
                    <a:pt x="52" y="107"/>
                  </a:lnTo>
                  <a:lnTo>
                    <a:pt x="51" y="128"/>
                  </a:lnTo>
                  <a:lnTo>
                    <a:pt x="48" y="151"/>
                  </a:lnTo>
                  <a:lnTo>
                    <a:pt x="43" y="173"/>
                  </a:lnTo>
                  <a:lnTo>
                    <a:pt x="36" y="192"/>
                  </a:lnTo>
                  <a:lnTo>
                    <a:pt x="26" y="206"/>
                  </a:lnTo>
                  <a:lnTo>
                    <a:pt x="15" y="213"/>
                  </a:lnTo>
                  <a:lnTo>
                    <a:pt x="0" y="216"/>
                  </a:lnTo>
                  <a:lnTo>
                    <a:pt x="0" y="267"/>
                  </a:lnTo>
                  <a:lnTo>
                    <a:pt x="37" y="260"/>
                  </a:lnTo>
                  <a:lnTo>
                    <a:pt x="65" y="241"/>
                  </a:lnTo>
                  <a:lnTo>
                    <a:pt x="83" y="216"/>
                  </a:lnTo>
                  <a:lnTo>
                    <a:pt x="95" y="187"/>
                  </a:lnTo>
                  <a:lnTo>
                    <a:pt x="102" y="159"/>
                  </a:lnTo>
                  <a:lnTo>
                    <a:pt x="105" y="132"/>
                  </a:lnTo>
                  <a:lnTo>
                    <a:pt x="106" y="109"/>
                  </a:lnTo>
                  <a:lnTo>
                    <a:pt x="106" y="90"/>
                  </a:lnTo>
                  <a:lnTo>
                    <a:pt x="56" y="104"/>
                  </a:lnTo>
                  <a:lnTo>
                    <a:pt x="102" y="77"/>
                  </a:lnTo>
                  <a:lnTo>
                    <a:pt x="52" y="0"/>
                  </a:lnTo>
                  <a:lnTo>
                    <a:pt x="52" y="90"/>
                  </a:lnTo>
                  <a:lnTo>
                    <a:pt x="102" y="77"/>
                  </a:lnTo>
                  <a:close/>
                </a:path>
              </a:pathLst>
            </a:custGeom>
            <a:solidFill>
              <a:srgbClr val="00FF00"/>
            </a:solidFill>
            <a:ln w="9525">
              <a:solidFill>
                <a:schemeClr val="tx1"/>
              </a:solidFill>
              <a:round/>
              <a:headEnd/>
              <a:tailEnd/>
            </a:ln>
          </p:spPr>
          <p:txBody>
            <a:bodyPr/>
            <a:lstStyle/>
            <a:p>
              <a:endParaRPr lang="en-CA"/>
            </a:p>
          </p:txBody>
        </p:sp>
        <p:sp>
          <p:nvSpPr>
            <p:cNvPr id="66889" name="Freeform 50"/>
            <p:cNvSpPr>
              <a:spLocks noChangeAspect="1"/>
            </p:cNvSpPr>
            <p:nvPr/>
          </p:nvSpPr>
          <p:spPr bwMode="auto">
            <a:xfrm>
              <a:off x="4518" y="2900"/>
              <a:ext cx="50" cy="69"/>
            </a:xfrm>
            <a:custGeom>
              <a:avLst/>
              <a:gdLst>
                <a:gd name="T0" fmla="*/ 0 w 250"/>
                <a:gd name="T1" fmla="*/ 0 h 624"/>
                <a:gd name="T2" fmla="*/ 0 w 250"/>
                <a:gd name="T3" fmla="*/ 0 h 624"/>
                <a:gd name="T4" fmla="*/ 0 w 250"/>
                <a:gd name="T5" fmla="*/ 0 h 624"/>
                <a:gd name="T6" fmla="*/ 0 w 250"/>
                <a:gd name="T7" fmla="*/ 0 h 624"/>
                <a:gd name="T8" fmla="*/ 0 w 250"/>
                <a:gd name="T9" fmla="*/ 0 h 624"/>
                <a:gd name="T10" fmla="*/ 0 w 250"/>
                <a:gd name="T11" fmla="*/ 0 h 624"/>
                <a:gd name="T12" fmla="*/ 0 w 250"/>
                <a:gd name="T13" fmla="*/ 0 h 624"/>
                <a:gd name="T14" fmla="*/ 0 w 250"/>
                <a:gd name="T15" fmla="*/ 0 h 624"/>
                <a:gd name="T16" fmla="*/ 0 w 250"/>
                <a:gd name="T17" fmla="*/ 0 h 624"/>
                <a:gd name="T18" fmla="*/ 0 w 250"/>
                <a:gd name="T19" fmla="*/ 0 h 624"/>
                <a:gd name="T20" fmla="*/ 0 w 250"/>
                <a:gd name="T21" fmla="*/ 0 h 624"/>
                <a:gd name="T22" fmla="*/ 0 w 250"/>
                <a:gd name="T23" fmla="*/ 0 h 624"/>
                <a:gd name="T24" fmla="*/ 0 w 250"/>
                <a:gd name="T25" fmla="*/ 0 h 624"/>
                <a:gd name="T26" fmla="*/ 0 w 250"/>
                <a:gd name="T27" fmla="*/ 0 h 624"/>
                <a:gd name="T28" fmla="*/ 0 w 250"/>
                <a:gd name="T29" fmla="*/ 0 h 624"/>
                <a:gd name="T30" fmla="*/ 0 w 250"/>
                <a:gd name="T31" fmla="*/ 0 h 624"/>
                <a:gd name="T32" fmla="*/ 0 w 250"/>
                <a:gd name="T33" fmla="*/ 0 h 624"/>
                <a:gd name="T34" fmla="*/ 0 w 250"/>
                <a:gd name="T35" fmla="*/ 0 h 624"/>
                <a:gd name="T36" fmla="*/ 0 w 250"/>
                <a:gd name="T37" fmla="*/ 0 h 624"/>
                <a:gd name="T38" fmla="*/ 0 w 250"/>
                <a:gd name="T39" fmla="*/ 0 h 624"/>
                <a:gd name="T40" fmla="*/ 0 w 250"/>
                <a:gd name="T41" fmla="*/ 0 h 624"/>
                <a:gd name="T42" fmla="*/ 0 w 250"/>
                <a:gd name="T43" fmla="*/ 0 h 624"/>
                <a:gd name="T44" fmla="*/ 0 w 250"/>
                <a:gd name="T45" fmla="*/ 0 h 624"/>
                <a:gd name="T46" fmla="*/ 0 w 250"/>
                <a:gd name="T47" fmla="*/ 0 h 624"/>
                <a:gd name="T48" fmla="*/ 0 w 250"/>
                <a:gd name="T49" fmla="*/ 0 h 624"/>
                <a:gd name="T50" fmla="*/ 0 w 250"/>
                <a:gd name="T51" fmla="*/ 0 h 624"/>
                <a:gd name="T52" fmla="*/ 0 w 250"/>
                <a:gd name="T53" fmla="*/ 0 h 624"/>
                <a:gd name="T54" fmla="*/ 0 w 250"/>
                <a:gd name="T55" fmla="*/ 0 h 624"/>
                <a:gd name="T56" fmla="*/ 0 w 250"/>
                <a:gd name="T57" fmla="*/ 0 h 624"/>
                <a:gd name="T58" fmla="*/ 0 w 250"/>
                <a:gd name="T59" fmla="*/ 0 h 624"/>
                <a:gd name="T60" fmla="*/ 0 w 250"/>
                <a:gd name="T61" fmla="*/ 0 h 624"/>
                <a:gd name="T62" fmla="*/ 0 w 250"/>
                <a:gd name="T63" fmla="*/ 0 h 624"/>
                <a:gd name="T64" fmla="*/ 0 w 250"/>
                <a:gd name="T65" fmla="*/ 0 h 624"/>
                <a:gd name="T66" fmla="*/ 0 w 250"/>
                <a:gd name="T67" fmla="*/ 0 h 624"/>
                <a:gd name="T68" fmla="*/ 0 w 250"/>
                <a:gd name="T69" fmla="*/ 0 h 624"/>
                <a:gd name="T70" fmla="*/ 0 w 250"/>
                <a:gd name="T71" fmla="*/ 0 h 624"/>
                <a:gd name="T72" fmla="*/ 0 w 250"/>
                <a:gd name="T73" fmla="*/ 0 h 624"/>
                <a:gd name="T74" fmla="*/ 0 w 250"/>
                <a:gd name="T75" fmla="*/ 0 h 624"/>
                <a:gd name="T76" fmla="*/ 0 w 250"/>
                <a:gd name="T77" fmla="*/ 0 h 624"/>
                <a:gd name="T78" fmla="*/ 0 w 250"/>
                <a:gd name="T79" fmla="*/ 0 h 6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0"/>
                <a:gd name="T121" fmla="*/ 0 h 624"/>
                <a:gd name="T122" fmla="*/ 250 w 250"/>
                <a:gd name="T123" fmla="*/ 624 h 6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0" h="624">
                  <a:moveTo>
                    <a:pt x="209" y="558"/>
                  </a:moveTo>
                  <a:lnTo>
                    <a:pt x="250" y="579"/>
                  </a:lnTo>
                  <a:lnTo>
                    <a:pt x="249" y="542"/>
                  </a:lnTo>
                  <a:lnTo>
                    <a:pt x="246" y="506"/>
                  </a:lnTo>
                  <a:lnTo>
                    <a:pt x="242" y="469"/>
                  </a:lnTo>
                  <a:lnTo>
                    <a:pt x="236" y="433"/>
                  </a:lnTo>
                  <a:lnTo>
                    <a:pt x="227" y="396"/>
                  </a:lnTo>
                  <a:lnTo>
                    <a:pt x="217" y="360"/>
                  </a:lnTo>
                  <a:lnTo>
                    <a:pt x="206" y="324"/>
                  </a:lnTo>
                  <a:lnTo>
                    <a:pt x="194" y="289"/>
                  </a:lnTo>
                  <a:lnTo>
                    <a:pt x="179" y="252"/>
                  </a:lnTo>
                  <a:lnTo>
                    <a:pt x="164" y="216"/>
                  </a:lnTo>
                  <a:lnTo>
                    <a:pt x="148" y="180"/>
                  </a:lnTo>
                  <a:lnTo>
                    <a:pt x="129" y="144"/>
                  </a:lnTo>
                  <a:lnTo>
                    <a:pt x="110" y="108"/>
                  </a:lnTo>
                  <a:lnTo>
                    <a:pt x="90" y="72"/>
                  </a:lnTo>
                  <a:lnTo>
                    <a:pt x="69" y="37"/>
                  </a:lnTo>
                  <a:lnTo>
                    <a:pt x="46" y="0"/>
                  </a:lnTo>
                  <a:lnTo>
                    <a:pt x="0" y="27"/>
                  </a:lnTo>
                  <a:lnTo>
                    <a:pt x="21" y="61"/>
                  </a:lnTo>
                  <a:lnTo>
                    <a:pt x="43" y="96"/>
                  </a:lnTo>
                  <a:lnTo>
                    <a:pt x="62" y="131"/>
                  </a:lnTo>
                  <a:lnTo>
                    <a:pt x="82" y="167"/>
                  </a:lnTo>
                  <a:lnTo>
                    <a:pt x="98" y="201"/>
                  </a:lnTo>
                  <a:lnTo>
                    <a:pt x="114" y="236"/>
                  </a:lnTo>
                  <a:lnTo>
                    <a:pt x="129" y="270"/>
                  </a:lnTo>
                  <a:lnTo>
                    <a:pt x="142" y="305"/>
                  </a:lnTo>
                  <a:lnTo>
                    <a:pt x="154" y="339"/>
                  </a:lnTo>
                  <a:lnTo>
                    <a:pt x="165" y="374"/>
                  </a:lnTo>
                  <a:lnTo>
                    <a:pt x="175" y="408"/>
                  </a:lnTo>
                  <a:lnTo>
                    <a:pt x="181" y="443"/>
                  </a:lnTo>
                  <a:lnTo>
                    <a:pt x="188" y="477"/>
                  </a:lnTo>
                  <a:lnTo>
                    <a:pt x="192" y="511"/>
                  </a:lnTo>
                  <a:lnTo>
                    <a:pt x="194" y="544"/>
                  </a:lnTo>
                  <a:lnTo>
                    <a:pt x="195" y="579"/>
                  </a:lnTo>
                  <a:lnTo>
                    <a:pt x="237" y="601"/>
                  </a:lnTo>
                  <a:lnTo>
                    <a:pt x="195" y="579"/>
                  </a:lnTo>
                  <a:lnTo>
                    <a:pt x="195" y="624"/>
                  </a:lnTo>
                  <a:lnTo>
                    <a:pt x="237" y="601"/>
                  </a:lnTo>
                  <a:lnTo>
                    <a:pt x="209" y="558"/>
                  </a:lnTo>
                  <a:close/>
                </a:path>
              </a:pathLst>
            </a:custGeom>
            <a:solidFill>
              <a:srgbClr val="00FF00"/>
            </a:solidFill>
            <a:ln w="9525">
              <a:solidFill>
                <a:schemeClr val="tx1"/>
              </a:solidFill>
              <a:round/>
              <a:headEnd/>
              <a:tailEnd/>
            </a:ln>
          </p:spPr>
          <p:txBody>
            <a:bodyPr/>
            <a:lstStyle/>
            <a:p>
              <a:endParaRPr lang="en-CA"/>
            </a:p>
          </p:txBody>
        </p:sp>
        <p:sp>
          <p:nvSpPr>
            <p:cNvPr id="66890" name="Freeform 51"/>
            <p:cNvSpPr>
              <a:spLocks noChangeAspect="1"/>
            </p:cNvSpPr>
            <p:nvPr/>
          </p:nvSpPr>
          <p:spPr bwMode="auto">
            <a:xfrm>
              <a:off x="4560" y="2949"/>
              <a:ext cx="45" cy="18"/>
            </a:xfrm>
            <a:custGeom>
              <a:avLst/>
              <a:gdLst>
                <a:gd name="T0" fmla="*/ 0 w 227"/>
                <a:gd name="T1" fmla="*/ 0 h 161"/>
                <a:gd name="T2" fmla="*/ 0 w 227"/>
                <a:gd name="T3" fmla="*/ 0 h 161"/>
                <a:gd name="T4" fmla="*/ 0 w 227"/>
                <a:gd name="T5" fmla="*/ 0 h 161"/>
                <a:gd name="T6" fmla="*/ 0 w 227"/>
                <a:gd name="T7" fmla="*/ 0 h 161"/>
                <a:gd name="T8" fmla="*/ 0 w 227"/>
                <a:gd name="T9" fmla="*/ 0 h 161"/>
                <a:gd name="T10" fmla="*/ 0 w 227"/>
                <a:gd name="T11" fmla="*/ 0 h 161"/>
                <a:gd name="T12" fmla="*/ 0 w 227"/>
                <a:gd name="T13" fmla="*/ 0 h 161"/>
                <a:gd name="T14" fmla="*/ 0 w 227"/>
                <a:gd name="T15" fmla="*/ 0 h 161"/>
                <a:gd name="T16" fmla="*/ 0 w 227"/>
                <a:gd name="T17" fmla="*/ 0 h 161"/>
                <a:gd name="T18" fmla="*/ 0 w 227"/>
                <a:gd name="T19" fmla="*/ 0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
                <a:gd name="T31" fmla="*/ 0 h 161"/>
                <a:gd name="T32" fmla="*/ 227 w 227"/>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 h="161">
                  <a:moveTo>
                    <a:pt x="213" y="0"/>
                  </a:moveTo>
                  <a:lnTo>
                    <a:pt x="199" y="4"/>
                  </a:lnTo>
                  <a:lnTo>
                    <a:pt x="0" y="118"/>
                  </a:lnTo>
                  <a:lnTo>
                    <a:pt x="28" y="161"/>
                  </a:lnTo>
                  <a:lnTo>
                    <a:pt x="227" y="47"/>
                  </a:lnTo>
                  <a:lnTo>
                    <a:pt x="213" y="51"/>
                  </a:lnTo>
                  <a:lnTo>
                    <a:pt x="213" y="0"/>
                  </a:lnTo>
                  <a:lnTo>
                    <a:pt x="206" y="0"/>
                  </a:lnTo>
                  <a:lnTo>
                    <a:pt x="199" y="4"/>
                  </a:lnTo>
                  <a:lnTo>
                    <a:pt x="213" y="0"/>
                  </a:lnTo>
                  <a:close/>
                </a:path>
              </a:pathLst>
            </a:custGeom>
            <a:solidFill>
              <a:srgbClr val="00FF00"/>
            </a:solidFill>
            <a:ln w="9525">
              <a:solidFill>
                <a:schemeClr val="tx1"/>
              </a:solidFill>
              <a:round/>
              <a:headEnd/>
              <a:tailEnd/>
            </a:ln>
          </p:spPr>
          <p:txBody>
            <a:bodyPr/>
            <a:lstStyle/>
            <a:p>
              <a:endParaRPr lang="en-CA"/>
            </a:p>
          </p:txBody>
        </p:sp>
        <p:sp>
          <p:nvSpPr>
            <p:cNvPr id="66891" name="Freeform 52"/>
            <p:cNvSpPr>
              <a:spLocks noChangeAspect="1"/>
            </p:cNvSpPr>
            <p:nvPr/>
          </p:nvSpPr>
          <p:spPr bwMode="auto">
            <a:xfrm>
              <a:off x="4602" y="2949"/>
              <a:ext cx="30" cy="5"/>
            </a:xfrm>
            <a:custGeom>
              <a:avLst/>
              <a:gdLst>
                <a:gd name="T0" fmla="*/ 0 w 147"/>
                <a:gd name="T1" fmla="*/ 0 h 51"/>
                <a:gd name="T2" fmla="*/ 0 w 147"/>
                <a:gd name="T3" fmla="*/ 0 h 51"/>
                <a:gd name="T4" fmla="*/ 0 w 147"/>
                <a:gd name="T5" fmla="*/ 0 h 51"/>
                <a:gd name="T6" fmla="*/ 0 w 147"/>
                <a:gd name="T7" fmla="*/ 0 h 51"/>
                <a:gd name="T8" fmla="*/ 0 w 147"/>
                <a:gd name="T9" fmla="*/ 0 h 51"/>
                <a:gd name="T10" fmla="*/ 0 w 147"/>
                <a:gd name="T11" fmla="*/ 0 h 51"/>
                <a:gd name="T12" fmla="*/ 0 w 147"/>
                <a:gd name="T13" fmla="*/ 0 h 51"/>
                <a:gd name="T14" fmla="*/ 0 w 147"/>
                <a:gd name="T15" fmla="*/ 0 h 51"/>
                <a:gd name="T16" fmla="*/ 0 w 147"/>
                <a:gd name="T17" fmla="*/ 0 h 51"/>
                <a:gd name="T18" fmla="*/ 0 w 147"/>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7"/>
                <a:gd name="T31" fmla="*/ 0 h 51"/>
                <a:gd name="T32" fmla="*/ 147 w 147"/>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7" h="51">
                  <a:moveTo>
                    <a:pt x="147" y="20"/>
                  </a:moveTo>
                  <a:lnTo>
                    <a:pt x="120" y="0"/>
                  </a:lnTo>
                  <a:lnTo>
                    <a:pt x="0" y="0"/>
                  </a:lnTo>
                  <a:lnTo>
                    <a:pt x="0" y="51"/>
                  </a:lnTo>
                  <a:lnTo>
                    <a:pt x="120" y="51"/>
                  </a:lnTo>
                  <a:lnTo>
                    <a:pt x="92" y="31"/>
                  </a:lnTo>
                  <a:lnTo>
                    <a:pt x="146" y="20"/>
                  </a:lnTo>
                  <a:lnTo>
                    <a:pt x="141" y="0"/>
                  </a:lnTo>
                  <a:lnTo>
                    <a:pt x="120" y="0"/>
                  </a:lnTo>
                  <a:lnTo>
                    <a:pt x="147" y="20"/>
                  </a:lnTo>
                  <a:close/>
                </a:path>
              </a:pathLst>
            </a:custGeom>
            <a:solidFill>
              <a:srgbClr val="00FF00"/>
            </a:solidFill>
            <a:ln w="9525">
              <a:solidFill>
                <a:schemeClr val="tx1"/>
              </a:solidFill>
              <a:round/>
              <a:headEnd/>
              <a:tailEnd/>
            </a:ln>
          </p:spPr>
          <p:txBody>
            <a:bodyPr/>
            <a:lstStyle/>
            <a:p>
              <a:endParaRPr lang="en-CA"/>
            </a:p>
          </p:txBody>
        </p:sp>
        <p:sp>
          <p:nvSpPr>
            <p:cNvPr id="66892" name="Freeform 53"/>
            <p:cNvSpPr>
              <a:spLocks noChangeAspect="1"/>
            </p:cNvSpPr>
            <p:nvPr/>
          </p:nvSpPr>
          <p:spPr bwMode="auto">
            <a:xfrm>
              <a:off x="4621" y="2951"/>
              <a:ext cx="20" cy="24"/>
            </a:xfrm>
            <a:custGeom>
              <a:avLst/>
              <a:gdLst>
                <a:gd name="T0" fmla="*/ 0 w 100"/>
                <a:gd name="T1" fmla="*/ 0 h 220"/>
                <a:gd name="T2" fmla="*/ 0 w 100"/>
                <a:gd name="T3" fmla="*/ 0 h 220"/>
                <a:gd name="T4" fmla="*/ 0 w 100"/>
                <a:gd name="T5" fmla="*/ 0 h 220"/>
                <a:gd name="T6" fmla="*/ 0 w 100"/>
                <a:gd name="T7" fmla="*/ 0 h 220"/>
                <a:gd name="T8" fmla="*/ 0 w 100"/>
                <a:gd name="T9" fmla="*/ 0 h 220"/>
                <a:gd name="T10" fmla="*/ 0 w 100"/>
                <a:gd name="T11" fmla="*/ 0 h 220"/>
                <a:gd name="T12" fmla="*/ 0 w 100"/>
                <a:gd name="T13" fmla="*/ 0 h 220"/>
                <a:gd name="T14" fmla="*/ 0 w 100"/>
                <a:gd name="T15" fmla="*/ 0 h 220"/>
                <a:gd name="T16" fmla="*/ 0 w 100"/>
                <a:gd name="T17" fmla="*/ 0 h 220"/>
                <a:gd name="T18" fmla="*/ 0 w 100"/>
                <a:gd name="T19" fmla="*/ 0 h 2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220"/>
                <a:gd name="T32" fmla="*/ 100 w 100"/>
                <a:gd name="T33" fmla="*/ 220 h 2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220">
                  <a:moveTo>
                    <a:pt x="68" y="220"/>
                  </a:moveTo>
                  <a:lnTo>
                    <a:pt x="95" y="190"/>
                  </a:lnTo>
                  <a:lnTo>
                    <a:pt x="55" y="0"/>
                  </a:lnTo>
                  <a:lnTo>
                    <a:pt x="0" y="11"/>
                  </a:lnTo>
                  <a:lnTo>
                    <a:pt x="41" y="200"/>
                  </a:lnTo>
                  <a:lnTo>
                    <a:pt x="68" y="169"/>
                  </a:lnTo>
                  <a:lnTo>
                    <a:pt x="68" y="220"/>
                  </a:lnTo>
                  <a:lnTo>
                    <a:pt x="100" y="220"/>
                  </a:lnTo>
                  <a:lnTo>
                    <a:pt x="94" y="190"/>
                  </a:lnTo>
                  <a:lnTo>
                    <a:pt x="68" y="220"/>
                  </a:lnTo>
                  <a:close/>
                </a:path>
              </a:pathLst>
            </a:custGeom>
            <a:solidFill>
              <a:srgbClr val="00FF00"/>
            </a:solidFill>
            <a:ln w="9525">
              <a:solidFill>
                <a:schemeClr val="tx1"/>
              </a:solidFill>
              <a:round/>
              <a:headEnd/>
              <a:tailEnd/>
            </a:ln>
          </p:spPr>
          <p:txBody>
            <a:bodyPr/>
            <a:lstStyle/>
            <a:p>
              <a:endParaRPr lang="en-CA"/>
            </a:p>
          </p:txBody>
        </p:sp>
        <p:sp>
          <p:nvSpPr>
            <p:cNvPr id="66893" name="Freeform 54"/>
            <p:cNvSpPr>
              <a:spLocks noChangeAspect="1"/>
            </p:cNvSpPr>
            <p:nvPr/>
          </p:nvSpPr>
          <p:spPr bwMode="auto">
            <a:xfrm>
              <a:off x="4622" y="2970"/>
              <a:ext cx="12" cy="5"/>
            </a:xfrm>
            <a:custGeom>
              <a:avLst/>
              <a:gdLst>
                <a:gd name="T0" fmla="*/ 0 w 63"/>
                <a:gd name="T1" fmla="*/ 0 h 51"/>
                <a:gd name="T2" fmla="*/ 0 w 63"/>
                <a:gd name="T3" fmla="*/ 0 h 51"/>
                <a:gd name="T4" fmla="*/ 0 w 63"/>
                <a:gd name="T5" fmla="*/ 0 h 51"/>
                <a:gd name="T6" fmla="*/ 0 w 63"/>
                <a:gd name="T7" fmla="*/ 0 h 51"/>
                <a:gd name="T8" fmla="*/ 0 w 63"/>
                <a:gd name="T9" fmla="*/ 0 h 51"/>
                <a:gd name="T10" fmla="*/ 0 w 63"/>
                <a:gd name="T11" fmla="*/ 0 h 51"/>
                <a:gd name="T12" fmla="*/ 0 w 63"/>
                <a:gd name="T13" fmla="*/ 0 h 51"/>
                <a:gd name="T14" fmla="*/ 0 w 63"/>
                <a:gd name="T15" fmla="*/ 0 h 51"/>
                <a:gd name="T16" fmla="*/ 0 w 63"/>
                <a:gd name="T17" fmla="*/ 0 h 51"/>
                <a:gd name="T18" fmla="*/ 0 w 63"/>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51"/>
                <a:gd name="T32" fmla="*/ 63 w 6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51">
                  <a:moveTo>
                    <a:pt x="45" y="40"/>
                  </a:moveTo>
                  <a:lnTo>
                    <a:pt x="23" y="51"/>
                  </a:lnTo>
                  <a:lnTo>
                    <a:pt x="63" y="51"/>
                  </a:lnTo>
                  <a:lnTo>
                    <a:pt x="63" y="0"/>
                  </a:lnTo>
                  <a:lnTo>
                    <a:pt x="23" y="0"/>
                  </a:lnTo>
                  <a:lnTo>
                    <a:pt x="0" y="11"/>
                  </a:lnTo>
                  <a:lnTo>
                    <a:pt x="23" y="0"/>
                  </a:lnTo>
                  <a:lnTo>
                    <a:pt x="9" y="0"/>
                  </a:lnTo>
                  <a:lnTo>
                    <a:pt x="0" y="11"/>
                  </a:lnTo>
                  <a:lnTo>
                    <a:pt x="45" y="40"/>
                  </a:lnTo>
                  <a:close/>
                </a:path>
              </a:pathLst>
            </a:custGeom>
            <a:solidFill>
              <a:srgbClr val="00FF00"/>
            </a:solidFill>
            <a:ln w="9525">
              <a:solidFill>
                <a:schemeClr val="tx1"/>
              </a:solidFill>
              <a:round/>
              <a:headEnd/>
              <a:tailEnd/>
            </a:ln>
          </p:spPr>
          <p:txBody>
            <a:bodyPr/>
            <a:lstStyle/>
            <a:p>
              <a:endParaRPr lang="en-CA"/>
            </a:p>
          </p:txBody>
        </p:sp>
        <p:sp>
          <p:nvSpPr>
            <p:cNvPr id="66894" name="Freeform 55"/>
            <p:cNvSpPr>
              <a:spLocks noChangeAspect="1"/>
            </p:cNvSpPr>
            <p:nvPr/>
          </p:nvSpPr>
          <p:spPr bwMode="auto">
            <a:xfrm>
              <a:off x="4600" y="2971"/>
              <a:ext cx="31" cy="17"/>
            </a:xfrm>
            <a:custGeom>
              <a:avLst/>
              <a:gdLst>
                <a:gd name="T0" fmla="*/ 0 w 154"/>
                <a:gd name="T1" fmla="*/ 0 h 150"/>
                <a:gd name="T2" fmla="*/ 0 w 154"/>
                <a:gd name="T3" fmla="*/ 0 h 150"/>
                <a:gd name="T4" fmla="*/ 0 w 154"/>
                <a:gd name="T5" fmla="*/ 0 h 150"/>
                <a:gd name="T6" fmla="*/ 0 w 154"/>
                <a:gd name="T7" fmla="*/ 0 h 150"/>
                <a:gd name="T8" fmla="*/ 0 w 154"/>
                <a:gd name="T9" fmla="*/ 0 h 150"/>
                <a:gd name="T10" fmla="*/ 0 w 154"/>
                <a:gd name="T11" fmla="*/ 0 h 150"/>
                <a:gd name="T12" fmla="*/ 0 w 154"/>
                <a:gd name="T13" fmla="*/ 0 h 150"/>
                <a:gd name="T14" fmla="*/ 0 w 154"/>
                <a:gd name="T15" fmla="*/ 0 h 150"/>
                <a:gd name="T16" fmla="*/ 0 w 154"/>
                <a:gd name="T17" fmla="*/ 0 h 150"/>
                <a:gd name="T18" fmla="*/ 0 w 154"/>
                <a:gd name="T19" fmla="*/ 0 h 150"/>
                <a:gd name="T20" fmla="*/ 0 w 154"/>
                <a:gd name="T21" fmla="*/ 0 h 150"/>
                <a:gd name="T22" fmla="*/ 0 w 154"/>
                <a:gd name="T23" fmla="*/ 0 h 150"/>
                <a:gd name="T24" fmla="*/ 0 w 154"/>
                <a:gd name="T25" fmla="*/ 0 h 150"/>
                <a:gd name="T26" fmla="*/ 0 w 154"/>
                <a:gd name="T27" fmla="*/ 0 h 150"/>
                <a:gd name="T28" fmla="*/ 0 w 154"/>
                <a:gd name="T29" fmla="*/ 0 h 150"/>
                <a:gd name="T30" fmla="*/ 0 w 154"/>
                <a:gd name="T31" fmla="*/ 0 h 150"/>
                <a:gd name="T32" fmla="*/ 0 w 154"/>
                <a:gd name="T33" fmla="*/ 0 h 150"/>
                <a:gd name="T34" fmla="*/ 0 w 154"/>
                <a:gd name="T35" fmla="*/ 0 h 150"/>
                <a:gd name="T36" fmla="*/ 0 w 154"/>
                <a:gd name="T37" fmla="*/ 0 h 150"/>
                <a:gd name="T38" fmla="*/ 0 w 154"/>
                <a:gd name="T39" fmla="*/ 0 h 150"/>
                <a:gd name="T40" fmla="*/ 0 w 154"/>
                <a:gd name="T41" fmla="*/ 0 h 150"/>
                <a:gd name="T42" fmla="*/ 0 w 154"/>
                <a:gd name="T43" fmla="*/ 0 h 150"/>
                <a:gd name="T44" fmla="*/ 0 w 154"/>
                <a:gd name="T45" fmla="*/ 0 h 150"/>
                <a:gd name="T46" fmla="*/ 0 w 154"/>
                <a:gd name="T47" fmla="*/ 0 h 150"/>
                <a:gd name="T48" fmla="*/ 0 w 154"/>
                <a:gd name="T49" fmla="*/ 0 h 150"/>
                <a:gd name="T50" fmla="*/ 0 w 154"/>
                <a:gd name="T51" fmla="*/ 0 h 150"/>
                <a:gd name="T52" fmla="*/ 0 w 154"/>
                <a:gd name="T53" fmla="*/ 0 h 150"/>
                <a:gd name="T54" fmla="*/ 0 w 154"/>
                <a:gd name="T55" fmla="*/ 0 h 150"/>
                <a:gd name="T56" fmla="*/ 0 w 154"/>
                <a:gd name="T57" fmla="*/ 0 h 150"/>
                <a:gd name="T58" fmla="*/ 0 w 154"/>
                <a:gd name="T59" fmla="*/ 0 h 150"/>
                <a:gd name="T60" fmla="*/ 0 w 154"/>
                <a:gd name="T61" fmla="*/ 0 h 150"/>
                <a:gd name="T62" fmla="*/ 0 w 154"/>
                <a:gd name="T63" fmla="*/ 0 h 150"/>
                <a:gd name="T64" fmla="*/ 0 w 154"/>
                <a:gd name="T65" fmla="*/ 0 h 150"/>
                <a:gd name="T66" fmla="*/ 0 w 154"/>
                <a:gd name="T67" fmla="*/ 0 h 150"/>
                <a:gd name="T68" fmla="*/ 0 w 154"/>
                <a:gd name="T69" fmla="*/ 0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50"/>
                <a:gd name="T107" fmla="*/ 154 w 154"/>
                <a:gd name="T108" fmla="*/ 150 h 1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50">
                  <a:moveTo>
                    <a:pt x="24" y="150"/>
                  </a:moveTo>
                  <a:lnTo>
                    <a:pt x="64" y="131"/>
                  </a:lnTo>
                  <a:lnTo>
                    <a:pt x="95" y="117"/>
                  </a:lnTo>
                  <a:lnTo>
                    <a:pt x="116" y="108"/>
                  </a:lnTo>
                  <a:lnTo>
                    <a:pt x="132" y="102"/>
                  </a:lnTo>
                  <a:lnTo>
                    <a:pt x="141" y="98"/>
                  </a:lnTo>
                  <a:lnTo>
                    <a:pt x="151" y="93"/>
                  </a:lnTo>
                  <a:lnTo>
                    <a:pt x="147" y="49"/>
                  </a:lnTo>
                  <a:lnTo>
                    <a:pt x="133" y="46"/>
                  </a:lnTo>
                  <a:lnTo>
                    <a:pt x="129" y="46"/>
                  </a:lnTo>
                  <a:lnTo>
                    <a:pt x="131" y="46"/>
                  </a:lnTo>
                  <a:lnTo>
                    <a:pt x="134" y="48"/>
                  </a:lnTo>
                  <a:lnTo>
                    <a:pt x="137" y="53"/>
                  </a:lnTo>
                  <a:lnTo>
                    <a:pt x="139" y="58"/>
                  </a:lnTo>
                  <a:lnTo>
                    <a:pt x="139" y="55"/>
                  </a:lnTo>
                  <a:lnTo>
                    <a:pt x="144" y="46"/>
                  </a:lnTo>
                  <a:lnTo>
                    <a:pt x="154" y="29"/>
                  </a:lnTo>
                  <a:lnTo>
                    <a:pt x="109" y="0"/>
                  </a:lnTo>
                  <a:lnTo>
                    <a:pt x="96" y="21"/>
                  </a:lnTo>
                  <a:lnTo>
                    <a:pt x="87" y="40"/>
                  </a:lnTo>
                  <a:lnTo>
                    <a:pt x="85" y="58"/>
                  </a:lnTo>
                  <a:lnTo>
                    <a:pt x="89" y="75"/>
                  </a:lnTo>
                  <a:lnTo>
                    <a:pt x="101" y="88"/>
                  </a:lnTo>
                  <a:lnTo>
                    <a:pt x="113" y="95"/>
                  </a:lnTo>
                  <a:lnTo>
                    <a:pt x="125" y="97"/>
                  </a:lnTo>
                  <a:lnTo>
                    <a:pt x="133" y="97"/>
                  </a:lnTo>
                  <a:lnTo>
                    <a:pt x="123" y="94"/>
                  </a:lnTo>
                  <a:lnTo>
                    <a:pt x="119" y="52"/>
                  </a:lnTo>
                  <a:lnTo>
                    <a:pt x="120" y="51"/>
                  </a:lnTo>
                  <a:lnTo>
                    <a:pt x="110" y="55"/>
                  </a:lnTo>
                  <a:lnTo>
                    <a:pt x="95" y="61"/>
                  </a:lnTo>
                  <a:lnTo>
                    <a:pt x="71" y="72"/>
                  </a:lnTo>
                  <a:lnTo>
                    <a:pt x="40" y="86"/>
                  </a:lnTo>
                  <a:lnTo>
                    <a:pt x="0" y="105"/>
                  </a:lnTo>
                  <a:lnTo>
                    <a:pt x="24" y="150"/>
                  </a:lnTo>
                  <a:close/>
                </a:path>
              </a:pathLst>
            </a:custGeom>
            <a:solidFill>
              <a:srgbClr val="00FF00"/>
            </a:solidFill>
            <a:ln w="9525">
              <a:solidFill>
                <a:schemeClr val="tx1"/>
              </a:solidFill>
              <a:round/>
              <a:headEnd/>
              <a:tailEnd/>
            </a:ln>
          </p:spPr>
          <p:txBody>
            <a:bodyPr/>
            <a:lstStyle/>
            <a:p>
              <a:endParaRPr lang="en-CA"/>
            </a:p>
          </p:txBody>
        </p:sp>
        <p:sp>
          <p:nvSpPr>
            <p:cNvPr id="66895" name="Freeform 56"/>
            <p:cNvSpPr>
              <a:spLocks noChangeAspect="1"/>
            </p:cNvSpPr>
            <p:nvPr/>
          </p:nvSpPr>
          <p:spPr bwMode="auto">
            <a:xfrm>
              <a:off x="4630" y="2977"/>
              <a:ext cx="34" cy="47"/>
            </a:xfrm>
            <a:custGeom>
              <a:avLst/>
              <a:gdLst>
                <a:gd name="T0" fmla="*/ 0 w 170"/>
                <a:gd name="T1" fmla="*/ 0 h 426"/>
                <a:gd name="T2" fmla="*/ 0 w 170"/>
                <a:gd name="T3" fmla="*/ 0 h 426"/>
                <a:gd name="T4" fmla="*/ 0 w 170"/>
                <a:gd name="T5" fmla="*/ 0 h 426"/>
                <a:gd name="T6" fmla="*/ 0 w 170"/>
                <a:gd name="T7" fmla="*/ 0 h 426"/>
                <a:gd name="T8" fmla="*/ 0 w 170"/>
                <a:gd name="T9" fmla="*/ 0 h 426"/>
                <a:gd name="T10" fmla="*/ 0 w 170"/>
                <a:gd name="T11" fmla="*/ 0 h 426"/>
                <a:gd name="T12" fmla="*/ 0 w 170"/>
                <a:gd name="T13" fmla="*/ 0 h 426"/>
                <a:gd name="T14" fmla="*/ 0 w 170"/>
                <a:gd name="T15" fmla="*/ 0 h 426"/>
                <a:gd name="T16" fmla="*/ 0 w 170"/>
                <a:gd name="T17" fmla="*/ 0 h 426"/>
                <a:gd name="T18" fmla="*/ 0 w 170"/>
                <a:gd name="T19" fmla="*/ 0 h 426"/>
                <a:gd name="T20" fmla="*/ 0 w 170"/>
                <a:gd name="T21" fmla="*/ 0 h 426"/>
                <a:gd name="T22" fmla="*/ 0 w 170"/>
                <a:gd name="T23" fmla="*/ 0 h 426"/>
                <a:gd name="T24" fmla="*/ 0 w 170"/>
                <a:gd name="T25" fmla="*/ 0 h 426"/>
                <a:gd name="T26" fmla="*/ 0 w 170"/>
                <a:gd name="T27" fmla="*/ 0 h 426"/>
                <a:gd name="T28" fmla="*/ 0 w 170"/>
                <a:gd name="T29" fmla="*/ 0 h 426"/>
                <a:gd name="T30" fmla="*/ 0 w 170"/>
                <a:gd name="T31" fmla="*/ 0 h 426"/>
                <a:gd name="T32" fmla="*/ 0 w 170"/>
                <a:gd name="T33" fmla="*/ 0 h 426"/>
                <a:gd name="T34" fmla="*/ 0 w 170"/>
                <a:gd name="T35" fmla="*/ 0 h 426"/>
                <a:gd name="T36" fmla="*/ 0 w 170"/>
                <a:gd name="T37" fmla="*/ 0 h 426"/>
                <a:gd name="T38" fmla="*/ 0 w 170"/>
                <a:gd name="T39" fmla="*/ 0 h 426"/>
                <a:gd name="T40" fmla="*/ 0 w 170"/>
                <a:gd name="T41" fmla="*/ 0 h 426"/>
                <a:gd name="T42" fmla="*/ 0 w 170"/>
                <a:gd name="T43" fmla="*/ 0 h 426"/>
                <a:gd name="T44" fmla="*/ 0 w 170"/>
                <a:gd name="T45" fmla="*/ 0 h 426"/>
                <a:gd name="T46" fmla="*/ 0 w 170"/>
                <a:gd name="T47" fmla="*/ 0 h 426"/>
                <a:gd name="T48" fmla="*/ 0 w 170"/>
                <a:gd name="T49" fmla="*/ 0 h 426"/>
                <a:gd name="T50" fmla="*/ 0 w 170"/>
                <a:gd name="T51" fmla="*/ 0 h 426"/>
                <a:gd name="T52" fmla="*/ 0 w 170"/>
                <a:gd name="T53" fmla="*/ 0 h 426"/>
                <a:gd name="T54" fmla="*/ 0 w 170"/>
                <a:gd name="T55" fmla="*/ 0 h 426"/>
                <a:gd name="T56" fmla="*/ 0 w 170"/>
                <a:gd name="T57" fmla="*/ 0 h 426"/>
                <a:gd name="T58" fmla="*/ 0 w 170"/>
                <a:gd name="T59" fmla="*/ 0 h 426"/>
                <a:gd name="T60" fmla="*/ 0 w 170"/>
                <a:gd name="T61" fmla="*/ 0 h 426"/>
                <a:gd name="T62" fmla="*/ 0 w 170"/>
                <a:gd name="T63" fmla="*/ 0 h 426"/>
                <a:gd name="T64" fmla="*/ 0 w 170"/>
                <a:gd name="T65" fmla="*/ 0 h 426"/>
                <a:gd name="T66" fmla="*/ 0 w 170"/>
                <a:gd name="T67" fmla="*/ 0 h 426"/>
                <a:gd name="T68" fmla="*/ 0 w 170"/>
                <a:gd name="T69" fmla="*/ 0 h 4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426"/>
                <a:gd name="T107" fmla="*/ 170 w 170"/>
                <a:gd name="T108" fmla="*/ 426 h 4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426">
                  <a:moveTo>
                    <a:pt x="116" y="0"/>
                  </a:moveTo>
                  <a:lnTo>
                    <a:pt x="116" y="32"/>
                  </a:lnTo>
                  <a:lnTo>
                    <a:pt x="114" y="63"/>
                  </a:lnTo>
                  <a:lnTo>
                    <a:pt x="112" y="93"/>
                  </a:lnTo>
                  <a:lnTo>
                    <a:pt x="108" y="119"/>
                  </a:lnTo>
                  <a:lnTo>
                    <a:pt x="104" y="145"/>
                  </a:lnTo>
                  <a:lnTo>
                    <a:pt x="101" y="169"/>
                  </a:lnTo>
                  <a:lnTo>
                    <a:pt x="94" y="192"/>
                  </a:lnTo>
                  <a:lnTo>
                    <a:pt x="88" y="214"/>
                  </a:lnTo>
                  <a:lnTo>
                    <a:pt x="79" y="236"/>
                  </a:lnTo>
                  <a:lnTo>
                    <a:pt x="71" y="258"/>
                  </a:lnTo>
                  <a:lnTo>
                    <a:pt x="62" y="279"/>
                  </a:lnTo>
                  <a:lnTo>
                    <a:pt x="51" y="303"/>
                  </a:lnTo>
                  <a:lnTo>
                    <a:pt x="40" y="326"/>
                  </a:lnTo>
                  <a:lnTo>
                    <a:pt x="28" y="351"/>
                  </a:lnTo>
                  <a:lnTo>
                    <a:pt x="14" y="376"/>
                  </a:lnTo>
                  <a:lnTo>
                    <a:pt x="0" y="404"/>
                  </a:lnTo>
                  <a:lnTo>
                    <a:pt x="48" y="426"/>
                  </a:lnTo>
                  <a:lnTo>
                    <a:pt x="62" y="399"/>
                  </a:lnTo>
                  <a:lnTo>
                    <a:pt x="76" y="373"/>
                  </a:lnTo>
                  <a:lnTo>
                    <a:pt x="90" y="347"/>
                  </a:lnTo>
                  <a:lnTo>
                    <a:pt x="101" y="323"/>
                  </a:lnTo>
                  <a:lnTo>
                    <a:pt x="112" y="299"/>
                  </a:lnTo>
                  <a:lnTo>
                    <a:pt x="121" y="276"/>
                  </a:lnTo>
                  <a:lnTo>
                    <a:pt x="131" y="252"/>
                  </a:lnTo>
                  <a:lnTo>
                    <a:pt x="140" y="228"/>
                  </a:lnTo>
                  <a:lnTo>
                    <a:pt x="146" y="204"/>
                  </a:lnTo>
                  <a:lnTo>
                    <a:pt x="153" y="179"/>
                  </a:lnTo>
                  <a:lnTo>
                    <a:pt x="158" y="153"/>
                  </a:lnTo>
                  <a:lnTo>
                    <a:pt x="163" y="126"/>
                  </a:lnTo>
                  <a:lnTo>
                    <a:pt x="166" y="97"/>
                  </a:lnTo>
                  <a:lnTo>
                    <a:pt x="168" y="67"/>
                  </a:lnTo>
                  <a:lnTo>
                    <a:pt x="170" y="34"/>
                  </a:lnTo>
                  <a:lnTo>
                    <a:pt x="170" y="0"/>
                  </a:lnTo>
                  <a:lnTo>
                    <a:pt x="116" y="0"/>
                  </a:lnTo>
                  <a:close/>
                </a:path>
              </a:pathLst>
            </a:custGeom>
            <a:solidFill>
              <a:srgbClr val="00FF00"/>
            </a:solidFill>
            <a:ln w="9525">
              <a:solidFill>
                <a:schemeClr val="tx1"/>
              </a:solidFill>
              <a:round/>
              <a:headEnd/>
              <a:tailEnd/>
            </a:ln>
          </p:spPr>
          <p:txBody>
            <a:bodyPr/>
            <a:lstStyle/>
            <a:p>
              <a:endParaRPr lang="en-CA"/>
            </a:p>
          </p:txBody>
        </p:sp>
        <p:sp>
          <p:nvSpPr>
            <p:cNvPr id="66896" name="Freeform 57"/>
            <p:cNvSpPr>
              <a:spLocks noChangeAspect="1"/>
            </p:cNvSpPr>
            <p:nvPr/>
          </p:nvSpPr>
          <p:spPr bwMode="auto">
            <a:xfrm>
              <a:off x="4509" y="2901"/>
              <a:ext cx="19" cy="12"/>
            </a:xfrm>
            <a:custGeom>
              <a:avLst/>
              <a:gdLst>
                <a:gd name="T0" fmla="*/ 0 w 94"/>
                <a:gd name="T1" fmla="*/ 0 h 102"/>
                <a:gd name="T2" fmla="*/ 0 w 94"/>
                <a:gd name="T3" fmla="*/ 0 h 102"/>
                <a:gd name="T4" fmla="*/ 0 w 94"/>
                <a:gd name="T5" fmla="*/ 0 h 102"/>
                <a:gd name="T6" fmla="*/ 0 w 94"/>
                <a:gd name="T7" fmla="*/ 0 h 102"/>
                <a:gd name="T8" fmla="*/ 0 w 94"/>
                <a:gd name="T9" fmla="*/ 0 h 102"/>
                <a:gd name="T10" fmla="*/ 0 w 94"/>
                <a:gd name="T11" fmla="*/ 0 h 102"/>
                <a:gd name="T12" fmla="*/ 0 w 94"/>
                <a:gd name="T13" fmla="*/ 0 h 102"/>
                <a:gd name="T14" fmla="*/ 0 w 94"/>
                <a:gd name="T15" fmla="*/ 0 h 102"/>
                <a:gd name="T16" fmla="*/ 0 w 94"/>
                <a:gd name="T17" fmla="*/ 0 h 102"/>
                <a:gd name="T18" fmla="*/ 0 w 94"/>
                <a:gd name="T19" fmla="*/ 0 h 102"/>
                <a:gd name="T20" fmla="*/ 0 w 94"/>
                <a:gd name="T21" fmla="*/ 0 h 102"/>
                <a:gd name="T22" fmla="*/ 0 w 94"/>
                <a:gd name="T23" fmla="*/ 0 h 102"/>
                <a:gd name="T24" fmla="*/ 0 w 94"/>
                <a:gd name="T25" fmla="*/ 0 h 102"/>
                <a:gd name="T26" fmla="*/ 0 w 94"/>
                <a:gd name="T27" fmla="*/ 0 h 102"/>
                <a:gd name="T28" fmla="*/ 0 w 94"/>
                <a:gd name="T29" fmla="*/ 0 h 102"/>
                <a:gd name="T30" fmla="*/ 0 w 94"/>
                <a:gd name="T31" fmla="*/ 0 h 102"/>
                <a:gd name="T32" fmla="*/ 0 w 94"/>
                <a:gd name="T33" fmla="*/ 0 h 102"/>
                <a:gd name="T34" fmla="*/ 0 w 94"/>
                <a:gd name="T35" fmla="*/ 0 h 102"/>
                <a:gd name="T36" fmla="*/ 0 w 94"/>
                <a:gd name="T37" fmla="*/ 0 h 102"/>
                <a:gd name="T38" fmla="*/ 0 w 94"/>
                <a:gd name="T39" fmla="*/ 0 h 102"/>
                <a:gd name="T40" fmla="*/ 0 w 94"/>
                <a:gd name="T41" fmla="*/ 0 h 102"/>
                <a:gd name="T42" fmla="*/ 0 w 94"/>
                <a:gd name="T43" fmla="*/ 0 h 102"/>
                <a:gd name="T44" fmla="*/ 0 w 94"/>
                <a:gd name="T45" fmla="*/ 0 h 102"/>
                <a:gd name="T46" fmla="*/ 0 w 94"/>
                <a:gd name="T47" fmla="*/ 0 h 1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4"/>
                <a:gd name="T73" fmla="*/ 0 h 102"/>
                <a:gd name="T74" fmla="*/ 94 w 94"/>
                <a:gd name="T75" fmla="*/ 102 h 1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4" h="102">
                  <a:moveTo>
                    <a:pt x="27" y="102"/>
                  </a:moveTo>
                  <a:lnTo>
                    <a:pt x="54" y="76"/>
                  </a:lnTo>
                  <a:lnTo>
                    <a:pt x="56" y="60"/>
                  </a:lnTo>
                  <a:lnTo>
                    <a:pt x="56" y="58"/>
                  </a:lnTo>
                  <a:lnTo>
                    <a:pt x="50" y="63"/>
                  </a:lnTo>
                  <a:lnTo>
                    <a:pt x="52" y="64"/>
                  </a:lnTo>
                  <a:lnTo>
                    <a:pt x="65" y="61"/>
                  </a:lnTo>
                  <a:lnTo>
                    <a:pt x="83" y="47"/>
                  </a:lnTo>
                  <a:lnTo>
                    <a:pt x="92" y="27"/>
                  </a:lnTo>
                  <a:lnTo>
                    <a:pt x="94" y="0"/>
                  </a:lnTo>
                  <a:lnTo>
                    <a:pt x="40" y="0"/>
                  </a:lnTo>
                  <a:lnTo>
                    <a:pt x="38" y="17"/>
                  </a:lnTo>
                  <a:lnTo>
                    <a:pt x="38" y="19"/>
                  </a:lnTo>
                  <a:lnTo>
                    <a:pt x="43" y="14"/>
                  </a:lnTo>
                  <a:lnTo>
                    <a:pt x="43" y="13"/>
                  </a:lnTo>
                  <a:lnTo>
                    <a:pt x="30" y="16"/>
                  </a:lnTo>
                  <a:lnTo>
                    <a:pt x="11" y="29"/>
                  </a:lnTo>
                  <a:lnTo>
                    <a:pt x="2" y="49"/>
                  </a:lnTo>
                  <a:lnTo>
                    <a:pt x="0" y="76"/>
                  </a:lnTo>
                  <a:lnTo>
                    <a:pt x="27" y="50"/>
                  </a:lnTo>
                  <a:lnTo>
                    <a:pt x="27" y="102"/>
                  </a:lnTo>
                  <a:lnTo>
                    <a:pt x="54" y="102"/>
                  </a:lnTo>
                  <a:lnTo>
                    <a:pt x="54" y="76"/>
                  </a:lnTo>
                  <a:lnTo>
                    <a:pt x="27" y="102"/>
                  </a:lnTo>
                  <a:close/>
                </a:path>
              </a:pathLst>
            </a:custGeom>
            <a:solidFill>
              <a:srgbClr val="00FF00"/>
            </a:solidFill>
            <a:ln w="9525">
              <a:solidFill>
                <a:schemeClr val="tx1"/>
              </a:solidFill>
              <a:round/>
              <a:headEnd/>
              <a:tailEnd/>
            </a:ln>
          </p:spPr>
          <p:txBody>
            <a:bodyPr/>
            <a:lstStyle/>
            <a:p>
              <a:endParaRPr lang="en-CA"/>
            </a:p>
          </p:txBody>
        </p:sp>
        <p:sp>
          <p:nvSpPr>
            <p:cNvPr id="66897" name="Freeform 58"/>
            <p:cNvSpPr>
              <a:spLocks noChangeAspect="1"/>
            </p:cNvSpPr>
            <p:nvPr/>
          </p:nvSpPr>
          <p:spPr bwMode="auto">
            <a:xfrm>
              <a:off x="4472" y="2907"/>
              <a:ext cx="43" cy="14"/>
            </a:xfrm>
            <a:custGeom>
              <a:avLst/>
              <a:gdLst>
                <a:gd name="T0" fmla="*/ 0 w 211"/>
                <a:gd name="T1" fmla="*/ 0 h 127"/>
                <a:gd name="T2" fmla="*/ 0 w 211"/>
                <a:gd name="T3" fmla="*/ 0 h 127"/>
                <a:gd name="T4" fmla="*/ 0 w 211"/>
                <a:gd name="T5" fmla="*/ 0 h 127"/>
                <a:gd name="T6" fmla="*/ 0 w 211"/>
                <a:gd name="T7" fmla="*/ 0 h 127"/>
                <a:gd name="T8" fmla="*/ 0 w 211"/>
                <a:gd name="T9" fmla="*/ 0 h 127"/>
                <a:gd name="T10" fmla="*/ 0 w 211"/>
                <a:gd name="T11" fmla="*/ 0 h 127"/>
                <a:gd name="T12" fmla="*/ 0 w 211"/>
                <a:gd name="T13" fmla="*/ 0 h 127"/>
                <a:gd name="T14" fmla="*/ 0 w 211"/>
                <a:gd name="T15" fmla="*/ 0 h 127"/>
                <a:gd name="T16" fmla="*/ 0 w 211"/>
                <a:gd name="T17" fmla="*/ 0 h 127"/>
                <a:gd name="T18" fmla="*/ 0 w 211"/>
                <a:gd name="T19" fmla="*/ 0 h 127"/>
                <a:gd name="T20" fmla="*/ 0 w 211"/>
                <a:gd name="T21" fmla="*/ 0 h 127"/>
                <a:gd name="T22" fmla="*/ 0 w 211"/>
                <a:gd name="T23" fmla="*/ 0 h 127"/>
                <a:gd name="T24" fmla="*/ 0 w 211"/>
                <a:gd name="T25" fmla="*/ 0 h 127"/>
                <a:gd name="T26" fmla="*/ 0 w 211"/>
                <a:gd name="T27" fmla="*/ 0 h 127"/>
                <a:gd name="T28" fmla="*/ 0 w 211"/>
                <a:gd name="T29" fmla="*/ 0 h 127"/>
                <a:gd name="T30" fmla="*/ 0 w 211"/>
                <a:gd name="T31" fmla="*/ 0 h 127"/>
                <a:gd name="T32" fmla="*/ 0 w 211"/>
                <a:gd name="T33" fmla="*/ 0 h 127"/>
                <a:gd name="T34" fmla="*/ 0 w 211"/>
                <a:gd name="T35" fmla="*/ 0 h 127"/>
                <a:gd name="T36" fmla="*/ 0 w 211"/>
                <a:gd name="T37" fmla="*/ 0 h 127"/>
                <a:gd name="T38" fmla="*/ 0 w 211"/>
                <a:gd name="T39" fmla="*/ 0 h 127"/>
                <a:gd name="T40" fmla="*/ 0 w 211"/>
                <a:gd name="T41" fmla="*/ 0 h 127"/>
                <a:gd name="T42" fmla="*/ 0 w 211"/>
                <a:gd name="T43" fmla="*/ 0 h 127"/>
                <a:gd name="T44" fmla="*/ 0 w 211"/>
                <a:gd name="T45" fmla="*/ 0 h 127"/>
                <a:gd name="T46" fmla="*/ 0 w 211"/>
                <a:gd name="T47" fmla="*/ 0 h 127"/>
                <a:gd name="T48" fmla="*/ 0 w 211"/>
                <a:gd name="T49" fmla="*/ 0 h 127"/>
                <a:gd name="T50" fmla="*/ 0 w 211"/>
                <a:gd name="T51" fmla="*/ 0 h 127"/>
                <a:gd name="T52" fmla="*/ 0 w 211"/>
                <a:gd name="T53" fmla="*/ 0 h 127"/>
                <a:gd name="T54" fmla="*/ 0 w 211"/>
                <a:gd name="T55" fmla="*/ 0 h 127"/>
                <a:gd name="T56" fmla="*/ 0 w 211"/>
                <a:gd name="T57" fmla="*/ 0 h 127"/>
                <a:gd name="T58" fmla="*/ 0 w 211"/>
                <a:gd name="T59" fmla="*/ 0 h 127"/>
                <a:gd name="T60" fmla="*/ 0 w 211"/>
                <a:gd name="T61" fmla="*/ 0 h 127"/>
                <a:gd name="T62" fmla="*/ 0 w 211"/>
                <a:gd name="T63" fmla="*/ 0 h 127"/>
                <a:gd name="T64" fmla="*/ 0 w 211"/>
                <a:gd name="T65" fmla="*/ 0 h 127"/>
                <a:gd name="T66" fmla="*/ 0 w 211"/>
                <a:gd name="T67" fmla="*/ 0 h 127"/>
                <a:gd name="T68" fmla="*/ 0 w 211"/>
                <a:gd name="T69" fmla="*/ 0 h 127"/>
                <a:gd name="T70" fmla="*/ 0 w 211"/>
                <a:gd name="T71" fmla="*/ 0 h 127"/>
                <a:gd name="T72" fmla="*/ 0 w 211"/>
                <a:gd name="T73" fmla="*/ 0 h 127"/>
                <a:gd name="T74" fmla="*/ 0 w 211"/>
                <a:gd name="T75" fmla="*/ 0 h 127"/>
                <a:gd name="T76" fmla="*/ 0 w 211"/>
                <a:gd name="T77" fmla="*/ 0 h 127"/>
                <a:gd name="T78" fmla="*/ 0 w 211"/>
                <a:gd name="T79" fmla="*/ 0 h 1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1"/>
                <a:gd name="T121" fmla="*/ 0 h 127"/>
                <a:gd name="T122" fmla="*/ 211 w 211"/>
                <a:gd name="T123" fmla="*/ 127 h 1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1" h="127">
                  <a:moveTo>
                    <a:pt x="0" y="124"/>
                  </a:moveTo>
                  <a:lnTo>
                    <a:pt x="12" y="127"/>
                  </a:lnTo>
                  <a:lnTo>
                    <a:pt x="25" y="126"/>
                  </a:lnTo>
                  <a:lnTo>
                    <a:pt x="39" y="123"/>
                  </a:lnTo>
                  <a:lnTo>
                    <a:pt x="51" y="118"/>
                  </a:lnTo>
                  <a:lnTo>
                    <a:pt x="65" y="113"/>
                  </a:lnTo>
                  <a:lnTo>
                    <a:pt x="78" y="108"/>
                  </a:lnTo>
                  <a:lnTo>
                    <a:pt x="94" y="101"/>
                  </a:lnTo>
                  <a:lnTo>
                    <a:pt x="109" y="94"/>
                  </a:lnTo>
                  <a:lnTo>
                    <a:pt x="124" y="86"/>
                  </a:lnTo>
                  <a:lnTo>
                    <a:pt x="138" y="79"/>
                  </a:lnTo>
                  <a:lnTo>
                    <a:pt x="153" y="72"/>
                  </a:lnTo>
                  <a:lnTo>
                    <a:pt x="166" y="67"/>
                  </a:lnTo>
                  <a:lnTo>
                    <a:pt x="179" y="62"/>
                  </a:lnTo>
                  <a:lnTo>
                    <a:pt x="191" y="57"/>
                  </a:lnTo>
                  <a:lnTo>
                    <a:pt x="201" y="54"/>
                  </a:lnTo>
                  <a:lnTo>
                    <a:pt x="206" y="53"/>
                  </a:lnTo>
                  <a:lnTo>
                    <a:pt x="211" y="52"/>
                  </a:lnTo>
                  <a:lnTo>
                    <a:pt x="211" y="0"/>
                  </a:lnTo>
                  <a:lnTo>
                    <a:pt x="198" y="1"/>
                  </a:lnTo>
                  <a:lnTo>
                    <a:pt x="184" y="4"/>
                  </a:lnTo>
                  <a:lnTo>
                    <a:pt x="172" y="10"/>
                  </a:lnTo>
                  <a:lnTo>
                    <a:pt x="158" y="15"/>
                  </a:lnTo>
                  <a:lnTo>
                    <a:pt x="145" y="20"/>
                  </a:lnTo>
                  <a:lnTo>
                    <a:pt x="129" y="27"/>
                  </a:lnTo>
                  <a:lnTo>
                    <a:pt x="114" y="34"/>
                  </a:lnTo>
                  <a:lnTo>
                    <a:pt x="100" y="41"/>
                  </a:lnTo>
                  <a:lnTo>
                    <a:pt x="85" y="48"/>
                  </a:lnTo>
                  <a:lnTo>
                    <a:pt x="70" y="56"/>
                  </a:lnTo>
                  <a:lnTo>
                    <a:pt x="57" y="61"/>
                  </a:lnTo>
                  <a:lnTo>
                    <a:pt x="44" y="66"/>
                  </a:lnTo>
                  <a:lnTo>
                    <a:pt x="32" y="71"/>
                  </a:lnTo>
                  <a:lnTo>
                    <a:pt x="22" y="74"/>
                  </a:lnTo>
                  <a:lnTo>
                    <a:pt x="17" y="75"/>
                  </a:lnTo>
                  <a:lnTo>
                    <a:pt x="12" y="76"/>
                  </a:lnTo>
                  <a:lnTo>
                    <a:pt x="24" y="79"/>
                  </a:lnTo>
                  <a:lnTo>
                    <a:pt x="0" y="124"/>
                  </a:lnTo>
                  <a:lnTo>
                    <a:pt x="6" y="127"/>
                  </a:lnTo>
                  <a:lnTo>
                    <a:pt x="12" y="127"/>
                  </a:lnTo>
                  <a:lnTo>
                    <a:pt x="0" y="124"/>
                  </a:lnTo>
                  <a:close/>
                </a:path>
              </a:pathLst>
            </a:custGeom>
            <a:solidFill>
              <a:srgbClr val="00FF00"/>
            </a:solidFill>
            <a:ln w="9525">
              <a:solidFill>
                <a:schemeClr val="tx1"/>
              </a:solidFill>
              <a:round/>
              <a:headEnd/>
              <a:tailEnd/>
            </a:ln>
          </p:spPr>
          <p:txBody>
            <a:bodyPr/>
            <a:lstStyle/>
            <a:p>
              <a:endParaRPr lang="en-CA"/>
            </a:p>
          </p:txBody>
        </p:sp>
        <p:sp>
          <p:nvSpPr>
            <p:cNvPr id="66898" name="Freeform 59"/>
            <p:cNvSpPr>
              <a:spLocks noChangeAspect="1"/>
            </p:cNvSpPr>
            <p:nvPr/>
          </p:nvSpPr>
          <p:spPr bwMode="auto">
            <a:xfrm>
              <a:off x="4441" y="2907"/>
              <a:ext cx="36" cy="14"/>
            </a:xfrm>
            <a:custGeom>
              <a:avLst/>
              <a:gdLst>
                <a:gd name="T0" fmla="*/ 0 w 182"/>
                <a:gd name="T1" fmla="*/ 0 h 121"/>
                <a:gd name="T2" fmla="*/ 0 w 182"/>
                <a:gd name="T3" fmla="*/ 0 h 121"/>
                <a:gd name="T4" fmla="*/ 0 w 182"/>
                <a:gd name="T5" fmla="*/ 0 h 121"/>
                <a:gd name="T6" fmla="*/ 0 w 182"/>
                <a:gd name="T7" fmla="*/ 0 h 121"/>
                <a:gd name="T8" fmla="*/ 0 w 182"/>
                <a:gd name="T9" fmla="*/ 0 h 121"/>
                <a:gd name="T10" fmla="*/ 0 w 182"/>
                <a:gd name="T11" fmla="*/ 0 h 121"/>
                <a:gd name="T12" fmla="*/ 0 60000 65536"/>
                <a:gd name="T13" fmla="*/ 0 60000 65536"/>
                <a:gd name="T14" fmla="*/ 0 60000 65536"/>
                <a:gd name="T15" fmla="*/ 0 60000 65536"/>
                <a:gd name="T16" fmla="*/ 0 60000 65536"/>
                <a:gd name="T17" fmla="*/ 0 60000 65536"/>
                <a:gd name="T18" fmla="*/ 0 w 182"/>
                <a:gd name="T19" fmla="*/ 0 h 121"/>
                <a:gd name="T20" fmla="*/ 182 w 182"/>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82" h="121">
                  <a:moveTo>
                    <a:pt x="12" y="23"/>
                  </a:moveTo>
                  <a:lnTo>
                    <a:pt x="0" y="45"/>
                  </a:lnTo>
                  <a:lnTo>
                    <a:pt x="158" y="121"/>
                  </a:lnTo>
                  <a:lnTo>
                    <a:pt x="182" y="76"/>
                  </a:lnTo>
                  <a:lnTo>
                    <a:pt x="24" y="0"/>
                  </a:lnTo>
                  <a:lnTo>
                    <a:pt x="12" y="23"/>
                  </a:lnTo>
                  <a:close/>
                </a:path>
              </a:pathLst>
            </a:custGeom>
            <a:solidFill>
              <a:srgbClr val="00FF00"/>
            </a:solidFill>
            <a:ln w="9525">
              <a:solidFill>
                <a:schemeClr val="tx1"/>
              </a:solidFill>
              <a:round/>
              <a:headEnd/>
              <a:tailEnd/>
            </a:ln>
          </p:spPr>
          <p:txBody>
            <a:bodyPr/>
            <a:lstStyle/>
            <a:p>
              <a:endParaRPr lang="en-CA"/>
            </a:p>
          </p:txBody>
        </p:sp>
        <p:sp>
          <p:nvSpPr>
            <p:cNvPr id="66899" name="Freeform 60"/>
            <p:cNvSpPr>
              <a:spLocks noChangeAspect="1"/>
            </p:cNvSpPr>
            <p:nvPr/>
          </p:nvSpPr>
          <p:spPr bwMode="auto">
            <a:xfrm>
              <a:off x="4092" y="3024"/>
              <a:ext cx="21" cy="15"/>
            </a:xfrm>
            <a:custGeom>
              <a:avLst/>
              <a:gdLst>
                <a:gd name="T0" fmla="*/ 0 w 107"/>
                <a:gd name="T1" fmla="*/ 0 h 127"/>
                <a:gd name="T2" fmla="*/ 0 w 107"/>
                <a:gd name="T3" fmla="*/ 0 h 127"/>
                <a:gd name="T4" fmla="*/ 0 w 107"/>
                <a:gd name="T5" fmla="*/ 0 h 127"/>
                <a:gd name="T6" fmla="*/ 0 w 107"/>
                <a:gd name="T7" fmla="*/ 0 h 127"/>
                <a:gd name="T8" fmla="*/ 0 w 107"/>
                <a:gd name="T9" fmla="*/ 0 h 127"/>
                <a:gd name="T10" fmla="*/ 0 w 107"/>
                <a:gd name="T11" fmla="*/ 0 h 127"/>
                <a:gd name="T12" fmla="*/ 0 w 107"/>
                <a:gd name="T13" fmla="*/ 0 h 127"/>
                <a:gd name="T14" fmla="*/ 0 w 107"/>
                <a:gd name="T15" fmla="*/ 0 h 127"/>
                <a:gd name="T16" fmla="*/ 0 w 107"/>
                <a:gd name="T17" fmla="*/ 0 h 127"/>
                <a:gd name="T18" fmla="*/ 0 w 107"/>
                <a:gd name="T19" fmla="*/ 0 h 127"/>
                <a:gd name="T20" fmla="*/ 0 w 107"/>
                <a:gd name="T21" fmla="*/ 0 h 127"/>
                <a:gd name="T22" fmla="*/ 0 w 107"/>
                <a:gd name="T23" fmla="*/ 0 h 127"/>
                <a:gd name="T24" fmla="*/ 0 w 107"/>
                <a:gd name="T25" fmla="*/ 0 h 127"/>
                <a:gd name="T26" fmla="*/ 0 w 107"/>
                <a:gd name="T27" fmla="*/ 0 h 127"/>
                <a:gd name="T28" fmla="*/ 0 w 107"/>
                <a:gd name="T29" fmla="*/ 0 h 127"/>
                <a:gd name="T30" fmla="*/ 0 w 107"/>
                <a:gd name="T31" fmla="*/ 0 h 127"/>
                <a:gd name="T32" fmla="*/ 0 w 107"/>
                <a:gd name="T33" fmla="*/ 0 h 127"/>
                <a:gd name="T34" fmla="*/ 0 w 107"/>
                <a:gd name="T35" fmla="*/ 0 h 127"/>
                <a:gd name="T36" fmla="*/ 0 w 107"/>
                <a:gd name="T37" fmla="*/ 0 h 127"/>
                <a:gd name="T38" fmla="*/ 0 w 107"/>
                <a:gd name="T39" fmla="*/ 0 h 127"/>
                <a:gd name="T40" fmla="*/ 0 w 107"/>
                <a:gd name="T41" fmla="*/ 0 h 127"/>
                <a:gd name="T42" fmla="*/ 0 w 107"/>
                <a:gd name="T43" fmla="*/ 0 h 127"/>
                <a:gd name="T44" fmla="*/ 0 w 107"/>
                <a:gd name="T45" fmla="*/ 0 h 127"/>
                <a:gd name="T46" fmla="*/ 0 w 107"/>
                <a:gd name="T47" fmla="*/ 0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7"/>
                <a:gd name="T74" fmla="*/ 107 w 107"/>
                <a:gd name="T75" fmla="*/ 127 h 1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7">
                  <a:moveTo>
                    <a:pt x="79" y="76"/>
                  </a:moveTo>
                  <a:lnTo>
                    <a:pt x="107" y="102"/>
                  </a:lnTo>
                  <a:lnTo>
                    <a:pt x="107" y="97"/>
                  </a:lnTo>
                  <a:lnTo>
                    <a:pt x="105" y="84"/>
                  </a:lnTo>
                  <a:lnTo>
                    <a:pt x="101" y="70"/>
                  </a:lnTo>
                  <a:lnTo>
                    <a:pt x="94" y="53"/>
                  </a:lnTo>
                  <a:lnTo>
                    <a:pt x="81" y="32"/>
                  </a:lnTo>
                  <a:lnTo>
                    <a:pt x="60" y="17"/>
                  </a:lnTo>
                  <a:lnTo>
                    <a:pt x="34" y="4"/>
                  </a:lnTo>
                  <a:lnTo>
                    <a:pt x="0" y="0"/>
                  </a:lnTo>
                  <a:lnTo>
                    <a:pt x="0" y="52"/>
                  </a:lnTo>
                  <a:lnTo>
                    <a:pt x="19" y="54"/>
                  </a:lnTo>
                  <a:lnTo>
                    <a:pt x="32" y="60"/>
                  </a:lnTo>
                  <a:lnTo>
                    <a:pt x="39" y="67"/>
                  </a:lnTo>
                  <a:lnTo>
                    <a:pt x="46" y="75"/>
                  </a:lnTo>
                  <a:lnTo>
                    <a:pt x="49" y="86"/>
                  </a:lnTo>
                  <a:lnTo>
                    <a:pt x="51" y="95"/>
                  </a:lnTo>
                  <a:lnTo>
                    <a:pt x="52" y="101"/>
                  </a:lnTo>
                  <a:lnTo>
                    <a:pt x="52" y="102"/>
                  </a:lnTo>
                  <a:lnTo>
                    <a:pt x="79" y="127"/>
                  </a:lnTo>
                  <a:lnTo>
                    <a:pt x="52" y="102"/>
                  </a:lnTo>
                  <a:lnTo>
                    <a:pt x="52" y="127"/>
                  </a:lnTo>
                  <a:lnTo>
                    <a:pt x="79" y="127"/>
                  </a:lnTo>
                  <a:lnTo>
                    <a:pt x="79" y="76"/>
                  </a:lnTo>
                  <a:close/>
                </a:path>
              </a:pathLst>
            </a:custGeom>
            <a:solidFill>
              <a:srgbClr val="00FF00"/>
            </a:solidFill>
            <a:ln w="9525">
              <a:solidFill>
                <a:schemeClr val="tx1"/>
              </a:solidFill>
              <a:round/>
              <a:headEnd/>
              <a:tailEnd/>
            </a:ln>
          </p:spPr>
          <p:txBody>
            <a:bodyPr/>
            <a:lstStyle/>
            <a:p>
              <a:endParaRPr lang="en-CA"/>
            </a:p>
          </p:txBody>
        </p:sp>
        <p:sp>
          <p:nvSpPr>
            <p:cNvPr id="66900" name="Freeform 61"/>
            <p:cNvSpPr>
              <a:spLocks noChangeAspect="1"/>
            </p:cNvSpPr>
            <p:nvPr/>
          </p:nvSpPr>
          <p:spPr bwMode="auto">
            <a:xfrm>
              <a:off x="4108" y="3033"/>
              <a:ext cx="12" cy="6"/>
            </a:xfrm>
            <a:custGeom>
              <a:avLst/>
              <a:gdLst>
                <a:gd name="T0" fmla="*/ 0 w 63"/>
                <a:gd name="T1" fmla="*/ 0 h 51"/>
                <a:gd name="T2" fmla="*/ 0 w 63"/>
                <a:gd name="T3" fmla="*/ 0 h 51"/>
                <a:gd name="T4" fmla="*/ 0 w 63"/>
                <a:gd name="T5" fmla="*/ 0 h 51"/>
                <a:gd name="T6" fmla="*/ 0 w 63"/>
                <a:gd name="T7" fmla="*/ 0 h 51"/>
                <a:gd name="T8" fmla="*/ 0 w 63"/>
                <a:gd name="T9" fmla="*/ 0 h 51"/>
                <a:gd name="T10" fmla="*/ 0 w 63"/>
                <a:gd name="T11" fmla="*/ 0 h 51"/>
                <a:gd name="T12" fmla="*/ 0 w 63"/>
                <a:gd name="T13" fmla="*/ 0 h 51"/>
                <a:gd name="T14" fmla="*/ 0 w 63"/>
                <a:gd name="T15" fmla="*/ 0 h 51"/>
                <a:gd name="T16" fmla="*/ 0 w 63"/>
                <a:gd name="T17" fmla="*/ 0 h 51"/>
                <a:gd name="T18" fmla="*/ 0 w 63"/>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51"/>
                <a:gd name="T32" fmla="*/ 63 w 63"/>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51">
                  <a:moveTo>
                    <a:pt x="63" y="11"/>
                  </a:moveTo>
                  <a:lnTo>
                    <a:pt x="41" y="0"/>
                  </a:lnTo>
                  <a:lnTo>
                    <a:pt x="0" y="0"/>
                  </a:lnTo>
                  <a:lnTo>
                    <a:pt x="0" y="51"/>
                  </a:lnTo>
                  <a:lnTo>
                    <a:pt x="41" y="51"/>
                  </a:lnTo>
                  <a:lnTo>
                    <a:pt x="18" y="40"/>
                  </a:lnTo>
                  <a:lnTo>
                    <a:pt x="63" y="11"/>
                  </a:lnTo>
                  <a:lnTo>
                    <a:pt x="55" y="0"/>
                  </a:lnTo>
                  <a:lnTo>
                    <a:pt x="41" y="0"/>
                  </a:lnTo>
                  <a:lnTo>
                    <a:pt x="63" y="11"/>
                  </a:lnTo>
                  <a:close/>
                </a:path>
              </a:pathLst>
            </a:custGeom>
            <a:solidFill>
              <a:srgbClr val="00FF00"/>
            </a:solidFill>
            <a:ln w="9525">
              <a:solidFill>
                <a:schemeClr val="tx1"/>
              </a:solidFill>
              <a:round/>
              <a:headEnd/>
              <a:tailEnd/>
            </a:ln>
          </p:spPr>
          <p:txBody>
            <a:bodyPr/>
            <a:lstStyle/>
            <a:p>
              <a:endParaRPr lang="en-CA"/>
            </a:p>
          </p:txBody>
        </p:sp>
        <p:sp>
          <p:nvSpPr>
            <p:cNvPr id="66901" name="Freeform 62"/>
            <p:cNvSpPr>
              <a:spLocks noChangeAspect="1"/>
            </p:cNvSpPr>
            <p:nvPr/>
          </p:nvSpPr>
          <p:spPr bwMode="auto">
            <a:xfrm>
              <a:off x="4111" y="3034"/>
              <a:ext cx="26" cy="21"/>
            </a:xfrm>
            <a:custGeom>
              <a:avLst/>
              <a:gdLst>
                <a:gd name="T0" fmla="*/ 0 w 130"/>
                <a:gd name="T1" fmla="*/ 0 h 184"/>
                <a:gd name="T2" fmla="*/ 0 w 130"/>
                <a:gd name="T3" fmla="*/ 0 h 184"/>
                <a:gd name="T4" fmla="*/ 0 w 130"/>
                <a:gd name="T5" fmla="*/ 0 h 184"/>
                <a:gd name="T6" fmla="*/ 0 w 130"/>
                <a:gd name="T7" fmla="*/ 0 h 184"/>
                <a:gd name="T8" fmla="*/ 0 w 130"/>
                <a:gd name="T9" fmla="*/ 0 h 184"/>
                <a:gd name="T10" fmla="*/ 0 w 130"/>
                <a:gd name="T11" fmla="*/ 0 h 184"/>
                <a:gd name="T12" fmla="*/ 0 w 130"/>
                <a:gd name="T13" fmla="*/ 0 h 184"/>
                <a:gd name="T14" fmla="*/ 0 w 130"/>
                <a:gd name="T15" fmla="*/ 0 h 184"/>
                <a:gd name="T16" fmla="*/ 0 w 130"/>
                <a:gd name="T17" fmla="*/ 0 h 184"/>
                <a:gd name="T18" fmla="*/ 0 w 130"/>
                <a:gd name="T19" fmla="*/ 0 h 184"/>
                <a:gd name="T20" fmla="*/ 0 w 130"/>
                <a:gd name="T21" fmla="*/ 0 h 184"/>
                <a:gd name="T22" fmla="*/ 0 w 130"/>
                <a:gd name="T23" fmla="*/ 0 h 184"/>
                <a:gd name="T24" fmla="*/ 0 w 130"/>
                <a:gd name="T25" fmla="*/ 0 h 184"/>
                <a:gd name="T26" fmla="*/ 0 w 130"/>
                <a:gd name="T27" fmla="*/ 0 h 184"/>
                <a:gd name="T28" fmla="*/ 0 w 130"/>
                <a:gd name="T29" fmla="*/ 0 h 184"/>
                <a:gd name="T30" fmla="*/ 0 w 130"/>
                <a:gd name="T31" fmla="*/ 0 h 184"/>
                <a:gd name="T32" fmla="*/ 0 w 130"/>
                <a:gd name="T33" fmla="*/ 0 h 184"/>
                <a:gd name="T34" fmla="*/ 0 w 130"/>
                <a:gd name="T35" fmla="*/ 0 h 184"/>
                <a:gd name="T36" fmla="*/ 0 w 130"/>
                <a:gd name="T37" fmla="*/ 0 h 184"/>
                <a:gd name="T38" fmla="*/ 0 w 130"/>
                <a:gd name="T39" fmla="*/ 0 h 184"/>
                <a:gd name="T40" fmla="*/ 0 w 130"/>
                <a:gd name="T41" fmla="*/ 0 h 184"/>
                <a:gd name="T42" fmla="*/ 0 w 130"/>
                <a:gd name="T43" fmla="*/ 0 h 184"/>
                <a:gd name="T44" fmla="*/ 0 w 130"/>
                <a:gd name="T45" fmla="*/ 0 h 184"/>
                <a:gd name="T46" fmla="*/ 0 w 130"/>
                <a:gd name="T47" fmla="*/ 0 h 1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
                <a:gd name="T73" fmla="*/ 0 h 184"/>
                <a:gd name="T74" fmla="*/ 130 w 130"/>
                <a:gd name="T75" fmla="*/ 184 h 1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 h="184">
                  <a:moveTo>
                    <a:pt x="122" y="147"/>
                  </a:moveTo>
                  <a:lnTo>
                    <a:pt x="130" y="165"/>
                  </a:lnTo>
                  <a:lnTo>
                    <a:pt x="126" y="141"/>
                  </a:lnTo>
                  <a:lnTo>
                    <a:pt x="115" y="115"/>
                  </a:lnTo>
                  <a:lnTo>
                    <a:pt x="102" y="88"/>
                  </a:lnTo>
                  <a:lnTo>
                    <a:pt x="86" y="63"/>
                  </a:lnTo>
                  <a:lnTo>
                    <a:pt x="70" y="39"/>
                  </a:lnTo>
                  <a:lnTo>
                    <a:pt x="58" y="20"/>
                  </a:lnTo>
                  <a:lnTo>
                    <a:pt x="49" y="5"/>
                  </a:lnTo>
                  <a:lnTo>
                    <a:pt x="45" y="0"/>
                  </a:lnTo>
                  <a:lnTo>
                    <a:pt x="0" y="29"/>
                  </a:lnTo>
                  <a:lnTo>
                    <a:pt x="3" y="34"/>
                  </a:lnTo>
                  <a:lnTo>
                    <a:pt x="13" y="46"/>
                  </a:lnTo>
                  <a:lnTo>
                    <a:pt x="25" y="66"/>
                  </a:lnTo>
                  <a:lnTo>
                    <a:pt x="40" y="89"/>
                  </a:lnTo>
                  <a:lnTo>
                    <a:pt x="54" y="113"/>
                  </a:lnTo>
                  <a:lnTo>
                    <a:pt x="65" y="135"/>
                  </a:lnTo>
                  <a:lnTo>
                    <a:pt x="74" y="155"/>
                  </a:lnTo>
                  <a:lnTo>
                    <a:pt x="76" y="165"/>
                  </a:lnTo>
                  <a:lnTo>
                    <a:pt x="83" y="184"/>
                  </a:lnTo>
                  <a:lnTo>
                    <a:pt x="76" y="165"/>
                  </a:lnTo>
                  <a:lnTo>
                    <a:pt x="76" y="175"/>
                  </a:lnTo>
                  <a:lnTo>
                    <a:pt x="83" y="184"/>
                  </a:lnTo>
                  <a:lnTo>
                    <a:pt x="122" y="147"/>
                  </a:lnTo>
                  <a:close/>
                </a:path>
              </a:pathLst>
            </a:custGeom>
            <a:solidFill>
              <a:srgbClr val="00FF00"/>
            </a:solidFill>
            <a:ln w="9525">
              <a:solidFill>
                <a:schemeClr val="tx1"/>
              </a:solidFill>
              <a:round/>
              <a:headEnd/>
              <a:tailEnd/>
            </a:ln>
          </p:spPr>
          <p:txBody>
            <a:bodyPr/>
            <a:lstStyle/>
            <a:p>
              <a:endParaRPr lang="en-CA"/>
            </a:p>
          </p:txBody>
        </p:sp>
        <p:sp>
          <p:nvSpPr>
            <p:cNvPr id="66902" name="Freeform 63"/>
            <p:cNvSpPr>
              <a:spLocks noChangeAspect="1"/>
            </p:cNvSpPr>
            <p:nvPr/>
          </p:nvSpPr>
          <p:spPr bwMode="auto">
            <a:xfrm>
              <a:off x="4128" y="3050"/>
              <a:ext cx="46" cy="18"/>
            </a:xfrm>
            <a:custGeom>
              <a:avLst/>
              <a:gdLst>
                <a:gd name="T0" fmla="*/ 0 w 229"/>
                <a:gd name="T1" fmla="*/ 0 h 157"/>
                <a:gd name="T2" fmla="*/ 0 w 229"/>
                <a:gd name="T3" fmla="*/ 0 h 157"/>
                <a:gd name="T4" fmla="*/ 0 w 229"/>
                <a:gd name="T5" fmla="*/ 0 h 157"/>
                <a:gd name="T6" fmla="*/ 0 w 229"/>
                <a:gd name="T7" fmla="*/ 0 h 157"/>
                <a:gd name="T8" fmla="*/ 0 w 229"/>
                <a:gd name="T9" fmla="*/ 0 h 157"/>
                <a:gd name="T10" fmla="*/ 0 w 229"/>
                <a:gd name="T11" fmla="*/ 0 h 157"/>
                <a:gd name="T12" fmla="*/ 0 w 229"/>
                <a:gd name="T13" fmla="*/ 0 h 157"/>
                <a:gd name="T14" fmla="*/ 0 w 229"/>
                <a:gd name="T15" fmla="*/ 0 h 157"/>
                <a:gd name="T16" fmla="*/ 0 w 229"/>
                <a:gd name="T17" fmla="*/ 0 h 157"/>
                <a:gd name="T18" fmla="*/ 0 w 229"/>
                <a:gd name="T19" fmla="*/ 0 h 157"/>
                <a:gd name="T20" fmla="*/ 0 w 229"/>
                <a:gd name="T21" fmla="*/ 0 h 157"/>
                <a:gd name="T22" fmla="*/ 0 w 229"/>
                <a:gd name="T23" fmla="*/ 0 h 157"/>
                <a:gd name="T24" fmla="*/ 0 w 229"/>
                <a:gd name="T25" fmla="*/ 0 h 157"/>
                <a:gd name="T26" fmla="*/ 0 w 229"/>
                <a:gd name="T27" fmla="*/ 0 h 157"/>
                <a:gd name="T28" fmla="*/ 0 w 229"/>
                <a:gd name="T29" fmla="*/ 0 h 157"/>
                <a:gd name="T30" fmla="*/ 0 w 229"/>
                <a:gd name="T31" fmla="*/ 0 h 157"/>
                <a:gd name="T32" fmla="*/ 0 w 229"/>
                <a:gd name="T33" fmla="*/ 0 h 157"/>
                <a:gd name="T34" fmla="*/ 0 w 229"/>
                <a:gd name="T35" fmla="*/ 0 h 157"/>
                <a:gd name="T36" fmla="*/ 0 w 229"/>
                <a:gd name="T37" fmla="*/ 0 h 157"/>
                <a:gd name="T38" fmla="*/ 0 w 229"/>
                <a:gd name="T39" fmla="*/ 0 h 157"/>
                <a:gd name="T40" fmla="*/ 0 w 229"/>
                <a:gd name="T41" fmla="*/ 0 h 157"/>
                <a:gd name="T42" fmla="*/ 0 w 229"/>
                <a:gd name="T43" fmla="*/ 0 h 157"/>
                <a:gd name="T44" fmla="*/ 0 w 229"/>
                <a:gd name="T45" fmla="*/ 0 h 157"/>
                <a:gd name="T46" fmla="*/ 0 w 229"/>
                <a:gd name="T47" fmla="*/ 0 h 1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9"/>
                <a:gd name="T73" fmla="*/ 0 h 157"/>
                <a:gd name="T74" fmla="*/ 229 w 229"/>
                <a:gd name="T75" fmla="*/ 157 h 1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9" h="157">
                  <a:moveTo>
                    <a:pt x="202" y="146"/>
                  </a:moveTo>
                  <a:lnTo>
                    <a:pt x="179" y="106"/>
                  </a:lnTo>
                  <a:lnTo>
                    <a:pt x="172" y="103"/>
                  </a:lnTo>
                  <a:lnTo>
                    <a:pt x="152" y="93"/>
                  </a:lnTo>
                  <a:lnTo>
                    <a:pt x="128" y="76"/>
                  </a:lnTo>
                  <a:lnTo>
                    <a:pt x="102" y="55"/>
                  </a:lnTo>
                  <a:lnTo>
                    <a:pt x="78" y="36"/>
                  </a:lnTo>
                  <a:lnTo>
                    <a:pt x="58" y="17"/>
                  </a:lnTo>
                  <a:lnTo>
                    <a:pt x="44" y="5"/>
                  </a:lnTo>
                  <a:lnTo>
                    <a:pt x="39" y="0"/>
                  </a:lnTo>
                  <a:lnTo>
                    <a:pt x="0" y="37"/>
                  </a:lnTo>
                  <a:lnTo>
                    <a:pt x="7" y="42"/>
                  </a:lnTo>
                  <a:lnTo>
                    <a:pt x="21" y="54"/>
                  </a:lnTo>
                  <a:lnTo>
                    <a:pt x="42" y="72"/>
                  </a:lnTo>
                  <a:lnTo>
                    <a:pt x="68" y="94"/>
                  </a:lnTo>
                  <a:lnTo>
                    <a:pt x="94" y="115"/>
                  </a:lnTo>
                  <a:lnTo>
                    <a:pt x="122" y="136"/>
                  </a:lnTo>
                  <a:lnTo>
                    <a:pt x="150" y="150"/>
                  </a:lnTo>
                  <a:lnTo>
                    <a:pt x="179" y="157"/>
                  </a:lnTo>
                  <a:lnTo>
                    <a:pt x="157" y="117"/>
                  </a:lnTo>
                  <a:lnTo>
                    <a:pt x="202" y="146"/>
                  </a:lnTo>
                  <a:lnTo>
                    <a:pt x="229" y="106"/>
                  </a:lnTo>
                  <a:lnTo>
                    <a:pt x="179" y="106"/>
                  </a:lnTo>
                  <a:lnTo>
                    <a:pt x="202" y="146"/>
                  </a:lnTo>
                  <a:close/>
                </a:path>
              </a:pathLst>
            </a:custGeom>
            <a:solidFill>
              <a:srgbClr val="00FF00"/>
            </a:solidFill>
            <a:ln w="9525">
              <a:solidFill>
                <a:schemeClr val="tx1"/>
              </a:solidFill>
              <a:round/>
              <a:headEnd/>
              <a:tailEnd/>
            </a:ln>
          </p:spPr>
          <p:txBody>
            <a:bodyPr/>
            <a:lstStyle/>
            <a:p>
              <a:endParaRPr lang="en-CA"/>
            </a:p>
          </p:txBody>
        </p:sp>
        <p:sp>
          <p:nvSpPr>
            <p:cNvPr id="66903" name="Freeform 64"/>
            <p:cNvSpPr>
              <a:spLocks noChangeAspect="1"/>
            </p:cNvSpPr>
            <p:nvPr/>
          </p:nvSpPr>
          <p:spPr bwMode="auto">
            <a:xfrm>
              <a:off x="4087" y="3052"/>
              <a:ext cx="81" cy="20"/>
            </a:xfrm>
            <a:custGeom>
              <a:avLst/>
              <a:gdLst>
                <a:gd name="T0" fmla="*/ 0 w 408"/>
                <a:gd name="T1" fmla="*/ 0 h 179"/>
                <a:gd name="T2" fmla="*/ 0 w 408"/>
                <a:gd name="T3" fmla="*/ 0 h 179"/>
                <a:gd name="T4" fmla="*/ 0 w 408"/>
                <a:gd name="T5" fmla="*/ 0 h 179"/>
                <a:gd name="T6" fmla="*/ 0 w 408"/>
                <a:gd name="T7" fmla="*/ 0 h 179"/>
                <a:gd name="T8" fmla="*/ 0 w 408"/>
                <a:gd name="T9" fmla="*/ 0 h 179"/>
                <a:gd name="T10" fmla="*/ 0 w 408"/>
                <a:gd name="T11" fmla="*/ 0 h 179"/>
                <a:gd name="T12" fmla="*/ 0 w 408"/>
                <a:gd name="T13" fmla="*/ 0 h 179"/>
                <a:gd name="T14" fmla="*/ 0 w 408"/>
                <a:gd name="T15" fmla="*/ 0 h 179"/>
                <a:gd name="T16" fmla="*/ 0 w 408"/>
                <a:gd name="T17" fmla="*/ 0 h 179"/>
                <a:gd name="T18" fmla="*/ 0 w 408"/>
                <a:gd name="T19" fmla="*/ 0 h 179"/>
                <a:gd name="T20" fmla="*/ 0 w 408"/>
                <a:gd name="T21" fmla="*/ 0 h 179"/>
                <a:gd name="T22" fmla="*/ 0 w 408"/>
                <a:gd name="T23" fmla="*/ 0 h 179"/>
                <a:gd name="T24" fmla="*/ 0 w 408"/>
                <a:gd name="T25" fmla="*/ 0 h 179"/>
                <a:gd name="T26" fmla="*/ 0 w 408"/>
                <a:gd name="T27" fmla="*/ 0 h 179"/>
                <a:gd name="T28" fmla="*/ 0 w 408"/>
                <a:gd name="T29" fmla="*/ 0 h 179"/>
                <a:gd name="T30" fmla="*/ 0 w 408"/>
                <a:gd name="T31" fmla="*/ 0 h 179"/>
                <a:gd name="T32" fmla="*/ 0 w 408"/>
                <a:gd name="T33" fmla="*/ 0 h 179"/>
                <a:gd name="T34" fmla="*/ 0 w 408"/>
                <a:gd name="T35" fmla="*/ 0 h 179"/>
                <a:gd name="T36" fmla="*/ 0 w 408"/>
                <a:gd name="T37" fmla="*/ 0 h 179"/>
                <a:gd name="T38" fmla="*/ 0 w 408"/>
                <a:gd name="T39" fmla="*/ 0 h 179"/>
                <a:gd name="T40" fmla="*/ 0 w 408"/>
                <a:gd name="T41" fmla="*/ 0 h 179"/>
                <a:gd name="T42" fmla="*/ 0 w 408"/>
                <a:gd name="T43" fmla="*/ 0 h 179"/>
                <a:gd name="T44" fmla="*/ 0 w 408"/>
                <a:gd name="T45" fmla="*/ 0 h 179"/>
                <a:gd name="T46" fmla="*/ 0 w 408"/>
                <a:gd name="T47" fmla="*/ 0 h 179"/>
                <a:gd name="T48" fmla="*/ 0 w 408"/>
                <a:gd name="T49" fmla="*/ 0 h 179"/>
                <a:gd name="T50" fmla="*/ 0 w 408"/>
                <a:gd name="T51" fmla="*/ 0 h 179"/>
                <a:gd name="T52" fmla="*/ 0 w 408"/>
                <a:gd name="T53" fmla="*/ 0 h 179"/>
                <a:gd name="T54" fmla="*/ 0 w 408"/>
                <a:gd name="T55" fmla="*/ 0 h 179"/>
                <a:gd name="T56" fmla="*/ 0 w 408"/>
                <a:gd name="T57" fmla="*/ 0 h 179"/>
                <a:gd name="T58" fmla="*/ 0 w 408"/>
                <a:gd name="T59" fmla="*/ 0 h 179"/>
                <a:gd name="T60" fmla="*/ 0 w 408"/>
                <a:gd name="T61" fmla="*/ 0 h 179"/>
                <a:gd name="T62" fmla="*/ 0 w 408"/>
                <a:gd name="T63" fmla="*/ 0 h 179"/>
                <a:gd name="T64" fmla="*/ 0 w 408"/>
                <a:gd name="T65" fmla="*/ 0 h 179"/>
                <a:gd name="T66" fmla="*/ 0 w 408"/>
                <a:gd name="T67" fmla="*/ 0 h 179"/>
                <a:gd name="T68" fmla="*/ 0 w 408"/>
                <a:gd name="T69" fmla="*/ 0 h 1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8"/>
                <a:gd name="T106" fmla="*/ 0 h 179"/>
                <a:gd name="T107" fmla="*/ 408 w 408"/>
                <a:gd name="T108" fmla="*/ 179 h 1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8" h="179">
                  <a:moveTo>
                    <a:pt x="0" y="0"/>
                  </a:moveTo>
                  <a:lnTo>
                    <a:pt x="5" y="24"/>
                  </a:lnTo>
                  <a:lnTo>
                    <a:pt x="16" y="46"/>
                  </a:lnTo>
                  <a:lnTo>
                    <a:pt x="34" y="66"/>
                  </a:lnTo>
                  <a:lnTo>
                    <a:pt x="53" y="85"/>
                  </a:lnTo>
                  <a:lnTo>
                    <a:pt x="78" y="103"/>
                  </a:lnTo>
                  <a:lnTo>
                    <a:pt x="105" y="121"/>
                  </a:lnTo>
                  <a:lnTo>
                    <a:pt x="136" y="136"/>
                  </a:lnTo>
                  <a:lnTo>
                    <a:pt x="166" y="151"/>
                  </a:lnTo>
                  <a:lnTo>
                    <a:pt x="198" y="163"/>
                  </a:lnTo>
                  <a:lnTo>
                    <a:pt x="231" y="172"/>
                  </a:lnTo>
                  <a:lnTo>
                    <a:pt x="264" y="178"/>
                  </a:lnTo>
                  <a:lnTo>
                    <a:pt x="296" y="179"/>
                  </a:lnTo>
                  <a:lnTo>
                    <a:pt x="328" y="177"/>
                  </a:lnTo>
                  <a:lnTo>
                    <a:pt x="358" y="168"/>
                  </a:lnTo>
                  <a:lnTo>
                    <a:pt x="385" y="152"/>
                  </a:lnTo>
                  <a:lnTo>
                    <a:pt x="408" y="128"/>
                  </a:lnTo>
                  <a:lnTo>
                    <a:pt x="363" y="99"/>
                  </a:lnTo>
                  <a:lnTo>
                    <a:pt x="351" y="113"/>
                  </a:lnTo>
                  <a:lnTo>
                    <a:pt x="337" y="121"/>
                  </a:lnTo>
                  <a:lnTo>
                    <a:pt x="317" y="126"/>
                  </a:lnTo>
                  <a:lnTo>
                    <a:pt x="296" y="128"/>
                  </a:lnTo>
                  <a:lnTo>
                    <a:pt x="270" y="127"/>
                  </a:lnTo>
                  <a:lnTo>
                    <a:pt x="244" y="123"/>
                  </a:lnTo>
                  <a:lnTo>
                    <a:pt x="215" y="114"/>
                  </a:lnTo>
                  <a:lnTo>
                    <a:pt x="188" y="103"/>
                  </a:lnTo>
                  <a:lnTo>
                    <a:pt x="160" y="91"/>
                  </a:lnTo>
                  <a:lnTo>
                    <a:pt x="134" y="78"/>
                  </a:lnTo>
                  <a:lnTo>
                    <a:pt x="111" y="63"/>
                  </a:lnTo>
                  <a:lnTo>
                    <a:pt x="90" y="46"/>
                  </a:lnTo>
                  <a:lnTo>
                    <a:pt x="73" y="31"/>
                  </a:lnTo>
                  <a:lnTo>
                    <a:pt x="62" y="18"/>
                  </a:lnTo>
                  <a:lnTo>
                    <a:pt x="57" y="7"/>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904" name="Freeform 65"/>
            <p:cNvSpPr>
              <a:spLocks noChangeAspect="1"/>
            </p:cNvSpPr>
            <p:nvPr/>
          </p:nvSpPr>
          <p:spPr bwMode="auto">
            <a:xfrm>
              <a:off x="4166" y="2994"/>
              <a:ext cx="27" cy="58"/>
            </a:xfrm>
            <a:custGeom>
              <a:avLst/>
              <a:gdLst>
                <a:gd name="T0" fmla="*/ 0 w 134"/>
                <a:gd name="T1" fmla="*/ 0 h 529"/>
                <a:gd name="T2" fmla="*/ 0 w 134"/>
                <a:gd name="T3" fmla="*/ 0 h 529"/>
                <a:gd name="T4" fmla="*/ 0 w 134"/>
                <a:gd name="T5" fmla="*/ 0 h 529"/>
                <a:gd name="T6" fmla="*/ 0 w 134"/>
                <a:gd name="T7" fmla="*/ 0 h 529"/>
                <a:gd name="T8" fmla="*/ 0 w 134"/>
                <a:gd name="T9" fmla="*/ 0 h 529"/>
                <a:gd name="T10" fmla="*/ 0 w 134"/>
                <a:gd name="T11" fmla="*/ 0 h 529"/>
                <a:gd name="T12" fmla="*/ 0 w 134"/>
                <a:gd name="T13" fmla="*/ 0 h 529"/>
                <a:gd name="T14" fmla="*/ 0 w 134"/>
                <a:gd name="T15" fmla="*/ 0 h 529"/>
                <a:gd name="T16" fmla="*/ 0 w 134"/>
                <a:gd name="T17" fmla="*/ 0 h 529"/>
                <a:gd name="T18" fmla="*/ 0 w 134"/>
                <a:gd name="T19" fmla="*/ 0 h 529"/>
                <a:gd name="T20" fmla="*/ 0 w 134"/>
                <a:gd name="T21" fmla="*/ 0 h 529"/>
                <a:gd name="T22" fmla="*/ 0 w 134"/>
                <a:gd name="T23" fmla="*/ 0 h 529"/>
                <a:gd name="T24" fmla="*/ 0 w 134"/>
                <a:gd name="T25" fmla="*/ 0 h 529"/>
                <a:gd name="T26" fmla="*/ 0 w 134"/>
                <a:gd name="T27" fmla="*/ 0 h 529"/>
                <a:gd name="T28" fmla="*/ 0 w 134"/>
                <a:gd name="T29" fmla="*/ 0 h 529"/>
                <a:gd name="T30" fmla="*/ 0 w 134"/>
                <a:gd name="T31" fmla="*/ 0 h 529"/>
                <a:gd name="T32" fmla="*/ 0 w 134"/>
                <a:gd name="T33" fmla="*/ 0 h 529"/>
                <a:gd name="T34" fmla="*/ 0 w 134"/>
                <a:gd name="T35" fmla="*/ 0 h 529"/>
                <a:gd name="T36" fmla="*/ 0 w 134"/>
                <a:gd name="T37" fmla="*/ 0 h 529"/>
                <a:gd name="T38" fmla="*/ 0 w 134"/>
                <a:gd name="T39" fmla="*/ 0 h 529"/>
                <a:gd name="T40" fmla="*/ 0 w 134"/>
                <a:gd name="T41" fmla="*/ 0 h 529"/>
                <a:gd name="T42" fmla="*/ 0 w 134"/>
                <a:gd name="T43" fmla="*/ 0 h 529"/>
                <a:gd name="T44" fmla="*/ 0 w 134"/>
                <a:gd name="T45" fmla="*/ 0 h 529"/>
                <a:gd name="T46" fmla="*/ 0 w 134"/>
                <a:gd name="T47" fmla="*/ 0 h 529"/>
                <a:gd name="T48" fmla="*/ 0 w 134"/>
                <a:gd name="T49" fmla="*/ 0 h 529"/>
                <a:gd name="T50" fmla="*/ 0 w 134"/>
                <a:gd name="T51" fmla="*/ 0 h 529"/>
                <a:gd name="T52" fmla="*/ 0 w 134"/>
                <a:gd name="T53" fmla="*/ 0 h 529"/>
                <a:gd name="T54" fmla="*/ 0 w 134"/>
                <a:gd name="T55" fmla="*/ 0 h 529"/>
                <a:gd name="T56" fmla="*/ 0 w 134"/>
                <a:gd name="T57" fmla="*/ 0 h 529"/>
                <a:gd name="T58" fmla="*/ 0 w 134"/>
                <a:gd name="T59" fmla="*/ 0 h 529"/>
                <a:gd name="T60" fmla="*/ 0 w 134"/>
                <a:gd name="T61" fmla="*/ 0 h 529"/>
                <a:gd name="T62" fmla="*/ 0 w 134"/>
                <a:gd name="T63" fmla="*/ 0 h 529"/>
                <a:gd name="T64" fmla="*/ 0 w 134"/>
                <a:gd name="T65" fmla="*/ 0 h 529"/>
                <a:gd name="T66" fmla="*/ 0 w 134"/>
                <a:gd name="T67" fmla="*/ 0 h 529"/>
                <a:gd name="T68" fmla="*/ 0 w 134"/>
                <a:gd name="T69" fmla="*/ 0 h 5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29"/>
                <a:gd name="T107" fmla="*/ 134 w 134"/>
                <a:gd name="T108" fmla="*/ 529 h 5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29">
                  <a:moveTo>
                    <a:pt x="0" y="0"/>
                  </a:moveTo>
                  <a:lnTo>
                    <a:pt x="1" y="30"/>
                  </a:lnTo>
                  <a:lnTo>
                    <a:pt x="4" y="60"/>
                  </a:lnTo>
                  <a:lnTo>
                    <a:pt x="8" y="92"/>
                  </a:lnTo>
                  <a:lnTo>
                    <a:pt x="12" y="124"/>
                  </a:lnTo>
                  <a:lnTo>
                    <a:pt x="19" y="157"/>
                  </a:lnTo>
                  <a:lnTo>
                    <a:pt x="26" y="189"/>
                  </a:lnTo>
                  <a:lnTo>
                    <a:pt x="34" y="222"/>
                  </a:lnTo>
                  <a:lnTo>
                    <a:pt x="41" y="256"/>
                  </a:lnTo>
                  <a:lnTo>
                    <a:pt x="47" y="290"/>
                  </a:lnTo>
                  <a:lnTo>
                    <a:pt x="55" y="324"/>
                  </a:lnTo>
                  <a:lnTo>
                    <a:pt x="61" y="357"/>
                  </a:lnTo>
                  <a:lnTo>
                    <a:pt x="68" y="392"/>
                  </a:lnTo>
                  <a:lnTo>
                    <a:pt x="72" y="427"/>
                  </a:lnTo>
                  <a:lnTo>
                    <a:pt x="76" y="461"/>
                  </a:lnTo>
                  <a:lnTo>
                    <a:pt x="79" y="494"/>
                  </a:lnTo>
                  <a:lnTo>
                    <a:pt x="80" y="529"/>
                  </a:lnTo>
                  <a:lnTo>
                    <a:pt x="134" y="529"/>
                  </a:lnTo>
                  <a:lnTo>
                    <a:pt x="133" y="492"/>
                  </a:lnTo>
                  <a:lnTo>
                    <a:pt x="131" y="456"/>
                  </a:lnTo>
                  <a:lnTo>
                    <a:pt x="126" y="421"/>
                  </a:lnTo>
                  <a:lnTo>
                    <a:pt x="122" y="384"/>
                  </a:lnTo>
                  <a:lnTo>
                    <a:pt x="115" y="349"/>
                  </a:lnTo>
                  <a:lnTo>
                    <a:pt x="109" y="314"/>
                  </a:lnTo>
                  <a:lnTo>
                    <a:pt x="101" y="279"/>
                  </a:lnTo>
                  <a:lnTo>
                    <a:pt x="95" y="246"/>
                  </a:lnTo>
                  <a:lnTo>
                    <a:pt x="86" y="212"/>
                  </a:lnTo>
                  <a:lnTo>
                    <a:pt x="79" y="179"/>
                  </a:lnTo>
                  <a:lnTo>
                    <a:pt x="73" y="146"/>
                  </a:lnTo>
                  <a:lnTo>
                    <a:pt x="67" y="116"/>
                  </a:lnTo>
                  <a:lnTo>
                    <a:pt x="62" y="86"/>
                  </a:lnTo>
                  <a:lnTo>
                    <a:pt x="58" y="56"/>
                  </a:lnTo>
                  <a:lnTo>
                    <a:pt x="56" y="28"/>
                  </a:lnTo>
                  <a:lnTo>
                    <a:pt x="55" y="0"/>
                  </a:lnTo>
                  <a:lnTo>
                    <a:pt x="0" y="0"/>
                  </a:lnTo>
                  <a:close/>
                </a:path>
              </a:pathLst>
            </a:custGeom>
            <a:solidFill>
              <a:srgbClr val="00FF00"/>
            </a:solidFill>
            <a:ln w="9525">
              <a:solidFill>
                <a:schemeClr val="tx1"/>
              </a:solidFill>
              <a:round/>
              <a:headEnd/>
              <a:tailEnd/>
            </a:ln>
          </p:spPr>
          <p:txBody>
            <a:bodyPr/>
            <a:lstStyle/>
            <a:p>
              <a:endParaRPr lang="en-CA"/>
            </a:p>
          </p:txBody>
        </p:sp>
        <p:sp>
          <p:nvSpPr>
            <p:cNvPr id="66905" name="Freeform 66"/>
            <p:cNvSpPr>
              <a:spLocks noChangeAspect="1"/>
            </p:cNvSpPr>
            <p:nvPr/>
          </p:nvSpPr>
          <p:spPr bwMode="auto">
            <a:xfrm>
              <a:off x="4239" y="2969"/>
              <a:ext cx="50" cy="64"/>
            </a:xfrm>
            <a:custGeom>
              <a:avLst/>
              <a:gdLst>
                <a:gd name="T0" fmla="*/ 0 w 250"/>
                <a:gd name="T1" fmla="*/ 0 h 578"/>
                <a:gd name="T2" fmla="*/ 0 w 250"/>
                <a:gd name="T3" fmla="*/ 0 h 578"/>
                <a:gd name="T4" fmla="*/ 0 w 250"/>
                <a:gd name="T5" fmla="*/ 0 h 578"/>
                <a:gd name="T6" fmla="*/ 0 w 250"/>
                <a:gd name="T7" fmla="*/ 0 h 578"/>
                <a:gd name="T8" fmla="*/ 0 w 250"/>
                <a:gd name="T9" fmla="*/ 0 h 578"/>
                <a:gd name="T10" fmla="*/ 0 w 250"/>
                <a:gd name="T11" fmla="*/ 0 h 578"/>
                <a:gd name="T12" fmla="*/ 0 w 250"/>
                <a:gd name="T13" fmla="*/ 0 h 578"/>
                <a:gd name="T14" fmla="*/ 0 w 250"/>
                <a:gd name="T15" fmla="*/ 0 h 578"/>
                <a:gd name="T16" fmla="*/ 0 w 250"/>
                <a:gd name="T17" fmla="*/ 0 h 578"/>
                <a:gd name="T18" fmla="*/ 0 w 250"/>
                <a:gd name="T19" fmla="*/ 0 h 578"/>
                <a:gd name="T20" fmla="*/ 0 w 250"/>
                <a:gd name="T21" fmla="*/ 0 h 578"/>
                <a:gd name="T22" fmla="*/ 0 w 250"/>
                <a:gd name="T23" fmla="*/ 0 h 578"/>
                <a:gd name="T24" fmla="*/ 0 w 250"/>
                <a:gd name="T25" fmla="*/ 0 h 578"/>
                <a:gd name="T26" fmla="*/ 0 w 250"/>
                <a:gd name="T27" fmla="*/ 0 h 578"/>
                <a:gd name="T28" fmla="*/ 0 w 250"/>
                <a:gd name="T29" fmla="*/ 0 h 578"/>
                <a:gd name="T30" fmla="*/ 0 w 250"/>
                <a:gd name="T31" fmla="*/ 0 h 578"/>
                <a:gd name="T32" fmla="*/ 0 w 250"/>
                <a:gd name="T33" fmla="*/ 0 h 578"/>
                <a:gd name="T34" fmla="*/ 0 w 250"/>
                <a:gd name="T35" fmla="*/ 0 h 578"/>
                <a:gd name="T36" fmla="*/ 0 w 250"/>
                <a:gd name="T37" fmla="*/ 0 h 578"/>
                <a:gd name="T38" fmla="*/ 0 w 250"/>
                <a:gd name="T39" fmla="*/ 0 h 578"/>
                <a:gd name="T40" fmla="*/ 0 w 250"/>
                <a:gd name="T41" fmla="*/ 0 h 578"/>
                <a:gd name="T42" fmla="*/ 0 w 250"/>
                <a:gd name="T43" fmla="*/ 0 h 578"/>
                <a:gd name="T44" fmla="*/ 0 w 250"/>
                <a:gd name="T45" fmla="*/ 0 h 578"/>
                <a:gd name="T46" fmla="*/ 0 w 250"/>
                <a:gd name="T47" fmla="*/ 0 h 578"/>
                <a:gd name="T48" fmla="*/ 0 w 250"/>
                <a:gd name="T49" fmla="*/ 0 h 578"/>
                <a:gd name="T50" fmla="*/ 0 w 250"/>
                <a:gd name="T51" fmla="*/ 0 h 578"/>
                <a:gd name="T52" fmla="*/ 0 w 250"/>
                <a:gd name="T53" fmla="*/ 0 h 578"/>
                <a:gd name="T54" fmla="*/ 0 w 250"/>
                <a:gd name="T55" fmla="*/ 0 h 578"/>
                <a:gd name="T56" fmla="*/ 0 w 250"/>
                <a:gd name="T57" fmla="*/ 0 h 578"/>
                <a:gd name="T58" fmla="*/ 0 w 250"/>
                <a:gd name="T59" fmla="*/ 0 h 578"/>
                <a:gd name="T60" fmla="*/ 0 w 250"/>
                <a:gd name="T61" fmla="*/ 0 h 578"/>
                <a:gd name="T62" fmla="*/ 0 w 250"/>
                <a:gd name="T63" fmla="*/ 0 h 578"/>
                <a:gd name="T64" fmla="*/ 0 w 250"/>
                <a:gd name="T65" fmla="*/ 0 h 578"/>
                <a:gd name="T66" fmla="*/ 0 w 250"/>
                <a:gd name="T67" fmla="*/ 0 h 578"/>
                <a:gd name="T68" fmla="*/ 0 w 250"/>
                <a:gd name="T69" fmla="*/ 0 h 5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578"/>
                <a:gd name="T107" fmla="*/ 250 w 250"/>
                <a:gd name="T108" fmla="*/ 578 h 5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578">
                  <a:moveTo>
                    <a:pt x="196" y="0"/>
                  </a:moveTo>
                  <a:lnTo>
                    <a:pt x="195" y="34"/>
                  </a:lnTo>
                  <a:lnTo>
                    <a:pt x="191" y="70"/>
                  </a:lnTo>
                  <a:lnTo>
                    <a:pt x="184" y="105"/>
                  </a:lnTo>
                  <a:lnTo>
                    <a:pt x="178" y="140"/>
                  </a:lnTo>
                  <a:lnTo>
                    <a:pt x="167" y="177"/>
                  </a:lnTo>
                  <a:lnTo>
                    <a:pt x="155" y="215"/>
                  </a:lnTo>
                  <a:lnTo>
                    <a:pt x="142" y="252"/>
                  </a:lnTo>
                  <a:lnTo>
                    <a:pt x="129" y="288"/>
                  </a:lnTo>
                  <a:lnTo>
                    <a:pt x="114" y="325"/>
                  </a:lnTo>
                  <a:lnTo>
                    <a:pt x="97" y="360"/>
                  </a:lnTo>
                  <a:lnTo>
                    <a:pt x="80" y="396"/>
                  </a:lnTo>
                  <a:lnTo>
                    <a:pt x="64" y="431"/>
                  </a:lnTo>
                  <a:lnTo>
                    <a:pt x="47" y="463"/>
                  </a:lnTo>
                  <a:lnTo>
                    <a:pt x="31" y="495"/>
                  </a:lnTo>
                  <a:lnTo>
                    <a:pt x="15" y="526"/>
                  </a:lnTo>
                  <a:lnTo>
                    <a:pt x="0" y="556"/>
                  </a:lnTo>
                  <a:lnTo>
                    <a:pt x="47" y="578"/>
                  </a:lnTo>
                  <a:lnTo>
                    <a:pt x="63" y="548"/>
                  </a:lnTo>
                  <a:lnTo>
                    <a:pt x="79" y="518"/>
                  </a:lnTo>
                  <a:lnTo>
                    <a:pt x="95" y="486"/>
                  </a:lnTo>
                  <a:lnTo>
                    <a:pt x="114" y="451"/>
                  </a:lnTo>
                  <a:lnTo>
                    <a:pt x="130" y="416"/>
                  </a:lnTo>
                  <a:lnTo>
                    <a:pt x="147" y="381"/>
                  </a:lnTo>
                  <a:lnTo>
                    <a:pt x="164" y="344"/>
                  </a:lnTo>
                  <a:lnTo>
                    <a:pt x="179" y="306"/>
                  </a:lnTo>
                  <a:lnTo>
                    <a:pt x="194" y="268"/>
                  </a:lnTo>
                  <a:lnTo>
                    <a:pt x="207" y="229"/>
                  </a:lnTo>
                  <a:lnTo>
                    <a:pt x="219" y="191"/>
                  </a:lnTo>
                  <a:lnTo>
                    <a:pt x="230" y="152"/>
                  </a:lnTo>
                  <a:lnTo>
                    <a:pt x="238" y="114"/>
                  </a:lnTo>
                  <a:lnTo>
                    <a:pt x="245" y="76"/>
                  </a:lnTo>
                  <a:lnTo>
                    <a:pt x="249" y="38"/>
                  </a:lnTo>
                  <a:lnTo>
                    <a:pt x="250" y="0"/>
                  </a:lnTo>
                  <a:lnTo>
                    <a:pt x="196" y="0"/>
                  </a:lnTo>
                  <a:close/>
                </a:path>
              </a:pathLst>
            </a:custGeom>
            <a:solidFill>
              <a:srgbClr val="00FF00"/>
            </a:solidFill>
            <a:ln w="9525">
              <a:solidFill>
                <a:schemeClr val="tx1"/>
              </a:solidFill>
              <a:round/>
              <a:headEnd/>
              <a:tailEnd/>
            </a:ln>
          </p:spPr>
          <p:txBody>
            <a:bodyPr/>
            <a:lstStyle/>
            <a:p>
              <a:endParaRPr lang="en-CA"/>
            </a:p>
          </p:txBody>
        </p:sp>
        <p:sp>
          <p:nvSpPr>
            <p:cNvPr id="66906" name="Freeform 67"/>
            <p:cNvSpPr>
              <a:spLocks noChangeAspect="1"/>
            </p:cNvSpPr>
            <p:nvPr/>
          </p:nvSpPr>
          <p:spPr bwMode="auto">
            <a:xfrm>
              <a:off x="4310" y="2945"/>
              <a:ext cx="35" cy="53"/>
            </a:xfrm>
            <a:custGeom>
              <a:avLst/>
              <a:gdLst>
                <a:gd name="T0" fmla="*/ 0 w 174"/>
                <a:gd name="T1" fmla="*/ 0 h 472"/>
                <a:gd name="T2" fmla="*/ 0 w 174"/>
                <a:gd name="T3" fmla="*/ 0 h 472"/>
                <a:gd name="T4" fmla="*/ 0 w 174"/>
                <a:gd name="T5" fmla="*/ 0 h 472"/>
                <a:gd name="T6" fmla="*/ 0 w 174"/>
                <a:gd name="T7" fmla="*/ 0 h 472"/>
                <a:gd name="T8" fmla="*/ 0 w 174"/>
                <a:gd name="T9" fmla="*/ 0 h 472"/>
                <a:gd name="T10" fmla="*/ 0 w 174"/>
                <a:gd name="T11" fmla="*/ 0 h 472"/>
                <a:gd name="T12" fmla="*/ 0 w 174"/>
                <a:gd name="T13" fmla="*/ 0 h 472"/>
                <a:gd name="T14" fmla="*/ 0 w 174"/>
                <a:gd name="T15" fmla="*/ 0 h 472"/>
                <a:gd name="T16" fmla="*/ 0 w 174"/>
                <a:gd name="T17" fmla="*/ 0 h 472"/>
                <a:gd name="T18" fmla="*/ 0 w 174"/>
                <a:gd name="T19" fmla="*/ 0 h 472"/>
                <a:gd name="T20" fmla="*/ 0 w 174"/>
                <a:gd name="T21" fmla="*/ 0 h 472"/>
                <a:gd name="T22" fmla="*/ 0 w 174"/>
                <a:gd name="T23" fmla="*/ 0 h 472"/>
                <a:gd name="T24" fmla="*/ 0 w 174"/>
                <a:gd name="T25" fmla="*/ 0 h 472"/>
                <a:gd name="T26" fmla="*/ 0 w 174"/>
                <a:gd name="T27" fmla="*/ 0 h 472"/>
                <a:gd name="T28" fmla="*/ 0 w 174"/>
                <a:gd name="T29" fmla="*/ 0 h 472"/>
                <a:gd name="T30" fmla="*/ 0 w 174"/>
                <a:gd name="T31" fmla="*/ 0 h 472"/>
                <a:gd name="T32" fmla="*/ 0 w 174"/>
                <a:gd name="T33" fmla="*/ 0 h 472"/>
                <a:gd name="T34" fmla="*/ 0 w 174"/>
                <a:gd name="T35" fmla="*/ 0 h 472"/>
                <a:gd name="T36" fmla="*/ 0 w 174"/>
                <a:gd name="T37" fmla="*/ 0 h 472"/>
                <a:gd name="T38" fmla="*/ 0 w 174"/>
                <a:gd name="T39" fmla="*/ 0 h 472"/>
                <a:gd name="T40" fmla="*/ 0 w 174"/>
                <a:gd name="T41" fmla="*/ 0 h 472"/>
                <a:gd name="T42" fmla="*/ 0 w 174"/>
                <a:gd name="T43" fmla="*/ 0 h 472"/>
                <a:gd name="T44" fmla="*/ 0 w 174"/>
                <a:gd name="T45" fmla="*/ 0 h 472"/>
                <a:gd name="T46" fmla="*/ 0 w 174"/>
                <a:gd name="T47" fmla="*/ 0 h 472"/>
                <a:gd name="T48" fmla="*/ 0 w 174"/>
                <a:gd name="T49" fmla="*/ 0 h 472"/>
                <a:gd name="T50" fmla="*/ 0 w 174"/>
                <a:gd name="T51" fmla="*/ 0 h 472"/>
                <a:gd name="T52" fmla="*/ 0 w 174"/>
                <a:gd name="T53" fmla="*/ 0 h 472"/>
                <a:gd name="T54" fmla="*/ 0 w 174"/>
                <a:gd name="T55" fmla="*/ 0 h 472"/>
                <a:gd name="T56" fmla="*/ 0 w 174"/>
                <a:gd name="T57" fmla="*/ 0 h 472"/>
                <a:gd name="T58" fmla="*/ 0 w 174"/>
                <a:gd name="T59" fmla="*/ 0 h 472"/>
                <a:gd name="T60" fmla="*/ 0 w 174"/>
                <a:gd name="T61" fmla="*/ 0 h 472"/>
                <a:gd name="T62" fmla="*/ 0 w 174"/>
                <a:gd name="T63" fmla="*/ 0 h 472"/>
                <a:gd name="T64" fmla="*/ 0 w 174"/>
                <a:gd name="T65" fmla="*/ 0 h 472"/>
                <a:gd name="T66" fmla="*/ 0 w 174"/>
                <a:gd name="T67" fmla="*/ 0 h 472"/>
                <a:gd name="T68" fmla="*/ 0 w 174"/>
                <a:gd name="T69" fmla="*/ 0 h 472"/>
                <a:gd name="T70" fmla="*/ 0 w 174"/>
                <a:gd name="T71" fmla="*/ 0 h 472"/>
                <a:gd name="T72" fmla="*/ 0 w 174"/>
                <a:gd name="T73" fmla="*/ 0 h 472"/>
                <a:gd name="T74" fmla="*/ 0 w 174"/>
                <a:gd name="T75" fmla="*/ 0 h 472"/>
                <a:gd name="T76" fmla="*/ 0 w 174"/>
                <a:gd name="T77" fmla="*/ 0 h 472"/>
                <a:gd name="T78" fmla="*/ 0 w 174"/>
                <a:gd name="T79" fmla="*/ 0 h 4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4"/>
                <a:gd name="T121" fmla="*/ 0 h 472"/>
                <a:gd name="T122" fmla="*/ 174 w 174"/>
                <a:gd name="T123" fmla="*/ 472 h 4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4" h="472">
                  <a:moveTo>
                    <a:pt x="120" y="19"/>
                  </a:moveTo>
                  <a:lnTo>
                    <a:pt x="128" y="0"/>
                  </a:lnTo>
                  <a:lnTo>
                    <a:pt x="105" y="24"/>
                  </a:lnTo>
                  <a:lnTo>
                    <a:pt x="84" y="48"/>
                  </a:lnTo>
                  <a:lnTo>
                    <a:pt x="68" y="74"/>
                  </a:lnTo>
                  <a:lnTo>
                    <a:pt x="54" y="100"/>
                  </a:lnTo>
                  <a:lnTo>
                    <a:pt x="41" y="127"/>
                  </a:lnTo>
                  <a:lnTo>
                    <a:pt x="30" y="155"/>
                  </a:lnTo>
                  <a:lnTo>
                    <a:pt x="22" y="183"/>
                  </a:lnTo>
                  <a:lnTo>
                    <a:pt x="15" y="212"/>
                  </a:lnTo>
                  <a:lnTo>
                    <a:pt x="9" y="243"/>
                  </a:lnTo>
                  <a:lnTo>
                    <a:pt x="6" y="273"/>
                  </a:lnTo>
                  <a:lnTo>
                    <a:pt x="3" y="304"/>
                  </a:lnTo>
                  <a:lnTo>
                    <a:pt x="2" y="337"/>
                  </a:lnTo>
                  <a:lnTo>
                    <a:pt x="1" y="369"/>
                  </a:lnTo>
                  <a:lnTo>
                    <a:pt x="0" y="403"/>
                  </a:lnTo>
                  <a:lnTo>
                    <a:pt x="0" y="437"/>
                  </a:lnTo>
                  <a:lnTo>
                    <a:pt x="0" y="472"/>
                  </a:lnTo>
                  <a:lnTo>
                    <a:pt x="54" y="472"/>
                  </a:lnTo>
                  <a:lnTo>
                    <a:pt x="54" y="437"/>
                  </a:lnTo>
                  <a:lnTo>
                    <a:pt x="54" y="403"/>
                  </a:lnTo>
                  <a:lnTo>
                    <a:pt x="55" y="371"/>
                  </a:lnTo>
                  <a:lnTo>
                    <a:pt x="56" y="339"/>
                  </a:lnTo>
                  <a:lnTo>
                    <a:pt x="57" y="308"/>
                  </a:lnTo>
                  <a:lnTo>
                    <a:pt x="60" y="278"/>
                  </a:lnTo>
                  <a:lnTo>
                    <a:pt x="64" y="249"/>
                  </a:lnTo>
                  <a:lnTo>
                    <a:pt x="69" y="222"/>
                  </a:lnTo>
                  <a:lnTo>
                    <a:pt x="74" y="196"/>
                  </a:lnTo>
                  <a:lnTo>
                    <a:pt x="82" y="169"/>
                  </a:lnTo>
                  <a:lnTo>
                    <a:pt x="91" y="146"/>
                  </a:lnTo>
                  <a:lnTo>
                    <a:pt x="102" y="122"/>
                  </a:lnTo>
                  <a:lnTo>
                    <a:pt x="116" y="98"/>
                  </a:lnTo>
                  <a:lnTo>
                    <a:pt x="130" y="77"/>
                  </a:lnTo>
                  <a:lnTo>
                    <a:pt x="146" y="57"/>
                  </a:lnTo>
                  <a:lnTo>
                    <a:pt x="167" y="37"/>
                  </a:lnTo>
                  <a:lnTo>
                    <a:pt x="174" y="19"/>
                  </a:lnTo>
                  <a:lnTo>
                    <a:pt x="167" y="37"/>
                  </a:lnTo>
                  <a:lnTo>
                    <a:pt x="174" y="29"/>
                  </a:lnTo>
                  <a:lnTo>
                    <a:pt x="174" y="19"/>
                  </a:lnTo>
                  <a:lnTo>
                    <a:pt x="120" y="19"/>
                  </a:lnTo>
                  <a:close/>
                </a:path>
              </a:pathLst>
            </a:custGeom>
            <a:solidFill>
              <a:srgbClr val="00FF00"/>
            </a:solidFill>
            <a:ln w="9525">
              <a:solidFill>
                <a:schemeClr val="tx1"/>
              </a:solidFill>
              <a:round/>
              <a:headEnd/>
              <a:tailEnd/>
            </a:ln>
          </p:spPr>
          <p:txBody>
            <a:bodyPr/>
            <a:lstStyle/>
            <a:p>
              <a:endParaRPr lang="en-CA"/>
            </a:p>
          </p:txBody>
        </p:sp>
        <p:sp>
          <p:nvSpPr>
            <p:cNvPr id="66907" name="Freeform 68"/>
            <p:cNvSpPr>
              <a:spLocks noChangeAspect="1"/>
            </p:cNvSpPr>
            <p:nvPr/>
          </p:nvSpPr>
          <p:spPr bwMode="auto">
            <a:xfrm>
              <a:off x="4334" y="2932"/>
              <a:ext cx="11" cy="16"/>
            </a:xfrm>
            <a:custGeom>
              <a:avLst/>
              <a:gdLst>
                <a:gd name="T0" fmla="*/ 0 w 54"/>
                <a:gd name="T1" fmla="*/ 0 h 139"/>
                <a:gd name="T2" fmla="*/ 0 w 54"/>
                <a:gd name="T3" fmla="*/ 0 h 139"/>
                <a:gd name="T4" fmla="*/ 0 w 54"/>
                <a:gd name="T5" fmla="*/ 0 h 139"/>
                <a:gd name="T6" fmla="*/ 0 w 54"/>
                <a:gd name="T7" fmla="*/ 0 h 139"/>
                <a:gd name="T8" fmla="*/ 0 w 54"/>
                <a:gd name="T9" fmla="*/ 0 h 139"/>
                <a:gd name="T10" fmla="*/ 0 w 54"/>
                <a:gd name="T11" fmla="*/ 0 h 139"/>
                <a:gd name="T12" fmla="*/ 0 w 54"/>
                <a:gd name="T13" fmla="*/ 0 h 139"/>
                <a:gd name="T14" fmla="*/ 0 w 54"/>
                <a:gd name="T15" fmla="*/ 0 h 139"/>
                <a:gd name="T16" fmla="*/ 0 w 54"/>
                <a:gd name="T17" fmla="*/ 0 h 139"/>
                <a:gd name="T18" fmla="*/ 0 w 54"/>
                <a:gd name="T19" fmla="*/ 0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39"/>
                <a:gd name="T32" fmla="*/ 54 w 54"/>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39">
                  <a:moveTo>
                    <a:pt x="27" y="0"/>
                  </a:moveTo>
                  <a:lnTo>
                    <a:pt x="0" y="25"/>
                  </a:lnTo>
                  <a:lnTo>
                    <a:pt x="0" y="139"/>
                  </a:lnTo>
                  <a:lnTo>
                    <a:pt x="54" y="139"/>
                  </a:lnTo>
                  <a:lnTo>
                    <a:pt x="54" y="25"/>
                  </a:lnTo>
                  <a:lnTo>
                    <a:pt x="27" y="51"/>
                  </a:lnTo>
                  <a:lnTo>
                    <a:pt x="27" y="0"/>
                  </a:lnTo>
                  <a:lnTo>
                    <a:pt x="0" y="0"/>
                  </a:lnTo>
                  <a:lnTo>
                    <a:pt x="0" y="25"/>
                  </a:lnTo>
                  <a:lnTo>
                    <a:pt x="27" y="0"/>
                  </a:lnTo>
                  <a:close/>
                </a:path>
              </a:pathLst>
            </a:custGeom>
            <a:solidFill>
              <a:srgbClr val="00FF00"/>
            </a:solidFill>
            <a:ln w="9525">
              <a:solidFill>
                <a:schemeClr val="tx1"/>
              </a:solidFill>
              <a:round/>
              <a:headEnd/>
              <a:tailEnd/>
            </a:ln>
          </p:spPr>
          <p:txBody>
            <a:bodyPr/>
            <a:lstStyle/>
            <a:p>
              <a:endParaRPr lang="en-CA"/>
            </a:p>
          </p:txBody>
        </p:sp>
        <p:sp>
          <p:nvSpPr>
            <p:cNvPr id="66908" name="Freeform 69"/>
            <p:cNvSpPr>
              <a:spLocks noChangeAspect="1"/>
            </p:cNvSpPr>
            <p:nvPr/>
          </p:nvSpPr>
          <p:spPr bwMode="auto">
            <a:xfrm>
              <a:off x="4334" y="2918"/>
              <a:ext cx="18" cy="20"/>
            </a:xfrm>
            <a:custGeom>
              <a:avLst/>
              <a:gdLst>
                <a:gd name="T0" fmla="*/ 0 w 89"/>
                <a:gd name="T1" fmla="*/ 0 h 176"/>
                <a:gd name="T2" fmla="*/ 0 w 89"/>
                <a:gd name="T3" fmla="*/ 0 h 176"/>
                <a:gd name="T4" fmla="*/ 0 w 89"/>
                <a:gd name="T5" fmla="*/ 0 h 176"/>
                <a:gd name="T6" fmla="*/ 0 w 89"/>
                <a:gd name="T7" fmla="*/ 0 h 176"/>
                <a:gd name="T8" fmla="*/ 0 w 89"/>
                <a:gd name="T9" fmla="*/ 0 h 176"/>
                <a:gd name="T10" fmla="*/ 0 w 89"/>
                <a:gd name="T11" fmla="*/ 0 h 176"/>
                <a:gd name="T12" fmla="*/ 0 w 89"/>
                <a:gd name="T13" fmla="*/ 0 h 176"/>
                <a:gd name="T14" fmla="*/ 0 w 89"/>
                <a:gd name="T15" fmla="*/ 0 h 176"/>
                <a:gd name="T16" fmla="*/ 0 w 89"/>
                <a:gd name="T17" fmla="*/ 0 h 176"/>
                <a:gd name="T18" fmla="*/ 0 w 89"/>
                <a:gd name="T19" fmla="*/ 0 h 176"/>
                <a:gd name="T20" fmla="*/ 0 w 89"/>
                <a:gd name="T21" fmla="*/ 0 h 176"/>
                <a:gd name="T22" fmla="*/ 0 w 89"/>
                <a:gd name="T23" fmla="*/ 0 h 176"/>
                <a:gd name="T24" fmla="*/ 0 w 89"/>
                <a:gd name="T25" fmla="*/ 0 h 176"/>
                <a:gd name="T26" fmla="*/ 0 w 89"/>
                <a:gd name="T27" fmla="*/ 0 h 176"/>
                <a:gd name="T28" fmla="*/ 0 w 89"/>
                <a:gd name="T29" fmla="*/ 0 h 176"/>
                <a:gd name="T30" fmla="*/ 0 w 89"/>
                <a:gd name="T31" fmla="*/ 0 h 176"/>
                <a:gd name="T32" fmla="*/ 0 w 89"/>
                <a:gd name="T33" fmla="*/ 0 h 176"/>
                <a:gd name="T34" fmla="*/ 0 w 89"/>
                <a:gd name="T35" fmla="*/ 0 h 176"/>
                <a:gd name="T36" fmla="*/ 0 w 89"/>
                <a:gd name="T37" fmla="*/ 0 h 1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176"/>
                <a:gd name="T59" fmla="*/ 89 w 89"/>
                <a:gd name="T60" fmla="*/ 176 h 1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176">
                  <a:moveTo>
                    <a:pt x="0" y="0"/>
                  </a:moveTo>
                  <a:lnTo>
                    <a:pt x="4" y="23"/>
                  </a:lnTo>
                  <a:lnTo>
                    <a:pt x="12" y="48"/>
                  </a:lnTo>
                  <a:lnTo>
                    <a:pt x="22" y="72"/>
                  </a:lnTo>
                  <a:lnTo>
                    <a:pt x="30" y="96"/>
                  </a:lnTo>
                  <a:lnTo>
                    <a:pt x="35" y="114"/>
                  </a:lnTo>
                  <a:lnTo>
                    <a:pt x="35" y="124"/>
                  </a:lnTo>
                  <a:lnTo>
                    <a:pt x="36" y="122"/>
                  </a:lnTo>
                  <a:lnTo>
                    <a:pt x="27" y="125"/>
                  </a:lnTo>
                  <a:lnTo>
                    <a:pt x="27" y="176"/>
                  </a:lnTo>
                  <a:lnTo>
                    <a:pt x="64" y="168"/>
                  </a:lnTo>
                  <a:lnTo>
                    <a:pt x="87" y="140"/>
                  </a:lnTo>
                  <a:lnTo>
                    <a:pt x="89" y="110"/>
                  </a:lnTo>
                  <a:lnTo>
                    <a:pt x="82" y="82"/>
                  </a:lnTo>
                  <a:lnTo>
                    <a:pt x="74" y="56"/>
                  </a:lnTo>
                  <a:lnTo>
                    <a:pt x="64" y="31"/>
                  </a:lnTo>
                  <a:lnTo>
                    <a:pt x="56" y="11"/>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909" name="Freeform 70"/>
            <p:cNvSpPr>
              <a:spLocks noChangeAspect="1"/>
            </p:cNvSpPr>
            <p:nvPr/>
          </p:nvSpPr>
          <p:spPr bwMode="auto">
            <a:xfrm>
              <a:off x="4390" y="2907"/>
              <a:ext cx="31" cy="45"/>
            </a:xfrm>
            <a:custGeom>
              <a:avLst/>
              <a:gdLst>
                <a:gd name="T0" fmla="*/ 0 w 157"/>
                <a:gd name="T1" fmla="*/ 0 h 404"/>
                <a:gd name="T2" fmla="*/ 0 w 157"/>
                <a:gd name="T3" fmla="*/ 0 h 404"/>
                <a:gd name="T4" fmla="*/ 0 w 157"/>
                <a:gd name="T5" fmla="*/ 0 h 404"/>
                <a:gd name="T6" fmla="*/ 0 w 157"/>
                <a:gd name="T7" fmla="*/ 0 h 404"/>
                <a:gd name="T8" fmla="*/ 0 w 157"/>
                <a:gd name="T9" fmla="*/ 0 h 404"/>
                <a:gd name="T10" fmla="*/ 0 w 157"/>
                <a:gd name="T11" fmla="*/ 0 h 404"/>
                <a:gd name="T12" fmla="*/ 0 w 157"/>
                <a:gd name="T13" fmla="*/ 0 h 404"/>
                <a:gd name="T14" fmla="*/ 0 w 157"/>
                <a:gd name="T15" fmla="*/ 0 h 404"/>
                <a:gd name="T16" fmla="*/ 0 w 157"/>
                <a:gd name="T17" fmla="*/ 0 h 404"/>
                <a:gd name="T18" fmla="*/ 0 w 157"/>
                <a:gd name="T19" fmla="*/ 0 h 404"/>
                <a:gd name="T20" fmla="*/ 0 w 157"/>
                <a:gd name="T21" fmla="*/ 0 h 404"/>
                <a:gd name="T22" fmla="*/ 0 w 157"/>
                <a:gd name="T23" fmla="*/ 0 h 404"/>
                <a:gd name="T24" fmla="*/ 0 w 157"/>
                <a:gd name="T25" fmla="*/ 0 h 404"/>
                <a:gd name="T26" fmla="*/ 0 w 157"/>
                <a:gd name="T27" fmla="*/ 0 h 404"/>
                <a:gd name="T28" fmla="*/ 0 w 157"/>
                <a:gd name="T29" fmla="*/ 0 h 404"/>
                <a:gd name="T30" fmla="*/ 0 w 157"/>
                <a:gd name="T31" fmla="*/ 0 h 404"/>
                <a:gd name="T32" fmla="*/ 0 w 157"/>
                <a:gd name="T33" fmla="*/ 0 h 404"/>
                <a:gd name="T34" fmla="*/ 0 w 157"/>
                <a:gd name="T35" fmla="*/ 0 h 404"/>
                <a:gd name="T36" fmla="*/ 0 w 157"/>
                <a:gd name="T37" fmla="*/ 0 h 404"/>
                <a:gd name="T38" fmla="*/ 0 w 157"/>
                <a:gd name="T39" fmla="*/ 0 h 404"/>
                <a:gd name="T40" fmla="*/ 0 w 157"/>
                <a:gd name="T41" fmla="*/ 0 h 404"/>
                <a:gd name="T42" fmla="*/ 0 w 157"/>
                <a:gd name="T43" fmla="*/ 0 h 404"/>
                <a:gd name="T44" fmla="*/ 0 w 157"/>
                <a:gd name="T45" fmla="*/ 0 h 404"/>
                <a:gd name="T46" fmla="*/ 0 w 157"/>
                <a:gd name="T47" fmla="*/ 0 h 404"/>
                <a:gd name="T48" fmla="*/ 0 w 157"/>
                <a:gd name="T49" fmla="*/ 0 h 404"/>
                <a:gd name="T50" fmla="*/ 0 w 157"/>
                <a:gd name="T51" fmla="*/ 0 h 404"/>
                <a:gd name="T52" fmla="*/ 0 w 157"/>
                <a:gd name="T53" fmla="*/ 0 h 404"/>
                <a:gd name="T54" fmla="*/ 0 w 157"/>
                <a:gd name="T55" fmla="*/ 0 h 404"/>
                <a:gd name="T56" fmla="*/ 0 w 157"/>
                <a:gd name="T57" fmla="*/ 0 h 404"/>
                <a:gd name="T58" fmla="*/ 0 w 157"/>
                <a:gd name="T59" fmla="*/ 0 h 404"/>
                <a:gd name="T60" fmla="*/ 0 w 157"/>
                <a:gd name="T61" fmla="*/ 0 h 404"/>
                <a:gd name="T62" fmla="*/ 0 w 157"/>
                <a:gd name="T63" fmla="*/ 0 h 404"/>
                <a:gd name="T64" fmla="*/ 0 w 157"/>
                <a:gd name="T65" fmla="*/ 0 h 404"/>
                <a:gd name="T66" fmla="*/ 0 w 157"/>
                <a:gd name="T67" fmla="*/ 0 h 404"/>
                <a:gd name="T68" fmla="*/ 0 w 157"/>
                <a:gd name="T69" fmla="*/ 0 h 4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7"/>
                <a:gd name="T106" fmla="*/ 0 h 404"/>
                <a:gd name="T107" fmla="*/ 157 w 157"/>
                <a:gd name="T108" fmla="*/ 404 h 4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7" h="404">
                  <a:moveTo>
                    <a:pt x="146" y="0"/>
                  </a:moveTo>
                  <a:lnTo>
                    <a:pt x="120" y="12"/>
                  </a:lnTo>
                  <a:lnTo>
                    <a:pt x="107" y="27"/>
                  </a:lnTo>
                  <a:lnTo>
                    <a:pt x="95" y="47"/>
                  </a:lnTo>
                  <a:lnTo>
                    <a:pt x="87" y="71"/>
                  </a:lnTo>
                  <a:lnTo>
                    <a:pt x="76" y="98"/>
                  </a:lnTo>
                  <a:lnTo>
                    <a:pt x="65" y="127"/>
                  </a:lnTo>
                  <a:lnTo>
                    <a:pt x="55" y="161"/>
                  </a:lnTo>
                  <a:lnTo>
                    <a:pt x="47" y="195"/>
                  </a:lnTo>
                  <a:lnTo>
                    <a:pt x="37" y="229"/>
                  </a:lnTo>
                  <a:lnTo>
                    <a:pt x="28" y="261"/>
                  </a:lnTo>
                  <a:lnTo>
                    <a:pt x="20" y="294"/>
                  </a:lnTo>
                  <a:lnTo>
                    <a:pt x="14" y="324"/>
                  </a:lnTo>
                  <a:lnTo>
                    <a:pt x="7" y="349"/>
                  </a:lnTo>
                  <a:lnTo>
                    <a:pt x="3" y="373"/>
                  </a:lnTo>
                  <a:lnTo>
                    <a:pt x="1" y="390"/>
                  </a:lnTo>
                  <a:lnTo>
                    <a:pt x="0" y="404"/>
                  </a:lnTo>
                  <a:lnTo>
                    <a:pt x="54" y="404"/>
                  </a:lnTo>
                  <a:lnTo>
                    <a:pt x="55" y="396"/>
                  </a:lnTo>
                  <a:lnTo>
                    <a:pt x="57" y="381"/>
                  </a:lnTo>
                  <a:lnTo>
                    <a:pt x="62" y="360"/>
                  </a:lnTo>
                  <a:lnTo>
                    <a:pt x="66" y="334"/>
                  </a:lnTo>
                  <a:lnTo>
                    <a:pt x="73" y="304"/>
                  </a:lnTo>
                  <a:lnTo>
                    <a:pt x="80" y="274"/>
                  </a:lnTo>
                  <a:lnTo>
                    <a:pt x="89" y="241"/>
                  </a:lnTo>
                  <a:lnTo>
                    <a:pt x="99" y="207"/>
                  </a:lnTo>
                  <a:lnTo>
                    <a:pt x="107" y="173"/>
                  </a:lnTo>
                  <a:lnTo>
                    <a:pt x="117" y="144"/>
                  </a:lnTo>
                  <a:lnTo>
                    <a:pt x="128" y="114"/>
                  </a:lnTo>
                  <a:lnTo>
                    <a:pt x="137" y="87"/>
                  </a:lnTo>
                  <a:lnTo>
                    <a:pt x="145" y="68"/>
                  </a:lnTo>
                  <a:lnTo>
                    <a:pt x="153" y="54"/>
                  </a:lnTo>
                  <a:lnTo>
                    <a:pt x="157" y="48"/>
                  </a:lnTo>
                  <a:lnTo>
                    <a:pt x="146" y="52"/>
                  </a:lnTo>
                  <a:lnTo>
                    <a:pt x="146" y="0"/>
                  </a:lnTo>
                  <a:close/>
                </a:path>
              </a:pathLst>
            </a:custGeom>
            <a:solidFill>
              <a:srgbClr val="00FF00"/>
            </a:solidFill>
            <a:ln w="9525">
              <a:solidFill>
                <a:schemeClr val="tx1"/>
              </a:solidFill>
              <a:round/>
              <a:headEnd/>
              <a:tailEnd/>
            </a:ln>
          </p:spPr>
          <p:txBody>
            <a:bodyPr/>
            <a:lstStyle/>
            <a:p>
              <a:endParaRPr lang="en-CA"/>
            </a:p>
          </p:txBody>
        </p:sp>
        <p:sp>
          <p:nvSpPr>
            <p:cNvPr id="66910" name="Freeform 71"/>
            <p:cNvSpPr>
              <a:spLocks noChangeAspect="1"/>
            </p:cNvSpPr>
            <p:nvPr/>
          </p:nvSpPr>
          <p:spPr bwMode="auto">
            <a:xfrm>
              <a:off x="4413" y="2876"/>
              <a:ext cx="37" cy="76"/>
            </a:xfrm>
            <a:custGeom>
              <a:avLst/>
              <a:gdLst>
                <a:gd name="T0" fmla="*/ 0 w 181"/>
                <a:gd name="T1" fmla="*/ 0 h 684"/>
                <a:gd name="T2" fmla="*/ 0 w 181"/>
                <a:gd name="T3" fmla="*/ 0 h 684"/>
                <a:gd name="T4" fmla="*/ 0 w 181"/>
                <a:gd name="T5" fmla="*/ 0 h 684"/>
                <a:gd name="T6" fmla="*/ 0 w 181"/>
                <a:gd name="T7" fmla="*/ 0 h 684"/>
                <a:gd name="T8" fmla="*/ 0 w 181"/>
                <a:gd name="T9" fmla="*/ 0 h 684"/>
                <a:gd name="T10" fmla="*/ 0 w 181"/>
                <a:gd name="T11" fmla="*/ 0 h 684"/>
                <a:gd name="T12" fmla="*/ 0 w 181"/>
                <a:gd name="T13" fmla="*/ 0 h 684"/>
                <a:gd name="T14" fmla="*/ 0 w 181"/>
                <a:gd name="T15" fmla="*/ 0 h 684"/>
                <a:gd name="T16" fmla="*/ 0 w 181"/>
                <a:gd name="T17" fmla="*/ 0 h 684"/>
                <a:gd name="T18" fmla="*/ 0 w 181"/>
                <a:gd name="T19" fmla="*/ 0 h 684"/>
                <a:gd name="T20" fmla="*/ 0 w 181"/>
                <a:gd name="T21" fmla="*/ 0 h 684"/>
                <a:gd name="T22" fmla="*/ 0 w 181"/>
                <a:gd name="T23" fmla="*/ 0 h 684"/>
                <a:gd name="T24" fmla="*/ 0 w 181"/>
                <a:gd name="T25" fmla="*/ 0 h 684"/>
                <a:gd name="T26" fmla="*/ 0 w 181"/>
                <a:gd name="T27" fmla="*/ 0 h 684"/>
                <a:gd name="T28" fmla="*/ 0 w 181"/>
                <a:gd name="T29" fmla="*/ 0 h 684"/>
                <a:gd name="T30" fmla="*/ 0 w 181"/>
                <a:gd name="T31" fmla="*/ 0 h 684"/>
                <a:gd name="T32" fmla="*/ 0 w 181"/>
                <a:gd name="T33" fmla="*/ 0 h 684"/>
                <a:gd name="T34" fmla="*/ 0 w 181"/>
                <a:gd name="T35" fmla="*/ 0 h 684"/>
                <a:gd name="T36" fmla="*/ 0 w 181"/>
                <a:gd name="T37" fmla="*/ 0 h 684"/>
                <a:gd name="T38" fmla="*/ 0 w 181"/>
                <a:gd name="T39" fmla="*/ 0 h 684"/>
                <a:gd name="T40" fmla="*/ 0 w 181"/>
                <a:gd name="T41" fmla="*/ 0 h 684"/>
                <a:gd name="T42" fmla="*/ 0 w 181"/>
                <a:gd name="T43" fmla="*/ 0 h 684"/>
                <a:gd name="T44" fmla="*/ 0 w 181"/>
                <a:gd name="T45" fmla="*/ 0 h 684"/>
                <a:gd name="T46" fmla="*/ 0 w 181"/>
                <a:gd name="T47" fmla="*/ 0 h 684"/>
                <a:gd name="T48" fmla="*/ 0 w 181"/>
                <a:gd name="T49" fmla="*/ 0 h 684"/>
                <a:gd name="T50" fmla="*/ 0 w 181"/>
                <a:gd name="T51" fmla="*/ 0 h 684"/>
                <a:gd name="T52" fmla="*/ 0 w 181"/>
                <a:gd name="T53" fmla="*/ 0 h 684"/>
                <a:gd name="T54" fmla="*/ 0 w 181"/>
                <a:gd name="T55" fmla="*/ 0 h 684"/>
                <a:gd name="T56" fmla="*/ 0 w 181"/>
                <a:gd name="T57" fmla="*/ 0 h 684"/>
                <a:gd name="T58" fmla="*/ 0 w 181"/>
                <a:gd name="T59" fmla="*/ 0 h 684"/>
                <a:gd name="T60" fmla="*/ 0 w 181"/>
                <a:gd name="T61" fmla="*/ 0 h 684"/>
                <a:gd name="T62" fmla="*/ 0 w 181"/>
                <a:gd name="T63" fmla="*/ 0 h 684"/>
                <a:gd name="T64" fmla="*/ 0 w 181"/>
                <a:gd name="T65" fmla="*/ 0 h 6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
                <a:gd name="T100" fmla="*/ 0 h 684"/>
                <a:gd name="T101" fmla="*/ 181 w 181"/>
                <a:gd name="T102" fmla="*/ 684 h 6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 h="684">
                  <a:moveTo>
                    <a:pt x="0" y="0"/>
                  </a:moveTo>
                  <a:lnTo>
                    <a:pt x="0" y="26"/>
                  </a:lnTo>
                  <a:lnTo>
                    <a:pt x="2" y="50"/>
                  </a:lnTo>
                  <a:lnTo>
                    <a:pt x="5" y="73"/>
                  </a:lnTo>
                  <a:lnTo>
                    <a:pt x="7" y="96"/>
                  </a:lnTo>
                  <a:lnTo>
                    <a:pt x="11" y="119"/>
                  </a:lnTo>
                  <a:lnTo>
                    <a:pt x="15" y="140"/>
                  </a:lnTo>
                  <a:lnTo>
                    <a:pt x="21" y="161"/>
                  </a:lnTo>
                  <a:lnTo>
                    <a:pt x="25" y="182"/>
                  </a:lnTo>
                  <a:lnTo>
                    <a:pt x="32" y="203"/>
                  </a:lnTo>
                  <a:lnTo>
                    <a:pt x="37" y="222"/>
                  </a:lnTo>
                  <a:lnTo>
                    <a:pt x="44" y="242"/>
                  </a:lnTo>
                  <a:lnTo>
                    <a:pt x="50" y="260"/>
                  </a:lnTo>
                  <a:lnTo>
                    <a:pt x="57" y="279"/>
                  </a:lnTo>
                  <a:lnTo>
                    <a:pt x="63" y="298"/>
                  </a:lnTo>
                  <a:lnTo>
                    <a:pt x="70" y="316"/>
                  </a:lnTo>
                  <a:lnTo>
                    <a:pt x="76" y="335"/>
                  </a:lnTo>
                  <a:lnTo>
                    <a:pt x="83" y="353"/>
                  </a:lnTo>
                  <a:lnTo>
                    <a:pt x="89" y="372"/>
                  </a:lnTo>
                  <a:lnTo>
                    <a:pt x="95" y="390"/>
                  </a:lnTo>
                  <a:lnTo>
                    <a:pt x="101" y="409"/>
                  </a:lnTo>
                  <a:lnTo>
                    <a:pt x="107" y="429"/>
                  </a:lnTo>
                  <a:lnTo>
                    <a:pt x="111" y="447"/>
                  </a:lnTo>
                  <a:lnTo>
                    <a:pt x="114" y="468"/>
                  </a:lnTo>
                  <a:lnTo>
                    <a:pt x="118" y="488"/>
                  </a:lnTo>
                  <a:lnTo>
                    <a:pt x="122" y="509"/>
                  </a:lnTo>
                  <a:lnTo>
                    <a:pt x="124" y="530"/>
                  </a:lnTo>
                  <a:lnTo>
                    <a:pt x="126" y="554"/>
                  </a:lnTo>
                  <a:lnTo>
                    <a:pt x="127" y="575"/>
                  </a:lnTo>
                  <a:lnTo>
                    <a:pt x="127" y="601"/>
                  </a:lnTo>
                  <a:lnTo>
                    <a:pt x="126" y="625"/>
                  </a:lnTo>
                  <a:lnTo>
                    <a:pt x="124" y="651"/>
                  </a:lnTo>
                  <a:lnTo>
                    <a:pt x="121" y="677"/>
                  </a:lnTo>
                  <a:lnTo>
                    <a:pt x="175" y="684"/>
                  </a:lnTo>
                  <a:lnTo>
                    <a:pt x="178" y="655"/>
                  </a:lnTo>
                  <a:lnTo>
                    <a:pt x="180" y="627"/>
                  </a:lnTo>
                  <a:lnTo>
                    <a:pt x="181" y="601"/>
                  </a:lnTo>
                  <a:lnTo>
                    <a:pt x="181" y="575"/>
                  </a:lnTo>
                  <a:lnTo>
                    <a:pt x="180" y="550"/>
                  </a:lnTo>
                  <a:lnTo>
                    <a:pt x="178" y="526"/>
                  </a:lnTo>
                  <a:lnTo>
                    <a:pt x="176" y="503"/>
                  </a:lnTo>
                  <a:lnTo>
                    <a:pt x="173" y="480"/>
                  </a:lnTo>
                  <a:lnTo>
                    <a:pt x="168" y="457"/>
                  </a:lnTo>
                  <a:lnTo>
                    <a:pt x="163" y="437"/>
                  </a:lnTo>
                  <a:lnTo>
                    <a:pt x="159" y="417"/>
                  </a:lnTo>
                  <a:lnTo>
                    <a:pt x="153" y="395"/>
                  </a:lnTo>
                  <a:lnTo>
                    <a:pt x="147" y="376"/>
                  </a:lnTo>
                  <a:lnTo>
                    <a:pt x="141" y="357"/>
                  </a:lnTo>
                  <a:lnTo>
                    <a:pt x="135" y="337"/>
                  </a:lnTo>
                  <a:lnTo>
                    <a:pt x="128" y="318"/>
                  </a:lnTo>
                  <a:lnTo>
                    <a:pt x="122" y="300"/>
                  </a:lnTo>
                  <a:lnTo>
                    <a:pt x="115" y="281"/>
                  </a:lnTo>
                  <a:lnTo>
                    <a:pt x="109" y="263"/>
                  </a:lnTo>
                  <a:lnTo>
                    <a:pt x="102" y="244"/>
                  </a:lnTo>
                  <a:lnTo>
                    <a:pt x="96" y="225"/>
                  </a:lnTo>
                  <a:lnTo>
                    <a:pt x="89" y="208"/>
                  </a:lnTo>
                  <a:lnTo>
                    <a:pt x="84" y="188"/>
                  </a:lnTo>
                  <a:lnTo>
                    <a:pt x="77" y="170"/>
                  </a:lnTo>
                  <a:lnTo>
                    <a:pt x="73" y="151"/>
                  </a:lnTo>
                  <a:lnTo>
                    <a:pt x="67" y="130"/>
                  </a:lnTo>
                  <a:lnTo>
                    <a:pt x="65" y="111"/>
                  </a:lnTo>
                  <a:lnTo>
                    <a:pt x="61" y="90"/>
                  </a:lnTo>
                  <a:lnTo>
                    <a:pt x="59" y="69"/>
                  </a:lnTo>
                  <a:lnTo>
                    <a:pt x="57" y="46"/>
                  </a:lnTo>
                  <a:lnTo>
                    <a:pt x="54" y="24"/>
                  </a:lnTo>
                  <a:lnTo>
                    <a:pt x="54" y="0"/>
                  </a:lnTo>
                  <a:lnTo>
                    <a:pt x="0" y="0"/>
                  </a:lnTo>
                  <a:close/>
                </a:path>
              </a:pathLst>
            </a:custGeom>
            <a:solidFill>
              <a:srgbClr val="00FF00"/>
            </a:solidFill>
            <a:ln w="9525">
              <a:solidFill>
                <a:schemeClr val="tx1"/>
              </a:solidFill>
              <a:round/>
              <a:headEnd/>
              <a:tailEnd/>
            </a:ln>
          </p:spPr>
          <p:txBody>
            <a:bodyPr/>
            <a:lstStyle/>
            <a:p>
              <a:endParaRPr lang="en-CA"/>
            </a:p>
          </p:txBody>
        </p:sp>
        <p:sp>
          <p:nvSpPr>
            <p:cNvPr id="66911" name="Freeform 72"/>
            <p:cNvSpPr>
              <a:spLocks noChangeAspect="1"/>
            </p:cNvSpPr>
            <p:nvPr/>
          </p:nvSpPr>
          <p:spPr bwMode="auto">
            <a:xfrm>
              <a:off x="4584" y="2951"/>
              <a:ext cx="64" cy="24"/>
            </a:xfrm>
            <a:custGeom>
              <a:avLst/>
              <a:gdLst>
                <a:gd name="T0" fmla="*/ 0 w 320"/>
                <a:gd name="T1" fmla="*/ 0 h 216"/>
                <a:gd name="T2" fmla="*/ 0 w 320"/>
                <a:gd name="T3" fmla="*/ 0 h 216"/>
                <a:gd name="T4" fmla="*/ 0 w 320"/>
                <a:gd name="T5" fmla="*/ 0 h 216"/>
                <a:gd name="T6" fmla="*/ 0 w 320"/>
                <a:gd name="T7" fmla="*/ 0 h 216"/>
                <a:gd name="T8" fmla="*/ 0 w 320"/>
                <a:gd name="T9" fmla="*/ 0 h 216"/>
                <a:gd name="T10" fmla="*/ 0 w 320"/>
                <a:gd name="T11" fmla="*/ 0 h 216"/>
                <a:gd name="T12" fmla="*/ 0 w 320"/>
                <a:gd name="T13" fmla="*/ 0 h 216"/>
                <a:gd name="T14" fmla="*/ 0 w 320"/>
                <a:gd name="T15" fmla="*/ 0 h 216"/>
                <a:gd name="T16" fmla="*/ 0 w 320"/>
                <a:gd name="T17" fmla="*/ 0 h 216"/>
                <a:gd name="T18" fmla="*/ 0 w 320"/>
                <a:gd name="T19" fmla="*/ 0 h 216"/>
                <a:gd name="T20" fmla="*/ 0 w 320"/>
                <a:gd name="T21" fmla="*/ 0 h 216"/>
                <a:gd name="T22" fmla="*/ 0 w 320"/>
                <a:gd name="T23" fmla="*/ 0 h 216"/>
                <a:gd name="T24" fmla="*/ 0 w 320"/>
                <a:gd name="T25" fmla="*/ 0 h 216"/>
                <a:gd name="T26" fmla="*/ 0 w 320"/>
                <a:gd name="T27" fmla="*/ 0 h 216"/>
                <a:gd name="T28" fmla="*/ 0 w 320"/>
                <a:gd name="T29" fmla="*/ 0 h 216"/>
                <a:gd name="T30" fmla="*/ 0 w 320"/>
                <a:gd name="T31" fmla="*/ 0 h 216"/>
                <a:gd name="T32" fmla="*/ 0 w 320"/>
                <a:gd name="T33" fmla="*/ 0 h 216"/>
                <a:gd name="T34" fmla="*/ 0 w 320"/>
                <a:gd name="T35" fmla="*/ 0 h 216"/>
                <a:gd name="T36" fmla="*/ 0 w 320"/>
                <a:gd name="T37" fmla="*/ 0 h 216"/>
                <a:gd name="T38" fmla="*/ 0 w 320"/>
                <a:gd name="T39" fmla="*/ 0 h 216"/>
                <a:gd name="T40" fmla="*/ 0 w 320"/>
                <a:gd name="T41" fmla="*/ 0 h 216"/>
                <a:gd name="T42" fmla="*/ 0 w 320"/>
                <a:gd name="T43" fmla="*/ 0 h 216"/>
                <a:gd name="T44" fmla="*/ 0 w 320"/>
                <a:gd name="T45" fmla="*/ 0 h 216"/>
                <a:gd name="T46" fmla="*/ 0 w 320"/>
                <a:gd name="T47" fmla="*/ 0 h 216"/>
                <a:gd name="T48" fmla="*/ 0 w 320"/>
                <a:gd name="T49" fmla="*/ 0 h 216"/>
                <a:gd name="T50" fmla="*/ 0 w 320"/>
                <a:gd name="T51" fmla="*/ 0 h 216"/>
                <a:gd name="T52" fmla="*/ 0 w 320"/>
                <a:gd name="T53" fmla="*/ 0 h 216"/>
                <a:gd name="T54" fmla="*/ 0 w 320"/>
                <a:gd name="T55" fmla="*/ 0 h 216"/>
                <a:gd name="T56" fmla="*/ 0 w 320"/>
                <a:gd name="T57" fmla="*/ 0 h 216"/>
                <a:gd name="T58" fmla="*/ 0 w 320"/>
                <a:gd name="T59" fmla="*/ 0 h 216"/>
                <a:gd name="T60" fmla="*/ 0 w 320"/>
                <a:gd name="T61" fmla="*/ 0 h 216"/>
                <a:gd name="T62" fmla="*/ 0 w 320"/>
                <a:gd name="T63" fmla="*/ 0 h 216"/>
                <a:gd name="T64" fmla="*/ 0 w 320"/>
                <a:gd name="T65" fmla="*/ 0 h 216"/>
                <a:gd name="T66" fmla="*/ 0 w 320"/>
                <a:gd name="T67" fmla="*/ 0 h 216"/>
                <a:gd name="T68" fmla="*/ 0 w 320"/>
                <a:gd name="T69" fmla="*/ 0 h 216"/>
                <a:gd name="T70" fmla="*/ 0 w 320"/>
                <a:gd name="T71" fmla="*/ 0 h 216"/>
                <a:gd name="T72" fmla="*/ 0 w 320"/>
                <a:gd name="T73" fmla="*/ 0 h 2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0"/>
                <a:gd name="T112" fmla="*/ 0 h 216"/>
                <a:gd name="T113" fmla="*/ 320 w 320"/>
                <a:gd name="T114" fmla="*/ 216 h 2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0" h="216">
                  <a:moveTo>
                    <a:pt x="320" y="8"/>
                  </a:moveTo>
                  <a:lnTo>
                    <a:pt x="266" y="5"/>
                  </a:lnTo>
                  <a:lnTo>
                    <a:pt x="266" y="0"/>
                  </a:lnTo>
                  <a:lnTo>
                    <a:pt x="261" y="7"/>
                  </a:lnTo>
                  <a:lnTo>
                    <a:pt x="248" y="17"/>
                  </a:lnTo>
                  <a:lnTo>
                    <a:pt x="233" y="30"/>
                  </a:lnTo>
                  <a:lnTo>
                    <a:pt x="213" y="44"/>
                  </a:lnTo>
                  <a:lnTo>
                    <a:pt x="189" y="61"/>
                  </a:lnTo>
                  <a:lnTo>
                    <a:pt x="164" y="76"/>
                  </a:lnTo>
                  <a:lnTo>
                    <a:pt x="139" y="92"/>
                  </a:lnTo>
                  <a:lnTo>
                    <a:pt x="113" y="108"/>
                  </a:lnTo>
                  <a:lnTo>
                    <a:pt x="88" y="122"/>
                  </a:lnTo>
                  <a:lnTo>
                    <a:pt x="64" y="137"/>
                  </a:lnTo>
                  <a:lnTo>
                    <a:pt x="42" y="147"/>
                  </a:lnTo>
                  <a:lnTo>
                    <a:pt x="25" y="158"/>
                  </a:lnTo>
                  <a:lnTo>
                    <a:pt x="12" y="165"/>
                  </a:lnTo>
                  <a:lnTo>
                    <a:pt x="3" y="169"/>
                  </a:lnTo>
                  <a:lnTo>
                    <a:pt x="0" y="171"/>
                  </a:lnTo>
                  <a:lnTo>
                    <a:pt x="26" y="216"/>
                  </a:lnTo>
                  <a:lnTo>
                    <a:pt x="29" y="214"/>
                  </a:lnTo>
                  <a:lnTo>
                    <a:pt x="38" y="210"/>
                  </a:lnTo>
                  <a:lnTo>
                    <a:pt x="53" y="201"/>
                  </a:lnTo>
                  <a:lnTo>
                    <a:pt x="70" y="192"/>
                  </a:lnTo>
                  <a:lnTo>
                    <a:pt x="92" y="180"/>
                  </a:lnTo>
                  <a:lnTo>
                    <a:pt x="116" y="165"/>
                  </a:lnTo>
                  <a:lnTo>
                    <a:pt x="141" y="151"/>
                  </a:lnTo>
                  <a:lnTo>
                    <a:pt x="167" y="134"/>
                  </a:lnTo>
                  <a:lnTo>
                    <a:pt x="194" y="119"/>
                  </a:lnTo>
                  <a:lnTo>
                    <a:pt x="219" y="102"/>
                  </a:lnTo>
                  <a:lnTo>
                    <a:pt x="243" y="85"/>
                  </a:lnTo>
                  <a:lnTo>
                    <a:pt x="266" y="71"/>
                  </a:lnTo>
                  <a:lnTo>
                    <a:pt x="285" y="56"/>
                  </a:lnTo>
                  <a:lnTo>
                    <a:pt x="300" y="41"/>
                  </a:lnTo>
                  <a:lnTo>
                    <a:pt x="314" y="25"/>
                  </a:lnTo>
                  <a:lnTo>
                    <a:pt x="320" y="5"/>
                  </a:lnTo>
                  <a:lnTo>
                    <a:pt x="266" y="1"/>
                  </a:lnTo>
                  <a:lnTo>
                    <a:pt x="320" y="8"/>
                  </a:lnTo>
                  <a:close/>
                </a:path>
              </a:pathLst>
            </a:custGeom>
            <a:solidFill>
              <a:srgbClr val="00FF00"/>
            </a:solidFill>
            <a:ln w="9525">
              <a:solidFill>
                <a:schemeClr val="tx1"/>
              </a:solidFill>
              <a:round/>
              <a:headEnd/>
              <a:tailEnd/>
            </a:ln>
          </p:spPr>
          <p:txBody>
            <a:bodyPr/>
            <a:lstStyle/>
            <a:p>
              <a:endParaRPr lang="en-CA"/>
            </a:p>
          </p:txBody>
        </p:sp>
        <p:sp>
          <p:nvSpPr>
            <p:cNvPr id="66912" name="Freeform 73"/>
            <p:cNvSpPr>
              <a:spLocks noChangeAspect="1"/>
            </p:cNvSpPr>
            <p:nvPr/>
          </p:nvSpPr>
          <p:spPr bwMode="auto">
            <a:xfrm>
              <a:off x="4621" y="2951"/>
              <a:ext cx="27" cy="68"/>
            </a:xfrm>
            <a:custGeom>
              <a:avLst/>
              <a:gdLst>
                <a:gd name="T0" fmla="*/ 0 w 135"/>
                <a:gd name="T1" fmla="*/ 0 h 610"/>
                <a:gd name="T2" fmla="*/ 0 w 135"/>
                <a:gd name="T3" fmla="*/ 0 h 610"/>
                <a:gd name="T4" fmla="*/ 0 w 135"/>
                <a:gd name="T5" fmla="*/ 0 h 610"/>
                <a:gd name="T6" fmla="*/ 0 w 135"/>
                <a:gd name="T7" fmla="*/ 0 h 610"/>
                <a:gd name="T8" fmla="*/ 0 w 135"/>
                <a:gd name="T9" fmla="*/ 0 h 610"/>
                <a:gd name="T10" fmla="*/ 0 w 135"/>
                <a:gd name="T11" fmla="*/ 0 h 610"/>
                <a:gd name="T12" fmla="*/ 0 60000 65536"/>
                <a:gd name="T13" fmla="*/ 0 60000 65536"/>
                <a:gd name="T14" fmla="*/ 0 60000 65536"/>
                <a:gd name="T15" fmla="*/ 0 60000 65536"/>
                <a:gd name="T16" fmla="*/ 0 60000 65536"/>
                <a:gd name="T17" fmla="*/ 0 60000 65536"/>
                <a:gd name="T18" fmla="*/ 0 w 135"/>
                <a:gd name="T19" fmla="*/ 0 h 610"/>
                <a:gd name="T20" fmla="*/ 135 w 135"/>
                <a:gd name="T21" fmla="*/ 610 h 610"/>
              </a:gdLst>
              <a:ahLst/>
              <a:cxnLst>
                <a:cxn ang="T12">
                  <a:pos x="T0" y="T1"/>
                </a:cxn>
                <a:cxn ang="T13">
                  <a:pos x="T2" y="T3"/>
                </a:cxn>
                <a:cxn ang="T14">
                  <a:pos x="T4" y="T5"/>
                </a:cxn>
                <a:cxn ang="T15">
                  <a:pos x="T6" y="T7"/>
                </a:cxn>
                <a:cxn ang="T16">
                  <a:pos x="T8" y="T9"/>
                </a:cxn>
                <a:cxn ang="T17">
                  <a:pos x="T10" y="T11"/>
                </a:cxn>
              </a:cxnLst>
              <a:rect l="T18" t="T19" r="T20" b="T21"/>
              <a:pathLst>
                <a:path w="135" h="610">
                  <a:moveTo>
                    <a:pt x="28" y="607"/>
                  </a:moveTo>
                  <a:lnTo>
                    <a:pt x="55" y="610"/>
                  </a:lnTo>
                  <a:lnTo>
                    <a:pt x="135" y="7"/>
                  </a:lnTo>
                  <a:lnTo>
                    <a:pt x="81" y="0"/>
                  </a:lnTo>
                  <a:lnTo>
                    <a:pt x="0" y="604"/>
                  </a:lnTo>
                  <a:lnTo>
                    <a:pt x="28" y="607"/>
                  </a:lnTo>
                  <a:close/>
                </a:path>
              </a:pathLst>
            </a:custGeom>
            <a:solidFill>
              <a:srgbClr val="00FF00"/>
            </a:solidFill>
            <a:ln w="9525">
              <a:solidFill>
                <a:schemeClr val="tx1"/>
              </a:solidFill>
              <a:round/>
              <a:headEnd/>
              <a:tailEnd/>
            </a:ln>
          </p:spPr>
          <p:txBody>
            <a:bodyPr/>
            <a:lstStyle/>
            <a:p>
              <a:endParaRPr lang="en-CA"/>
            </a:p>
          </p:txBody>
        </p:sp>
        <p:sp>
          <p:nvSpPr>
            <p:cNvPr id="66913" name="Freeform 74"/>
            <p:cNvSpPr>
              <a:spLocks noChangeAspect="1"/>
            </p:cNvSpPr>
            <p:nvPr/>
          </p:nvSpPr>
          <p:spPr bwMode="auto">
            <a:xfrm>
              <a:off x="4653" y="2989"/>
              <a:ext cx="35" cy="68"/>
            </a:xfrm>
            <a:custGeom>
              <a:avLst/>
              <a:gdLst>
                <a:gd name="T0" fmla="*/ 0 w 175"/>
                <a:gd name="T1" fmla="*/ 0 h 605"/>
                <a:gd name="T2" fmla="*/ 0 w 175"/>
                <a:gd name="T3" fmla="*/ 0 h 605"/>
                <a:gd name="T4" fmla="*/ 0 w 175"/>
                <a:gd name="T5" fmla="*/ 0 h 605"/>
                <a:gd name="T6" fmla="*/ 0 w 175"/>
                <a:gd name="T7" fmla="*/ 0 h 605"/>
                <a:gd name="T8" fmla="*/ 0 w 175"/>
                <a:gd name="T9" fmla="*/ 0 h 605"/>
                <a:gd name="T10" fmla="*/ 0 w 175"/>
                <a:gd name="T11" fmla="*/ 0 h 605"/>
                <a:gd name="T12" fmla="*/ 0 w 175"/>
                <a:gd name="T13" fmla="*/ 0 h 605"/>
                <a:gd name="T14" fmla="*/ 0 w 175"/>
                <a:gd name="T15" fmla="*/ 0 h 605"/>
                <a:gd name="T16" fmla="*/ 0 w 175"/>
                <a:gd name="T17" fmla="*/ 0 h 605"/>
                <a:gd name="T18" fmla="*/ 0 w 175"/>
                <a:gd name="T19" fmla="*/ 0 h 605"/>
                <a:gd name="T20" fmla="*/ 0 w 175"/>
                <a:gd name="T21" fmla="*/ 0 h 605"/>
                <a:gd name="T22" fmla="*/ 0 w 175"/>
                <a:gd name="T23" fmla="*/ 0 h 605"/>
                <a:gd name="T24" fmla="*/ 0 w 175"/>
                <a:gd name="T25" fmla="*/ 0 h 605"/>
                <a:gd name="T26" fmla="*/ 0 w 175"/>
                <a:gd name="T27" fmla="*/ 0 h 605"/>
                <a:gd name="T28" fmla="*/ 0 w 175"/>
                <a:gd name="T29" fmla="*/ 0 h 605"/>
                <a:gd name="T30" fmla="*/ 0 w 175"/>
                <a:gd name="T31" fmla="*/ 0 h 605"/>
                <a:gd name="T32" fmla="*/ 0 w 175"/>
                <a:gd name="T33" fmla="*/ 0 h 605"/>
                <a:gd name="T34" fmla="*/ 0 w 175"/>
                <a:gd name="T35" fmla="*/ 0 h 605"/>
                <a:gd name="T36" fmla="*/ 0 w 175"/>
                <a:gd name="T37" fmla="*/ 0 h 605"/>
                <a:gd name="T38" fmla="*/ 0 w 175"/>
                <a:gd name="T39" fmla="*/ 0 h 605"/>
                <a:gd name="T40" fmla="*/ 0 w 175"/>
                <a:gd name="T41" fmla="*/ 0 h 605"/>
                <a:gd name="T42" fmla="*/ 0 w 175"/>
                <a:gd name="T43" fmla="*/ 0 h 605"/>
                <a:gd name="T44" fmla="*/ 0 w 175"/>
                <a:gd name="T45" fmla="*/ 0 h 605"/>
                <a:gd name="T46" fmla="*/ 0 w 175"/>
                <a:gd name="T47" fmla="*/ 0 h 605"/>
                <a:gd name="T48" fmla="*/ 0 w 175"/>
                <a:gd name="T49" fmla="*/ 0 h 605"/>
                <a:gd name="T50" fmla="*/ 0 w 175"/>
                <a:gd name="T51" fmla="*/ 0 h 605"/>
                <a:gd name="T52" fmla="*/ 0 w 175"/>
                <a:gd name="T53" fmla="*/ 0 h 605"/>
                <a:gd name="T54" fmla="*/ 0 w 175"/>
                <a:gd name="T55" fmla="*/ 0 h 605"/>
                <a:gd name="T56" fmla="*/ 0 w 175"/>
                <a:gd name="T57" fmla="*/ 0 h 605"/>
                <a:gd name="T58" fmla="*/ 0 w 175"/>
                <a:gd name="T59" fmla="*/ 0 h 605"/>
                <a:gd name="T60" fmla="*/ 0 w 175"/>
                <a:gd name="T61" fmla="*/ 0 h 605"/>
                <a:gd name="T62" fmla="*/ 0 w 175"/>
                <a:gd name="T63" fmla="*/ 0 h 605"/>
                <a:gd name="T64" fmla="*/ 0 w 175"/>
                <a:gd name="T65" fmla="*/ 0 h 605"/>
                <a:gd name="T66" fmla="*/ 0 w 175"/>
                <a:gd name="T67" fmla="*/ 0 h 605"/>
                <a:gd name="T68" fmla="*/ 0 w 175"/>
                <a:gd name="T69" fmla="*/ 0 h 6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5"/>
                <a:gd name="T106" fmla="*/ 0 h 605"/>
                <a:gd name="T107" fmla="*/ 175 w 175"/>
                <a:gd name="T108" fmla="*/ 605 h 6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5" h="605">
                  <a:moveTo>
                    <a:pt x="120" y="0"/>
                  </a:moveTo>
                  <a:lnTo>
                    <a:pt x="119" y="34"/>
                  </a:lnTo>
                  <a:lnTo>
                    <a:pt x="115" y="70"/>
                  </a:lnTo>
                  <a:lnTo>
                    <a:pt x="110" y="106"/>
                  </a:lnTo>
                  <a:lnTo>
                    <a:pt x="103" y="144"/>
                  </a:lnTo>
                  <a:lnTo>
                    <a:pt x="93" y="180"/>
                  </a:lnTo>
                  <a:lnTo>
                    <a:pt x="84" y="219"/>
                  </a:lnTo>
                  <a:lnTo>
                    <a:pt x="73" y="258"/>
                  </a:lnTo>
                  <a:lnTo>
                    <a:pt x="62" y="296"/>
                  </a:lnTo>
                  <a:lnTo>
                    <a:pt x="50" y="335"/>
                  </a:lnTo>
                  <a:lnTo>
                    <a:pt x="39" y="375"/>
                  </a:lnTo>
                  <a:lnTo>
                    <a:pt x="29" y="414"/>
                  </a:lnTo>
                  <a:lnTo>
                    <a:pt x="20" y="453"/>
                  </a:lnTo>
                  <a:lnTo>
                    <a:pt x="11" y="491"/>
                  </a:lnTo>
                  <a:lnTo>
                    <a:pt x="5" y="529"/>
                  </a:lnTo>
                  <a:lnTo>
                    <a:pt x="1" y="567"/>
                  </a:lnTo>
                  <a:lnTo>
                    <a:pt x="0" y="605"/>
                  </a:lnTo>
                  <a:lnTo>
                    <a:pt x="54" y="605"/>
                  </a:lnTo>
                  <a:lnTo>
                    <a:pt x="55" y="571"/>
                  </a:lnTo>
                  <a:lnTo>
                    <a:pt x="60" y="535"/>
                  </a:lnTo>
                  <a:lnTo>
                    <a:pt x="65" y="500"/>
                  </a:lnTo>
                  <a:lnTo>
                    <a:pt x="72" y="463"/>
                  </a:lnTo>
                  <a:lnTo>
                    <a:pt x="81" y="426"/>
                  </a:lnTo>
                  <a:lnTo>
                    <a:pt x="91" y="387"/>
                  </a:lnTo>
                  <a:lnTo>
                    <a:pt x="102" y="349"/>
                  </a:lnTo>
                  <a:lnTo>
                    <a:pt x="114" y="310"/>
                  </a:lnTo>
                  <a:lnTo>
                    <a:pt x="125" y="270"/>
                  </a:lnTo>
                  <a:lnTo>
                    <a:pt x="136" y="231"/>
                  </a:lnTo>
                  <a:lnTo>
                    <a:pt x="145" y="193"/>
                  </a:lnTo>
                  <a:lnTo>
                    <a:pt x="155" y="154"/>
                  </a:lnTo>
                  <a:lnTo>
                    <a:pt x="164" y="114"/>
                  </a:lnTo>
                  <a:lnTo>
                    <a:pt x="169" y="76"/>
                  </a:lnTo>
                  <a:lnTo>
                    <a:pt x="174" y="38"/>
                  </a:lnTo>
                  <a:lnTo>
                    <a:pt x="175" y="0"/>
                  </a:lnTo>
                  <a:lnTo>
                    <a:pt x="120" y="0"/>
                  </a:lnTo>
                  <a:close/>
                </a:path>
              </a:pathLst>
            </a:custGeom>
            <a:solidFill>
              <a:srgbClr val="00FF00"/>
            </a:solidFill>
            <a:ln w="9525">
              <a:solidFill>
                <a:schemeClr val="tx1"/>
              </a:solidFill>
              <a:round/>
              <a:headEnd/>
              <a:tailEnd/>
            </a:ln>
          </p:spPr>
          <p:txBody>
            <a:bodyPr/>
            <a:lstStyle/>
            <a:p>
              <a:endParaRPr lang="en-CA"/>
            </a:p>
          </p:txBody>
        </p:sp>
        <p:sp>
          <p:nvSpPr>
            <p:cNvPr id="66914" name="Freeform 75"/>
            <p:cNvSpPr>
              <a:spLocks noChangeAspect="1"/>
            </p:cNvSpPr>
            <p:nvPr/>
          </p:nvSpPr>
          <p:spPr bwMode="auto">
            <a:xfrm>
              <a:off x="4653" y="3050"/>
              <a:ext cx="43" cy="28"/>
            </a:xfrm>
            <a:custGeom>
              <a:avLst/>
              <a:gdLst>
                <a:gd name="T0" fmla="*/ 0 w 214"/>
                <a:gd name="T1" fmla="*/ 0 h 252"/>
                <a:gd name="T2" fmla="*/ 0 w 214"/>
                <a:gd name="T3" fmla="*/ 0 h 252"/>
                <a:gd name="T4" fmla="*/ 0 w 214"/>
                <a:gd name="T5" fmla="*/ 0 h 252"/>
                <a:gd name="T6" fmla="*/ 0 w 214"/>
                <a:gd name="T7" fmla="*/ 0 h 252"/>
                <a:gd name="T8" fmla="*/ 0 w 214"/>
                <a:gd name="T9" fmla="*/ 0 h 252"/>
                <a:gd name="T10" fmla="*/ 0 w 214"/>
                <a:gd name="T11" fmla="*/ 0 h 252"/>
                <a:gd name="T12" fmla="*/ 0 w 214"/>
                <a:gd name="T13" fmla="*/ 0 h 252"/>
                <a:gd name="T14" fmla="*/ 0 w 214"/>
                <a:gd name="T15" fmla="*/ 0 h 252"/>
                <a:gd name="T16" fmla="*/ 0 w 214"/>
                <a:gd name="T17" fmla="*/ 0 h 252"/>
                <a:gd name="T18" fmla="*/ 0 w 214"/>
                <a:gd name="T19" fmla="*/ 0 h 252"/>
                <a:gd name="T20" fmla="*/ 0 w 214"/>
                <a:gd name="T21" fmla="*/ 0 h 252"/>
                <a:gd name="T22" fmla="*/ 0 w 214"/>
                <a:gd name="T23" fmla="*/ 0 h 252"/>
                <a:gd name="T24" fmla="*/ 0 w 214"/>
                <a:gd name="T25" fmla="*/ 0 h 252"/>
                <a:gd name="T26" fmla="*/ 0 w 214"/>
                <a:gd name="T27" fmla="*/ 0 h 252"/>
                <a:gd name="T28" fmla="*/ 0 w 214"/>
                <a:gd name="T29" fmla="*/ 0 h 252"/>
                <a:gd name="T30" fmla="*/ 0 w 214"/>
                <a:gd name="T31" fmla="*/ 0 h 252"/>
                <a:gd name="T32" fmla="*/ 0 w 214"/>
                <a:gd name="T33" fmla="*/ 0 h 252"/>
                <a:gd name="T34" fmla="*/ 0 w 214"/>
                <a:gd name="T35" fmla="*/ 0 h 252"/>
                <a:gd name="T36" fmla="*/ 0 w 214"/>
                <a:gd name="T37" fmla="*/ 0 h 252"/>
                <a:gd name="T38" fmla="*/ 0 w 214"/>
                <a:gd name="T39" fmla="*/ 0 h 252"/>
                <a:gd name="T40" fmla="*/ 0 w 214"/>
                <a:gd name="T41" fmla="*/ 0 h 252"/>
                <a:gd name="T42" fmla="*/ 0 w 214"/>
                <a:gd name="T43" fmla="*/ 0 h 252"/>
                <a:gd name="T44" fmla="*/ 0 w 214"/>
                <a:gd name="T45" fmla="*/ 0 h 252"/>
                <a:gd name="T46" fmla="*/ 0 w 214"/>
                <a:gd name="T47" fmla="*/ 0 h 252"/>
                <a:gd name="T48" fmla="*/ 0 w 214"/>
                <a:gd name="T49" fmla="*/ 0 h 252"/>
                <a:gd name="T50" fmla="*/ 0 w 214"/>
                <a:gd name="T51" fmla="*/ 0 h 252"/>
                <a:gd name="T52" fmla="*/ 0 w 214"/>
                <a:gd name="T53" fmla="*/ 0 h 252"/>
                <a:gd name="T54" fmla="*/ 0 w 214"/>
                <a:gd name="T55" fmla="*/ 0 h 252"/>
                <a:gd name="T56" fmla="*/ 0 w 214"/>
                <a:gd name="T57" fmla="*/ 0 h 252"/>
                <a:gd name="T58" fmla="*/ 0 w 214"/>
                <a:gd name="T59" fmla="*/ 0 h 252"/>
                <a:gd name="T60" fmla="*/ 0 w 214"/>
                <a:gd name="T61" fmla="*/ 0 h 252"/>
                <a:gd name="T62" fmla="*/ 0 w 214"/>
                <a:gd name="T63" fmla="*/ 0 h 252"/>
                <a:gd name="T64" fmla="*/ 0 w 214"/>
                <a:gd name="T65" fmla="*/ 0 h 252"/>
                <a:gd name="T66" fmla="*/ 0 w 214"/>
                <a:gd name="T67" fmla="*/ 0 h 252"/>
                <a:gd name="T68" fmla="*/ 0 w 214"/>
                <a:gd name="T69" fmla="*/ 0 h 252"/>
                <a:gd name="T70" fmla="*/ 0 w 214"/>
                <a:gd name="T71" fmla="*/ 0 h 252"/>
                <a:gd name="T72" fmla="*/ 0 w 214"/>
                <a:gd name="T73" fmla="*/ 0 h 252"/>
                <a:gd name="T74" fmla="*/ 0 w 214"/>
                <a:gd name="T75" fmla="*/ 0 h 252"/>
                <a:gd name="T76" fmla="*/ 0 w 214"/>
                <a:gd name="T77" fmla="*/ 0 h 252"/>
                <a:gd name="T78" fmla="*/ 0 w 214"/>
                <a:gd name="T79" fmla="*/ 0 h 2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4"/>
                <a:gd name="T121" fmla="*/ 0 h 252"/>
                <a:gd name="T122" fmla="*/ 214 w 214"/>
                <a:gd name="T123" fmla="*/ 252 h 2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4" h="252">
                  <a:moveTo>
                    <a:pt x="159" y="25"/>
                  </a:moveTo>
                  <a:lnTo>
                    <a:pt x="187" y="0"/>
                  </a:lnTo>
                  <a:lnTo>
                    <a:pt x="166" y="4"/>
                  </a:lnTo>
                  <a:lnTo>
                    <a:pt x="152" y="13"/>
                  </a:lnTo>
                  <a:lnTo>
                    <a:pt x="138" y="24"/>
                  </a:lnTo>
                  <a:lnTo>
                    <a:pt x="125" y="38"/>
                  </a:lnTo>
                  <a:lnTo>
                    <a:pt x="111" y="55"/>
                  </a:lnTo>
                  <a:lnTo>
                    <a:pt x="98" y="71"/>
                  </a:lnTo>
                  <a:lnTo>
                    <a:pt x="82" y="91"/>
                  </a:lnTo>
                  <a:lnTo>
                    <a:pt x="69" y="111"/>
                  </a:lnTo>
                  <a:lnTo>
                    <a:pt x="56" y="131"/>
                  </a:lnTo>
                  <a:lnTo>
                    <a:pt x="43" y="151"/>
                  </a:lnTo>
                  <a:lnTo>
                    <a:pt x="33" y="171"/>
                  </a:lnTo>
                  <a:lnTo>
                    <a:pt x="23" y="190"/>
                  </a:lnTo>
                  <a:lnTo>
                    <a:pt x="13" y="207"/>
                  </a:lnTo>
                  <a:lnTo>
                    <a:pt x="8" y="224"/>
                  </a:lnTo>
                  <a:lnTo>
                    <a:pt x="2" y="237"/>
                  </a:lnTo>
                  <a:lnTo>
                    <a:pt x="0" y="252"/>
                  </a:lnTo>
                  <a:lnTo>
                    <a:pt x="54" y="252"/>
                  </a:lnTo>
                  <a:lnTo>
                    <a:pt x="54" y="249"/>
                  </a:lnTo>
                  <a:lnTo>
                    <a:pt x="57" y="240"/>
                  </a:lnTo>
                  <a:lnTo>
                    <a:pt x="63" y="228"/>
                  </a:lnTo>
                  <a:lnTo>
                    <a:pt x="71" y="212"/>
                  </a:lnTo>
                  <a:lnTo>
                    <a:pt x="80" y="194"/>
                  </a:lnTo>
                  <a:lnTo>
                    <a:pt x="91" y="176"/>
                  </a:lnTo>
                  <a:lnTo>
                    <a:pt x="102" y="157"/>
                  </a:lnTo>
                  <a:lnTo>
                    <a:pt x="115" y="138"/>
                  </a:lnTo>
                  <a:lnTo>
                    <a:pt x="128" y="119"/>
                  </a:lnTo>
                  <a:lnTo>
                    <a:pt x="141" y="102"/>
                  </a:lnTo>
                  <a:lnTo>
                    <a:pt x="154" y="85"/>
                  </a:lnTo>
                  <a:lnTo>
                    <a:pt x="166" y="71"/>
                  </a:lnTo>
                  <a:lnTo>
                    <a:pt x="177" y="61"/>
                  </a:lnTo>
                  <a:lnTo>
                    <a:pt x="184" y="54"/>
                  </a:lnTo>
                  <a:lnTo>
                    <a:pt x="190" y="51"/>
                  </a:lnTo>
                  <a:lnTo>
                    <a:pt x="187" y="51"/>
                  </a:lnTo>
                  <a:lnTo>
                    <a:pt x="214" y="25"/>
                  </a:lnTo>
                  <a:lnTo>
                    <a:pt x="187" y="51"/>
                  </a:lnTo>
                  <a:lnTo>
                    <a:pt x="214" y="51"/>
                  </a:lnTo>
                  <a:lnTo>
                    <a:pt x="214" y="25"/>
                  </a:lnTo>
                  <a:lnTo>
                    <a:pt x="159" y="25"/>
                  </a:lnTo>
                  <a:close/>
                </a:path>
              </a:pathLst>
            </a:custGeom>
            <a:solidFill>
              <a:srgbClr val="00FF00"/>
            </a:solidFill>
            <a:ln w="9525">
              <a:solidFill>
                <a:schemeClr val="tx1"/>
              </a:solidFill>
              <a:round/>
              <a:headEnd/>
              <a:tailEnd/>
            </a:ln>
          </p:spPr>
          <p:txBody>
            <a:bodyPr/>
            <a:lstStyle/>
            <a:p>
              <a:endParaRPr lang="en-CA"/>
            </a:p>
          </p:txBody>
        </p:sp>
        <p:sp>
          <p:nvSpPr>
            <p:cNvPr id="66915" name="Freeform 76"/>
            <p:cNvSpPr>
              <a:spLocks noChangeAspect="1"/>
            </p:cNvSpPr>
            <p:nvPr/>
          </p:nvSpPr>
          <p:spPr bwMode="auto">
            <a:xfrm>
              <a:off x="4685" y="3037"/>
              <a:ext cx="11" cy="15"/>
            </a:xfrm>
            <a:custGeom>
              <a:avLst/>
              <a:gdLst>
                <a:gd name="T0" fmla="*/ 0 w 55"/>
                <a:gd name="T1" fmla="*/ 0 h 139"/>
                <a:gd name="T2" fmla="*/ 0 w 55"/>
                <a:gd name="T3" fmla="*/ 0 h 139"/>
                <a:gd name="T4" fmla="*/ 0 w 55"/>
                <a:gd name="T5" fmla="*/ 0 h 139"/>
                <a:gd name="T6" fmla="*/ 0 w 55"/>
                <a:gd name="T7" fmla="*/ 0 h 139"/>
                <a:gd name="T8" fmla="*/ 0 w 55"/>
                <a:gd name="T9" fmla="*/ 0 h 139"/>
                <a:gd name="T10" fmla="*/ 0 w 55"/>
                <a:gd name="T11" fmla="*/ 0 h 139"/>
                <a:gd name="T12" fmla="*/ 0 w 55"/>
                <a:gd name="T13" fmla="*/ 0 h 139"/>
                <a:gd name="T14" fmla="*/ 0 w 55"/>
                <a:gd name="T15" fmla="*/ 0 h 139"/>
                <a:gd name="T16" fmla="*/ 0 w 55"/>
                <a:gd name="T17" fmla="*/ 0 h 139"/>
                <a:gd name="T18" fmla="*/ 0 w 55"/>
                <a:gd name="T19" fmla="*/ 0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39"/>
                <a:gd name="T32" fmla="*/ 55 w 55"/>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39">
                  <a:moveTo>
                    <a:pt x="28" y="0"/>
                  </a:moveTo>
                  <a:lnTo>
                    <a:pt x="0" y="26"/>
                  </a:lnTo>
                  <a:lnTo>
                    <a:pt x="0" y="139"/>
                  </a:lnTo>
                  <a:lnTo>
                    <a:pt x="55" y="139"/>
                  </a:lnTo>
                  <a:lnTo>
                    <a:pt x="55" y="26"/>
                  </a:lnTo>
                  <a:lnTo>
                    <a:pt x="28" y="51"/>
                  </a:lnTo>
                  <a:lnTo>
                    <a:pt x="28" y="0"/>
                  </a:lnTo>
                  <a:lnTo>
                    <a:pt x="0" y="0"/>
                  </a:lnTo>
                  <a:lnTo>
                    <a:pt x="0" y="26"/>
                  </a:lnTo>
                  <a:lnTo>
                    <a:pt x="28" y="0"/>
                  </a:lnTo>
                  <a:close/>
                </a:path>
              </a:pathLst>
            </a:custGeom>
            <a:solidFill>
              <a:srgbClr val="00FF00"/>
            </a:solidFill>
            <a:ln w="9525">
              <a:solidFill>
                <a:schemeClr val="tx1"/>
              </a:solidFill>
              <a:round/>
              <a:headEnd/>
              <a:tailEnd/>
            </a:ln>
          </p:spPr>
          <p:txBody>
            <a:bodyPr/>
            <a:lstStyle/>
            <a:p>
              <a:endParaRPr lang="en-CA"/>
            </a:p>
          </p:txBody>
        </p:sp>
        <p:sp>
          <p:nvSpPr>
            <p:cNvPr id="66916" name="Freeform 77"/>
            <p:cNvSpPr>
              <a:spLocks noChangeAspect="1"/>
            </p:cNvSpPr>
            <p:nvPr/>
          </p:nvSpPr>
          <p:spPr bwMode="auto">
            <a:xfrm>
              <a:off x="4690" y="3037"/>
              <a:ext cx="14" cy="6"/>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
                <a:gd name="T31" fmla="*/ 0 h 51"/>
                <a:gd name="T32" fmla="*/ 67 w 67"/>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 h="51">
                  <a:moveTo>
                    <a:pt x="13" y="26"/>
                  </a:moveTo>
                  <a:lnTo>
                    <a:pt x="40" y="0"/>
                  </a:lnTo>
                  <a:lnTo>
                    <a:pt x="0" y="0"/>
                  </a:lnTo>
                  <a:lnTo>
                    <a:pt x="0" y="51"/>
                  </a:lnTo>
                  <a:lnTo>
                    <a:pt x="40" y="51"/>
                  </a:lnTo>
                  <a:lnTo>
                    <a:pt x="67" y="26"/>
                  </a:lnTo>
                  <a:lnTo>
                    <a:pt x="40" y="51"/>
                  </a:lnTo>
                  <a:lnTo>
                    <a:pt x="67" y="51"/>
                  </a:lnTo>
                  <a:lnTo>
                    <a:pt x="67" y="26"/>
                  </a:lnTo>
                  <a:lnTo>
                    <a:pt x="13" y="26"/>
                  </a:lnTo>
                  <a:close/>
                </a:path>
              </a:pathLst>
            </a:custGeom>
            <a:solidFill>
              <a:srgbClr val="00FF00"/>
            </a:solidFill>
            <a:ln w="9525">
              <a:solidFill>
                <a:schemeClr val="tx1"/>
              </a:solidFill>
              <a:round/>
              <a:headEnd/>
              <a:tailEnd/>
            </a:ln>
          </p:spPr>
          <p:txBody>
            <a:bodyPr/>
            <a:lstStyle/>
            <a:p>
              <a:endParaRPr lang="en-CA"/>
            </a:p>
          </p:txBody>
        </p:sp>
        <p:sp>
          <p:nvSpPr>
            <p:cNvPr id="66917" name="Freeform 78"/>
            <p:cNvSpPr>
              <a:spLocks noChangeAspect="1"/>
            </p:cNvSpPr>
            <p:nvPr/>
          </p:nvSpPr>
          <p:spPr bwMode="auto">
            <a:xfrm>
              <a:off x="4693" y="3011"/>
              <a:ext cx="11" cy="29"/>
            </a:xfrm>
            <a:custGeom>
              <a:avLst/>
              <a:gdLst>
                <a:gd name="T0" fmla="*/ 0 w 54"/>
                <a:gd name="T1" fmla="*/ 0 h 264"/>
                <a:gd name="T2" fmla="*/ 0 w 54"/>
                <a:gd name="T3" fmla="*/ 0 h 264"/>
                <a:gd name="T4" fmla="*/ 0 w 54"/>
                <a:gd name="T5" fmla="*/ 0 h 264"/>
                <a:gd name="T6" fmla="*/ 0 w 54"/>
                <a:gd name="T7" fmla="*/ 0 h 264"/>
                <a:gd name="T8" fmla="*/ 0 w 54"/>
                <a:gd name="T9" fmla="*/ 0 h 264"/>
                <a:gd name="T10" fmla="*/ 0 w 54"/>
                <a:gd name="T11" fmla="*/ 0 h 264"/>
                <a:gd name="T12" fmla="*/ 0 60000 65536"/>
                <a:gd name="T13" fmla="*/ 0 60000 65536"/>
                <a:gd name="T14" fmla="*/ 0 60000 65536"/>
                <a:gd name="T15" fmla="*/ 0 60000 65536"/>
                <a:gd name="T16" fmla="*/ 0 60000 65536"/>
                <a:gd name="T17" fmla="*/ 0 60000 65536"/>
                <a:gd name="T18" fmla="*/ 0 w 54"/>
                <a:gd name="T19" fmla="*/ 0 h 264"/>
                <a:gd name="T20" fmla="*/ 54 w 54"/>
                <a:gd name="T21" fmla="*/ 264 h 264"/>
              </a:gdLst>
              <a:ahLst/>
              <a:cxnLst>
                <a:cxn ang="T12">
                  <a:pos x="T0" y="T1"/>
                </a:cxn>
                <a:cxn ang="T13">
                  <a:pos x="T2" y="T3"/>
                </a:cxn>
                <a:cxn ang="T14">
                  <a:pos x="T4" y="T5"/>
                </a:cxn>
                <a:cxn ang="T15">
                  <a:pos x="T6" y="T7"/>
                </a:cxn>
                <a:cxn ang="T16">
                  <a:pos x="T8" y="T9"/>
                </a:cxn>
                <a:cxn ang="T17">
                  <a:pos x="T10" y="T11"/>
                </a:cxn>
              </a:cxnLst>
              <a:rect l="T18" t="T19" r="T20" b="T21"/>
              <a:pathLst>
                <a:path w="54" h="264">
                  <a:moveTo>
                    <a:pt x="27" y="0"/>
                  </a:moveTo>
                  <a:lnTo>
                    <a:pt x="0" y="0"/>
                  </a:lnTo>
                  <a:lnTo>
                    <a:pt x="0" y="264"/>
                  </a:lnTo>
                  <a:lnTo>
                    <a:pt x="54" y="264"/>
                  </a:lnTo>
                  <a:lnTo>
                    <a:pt x="54" y="0"/>
                  </a:lnTo>
                  <a:lnTo>
                    <a:pt x="27" y="0"/>
                  </a:lnTo>
                  <a:close/>
                </a:path>
              </a:pathLst>
            </a:custGeom>
            <a:solidFill>
              <a:srgbClr val="00FF00"/>
            </a:solidFill>
            <a:ln w="9525">
              <a:solidFill>
                <a:schemeClr val="tx1"/>
              </a:solidFill>
              <a:round/>
              <a:headEnd/>
              <a:tailEnd/>
            </a:ln>
          </p:spPr>
          <p:txBody>
            <a:bodyPr/>
            <a:lstStyle/>
            <a:p>
              <a:endParaRPr lang="en-CA"/>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i="1"/>
              <a:t>Cladophora glomerata</a:t>
            </a:r>
          </a:p>
        </p:txBody>
      </p:sp>
      <p:sp>
        <p:nvSpPr>
          <p:cNvPr id="87043" name="Rectangle 3"/>
          <p:cNvSpPr>
            <a:spLocks noGrp="1" noChangeArrowheads="1"/>
          </p:cNvSpPr>
          <p:nvPr>
            <p:ph type="body" idx="1"/>
          </p:nvPr>
        </p:nvSpPr>
        <p:spPr>
          <a:xfrm>
            <a:off x="457200" y="1600200"/>
            <a:ext cx="5105400" cy="4953000"/>
          </a:xfrm>
        </p:spPr>
        <p:txBody>
          <a:bodyPr/>
          <a:lstStyle/>
          <a:p>
            <a:r>
              <a:rPr lang="en-US" sz="2800" dirty="0"/>
              <a:t>Green alga</a:t>
            </a:r>
          </a:p>
          <a:p>
            <a:r>
              <a:rPr lang="en-US" sz="2800" dirty="0"/>
              <a:t>Requires relatively high light and hard substrate</a:t>
            </a:r>
          </a:p>
          <a:p>
            <a:r>
              <a:rPr lang="en-US" sz="2800" dirty="0"/>
              <a:t>Blooms common from </a:t>
            </a:r>
          </a:p>
          <a:p>
            <a:pPr>
              <a:buFontTx/>
              <a:buNone/>
            </a:pPr>
            <a:r>
              <a:rPr lang="en-US" sz="2800" dirty="0"/>
              <a:t>	1950s through early 1980s</a:t>
            </a:r>
          </a:p>
          <a:p>
            <a:r>
              <a:rPr lang="en-US" sz="2800" dirty="0"/>
              <a:t>Return of blooms since    mid- 1990s not associated with P loading</a:t>
            </a:r>
          </a:p>
          <a:p>
            <a:pPr>
              <a:buFontTx/>
              <a:buNone/>
            </a:pPr>
            <a:endParaRPr lang="nb-NO" sz="2800" dirty="0"/>
          </a:p>
        </p:txBody>
      </p:sp>
      <p:pic>
        <p:nvPicPr>
          <p:cNvPr id="87048" name="Picture 8" descr="Image5"/>
          <p:cNvPicPr>
            <a:picLocks noChangeAspect="1" noChangeArrowheads="1"/>
          </p:cNvPicPr>
          <p:nvPr/>
        </p:nvPicPr>
        <p:blipFill>
          <a:blip r:embed="rId2" cstate="print"/>
          <a:srcRect/>
          <a:stretch>
            <a:fillRect/>
          </a:stretch>
        </p:blipFill>
        <p:spPr bwMode="auto">
          <a:xfrm>
            <a:off x="5715000" y="1323975"/>
            <a:ext cx="2819400" cy="2562225"/>
          </a:xfrm>
          <a:prstGeom prst="rect">
            <a:avLst/>
          </a:prstGeom>
          <a:noFill/>
        </p:spPr>
      </p:pic>
      <p:sp>
        <p:nvSpPr>
          <p:cNvPr id="87049" name="Text Box 9"/>
          <p:cNvSpPr txBox="1">
            <a:spLocks noChangeArrowheads="1"/>
          </p:cNvSpPr>
          <p:nvPr/>
        </p:nvSpPr>
        <p:spPr bwMode="auto">
          <a:xfrm>
            <a:off x="2923572" y="6159661"/>
            <a:ext cx="1652588" cy="304800"/>
          </a:xfrm>
          <a:prstGeom prst="rect">
            <a:avLst/>
          </a:prstGeom>
          <a:noFill/>
          <a:ln w="9525">
            <a:noFill/>
            <a:miter lim="800000"/>
            <a:headEnd/>
            <a:tailEnd/>
          </a:ln>
          <a:effectLst/>
        </p:spPr>
        <p:txBody>
          <a:bodyPr wrap="none">
            <a:spAutoFit/>
          </a:bodyPr>
          <a:lstStyle/>
          <a:p>
            <a:r>
              <a:rPr lang="en-US" sz="1400" dirty="0"/>
              <a:t>Higgins et al. 2008</a:t>
            </a:r>
          </a:p>
        </p:txBody>
      </p:sp>
      <p:pic>
        <p:nvPicPr>
          <p:cNvPr id="87050" name="Picture 10" descr="clady"/>
          <p:cNvPicPr>
            <a:picLocks noChangeAspect="1" noChangeArrowheads="1"/>
          </p:cNvPicPr>
          <p:nvPr/>
        </p:nvPicPr>
        <p:blipFill>
          <a:blip r:embed="rId3" cstate="print"/>
          <a:srcRect/>
          <a:stretch>
            <a:fillRect/>
          </a:stretch>
        </p:blipFill>
        <p:spPr bwMode="auto">
          <a:xfrm>
            <a:off x="5410200" y="4000500"/>
            <a:ext cx="3505200" cy="2632075"/>
          </a:xfrm>
          <a:prstGeom prst="rect">
            <a:avLst/>
          </a:prstGeom>
          <a:noFill/>
        </p:spPr>
      </p:pic>
      <p:sp>
        <p:nvSpPr>
          <p:cNvPr id="9" name="TextBox 8"/>
          <p:cNvSpPr txBox="1"/>
          <p:nvPr/>
        </p:nvSpPr>
        <p:spPr>
          <a:xfrm>
            <a:off x="138897" y="5451675"/>
            <a:ext cx="5127585" cy="923330"/>
          </a:xfrm>
          <a:prstGeom prst="rect">
            <a:avLst/>
          </a:prstGeom>
          <a:noFill/>
        </p:spPr>
        <p:txBody>
          <a:bodyPr wrap="square" rtlCol="0">
            <a:spAutoFit/>
          </a:bodyPr>
          <a:lstStyle/>
          <a:p>
            <a:r>
              <a:rPr lang="en-US" dirty="0" err="1" smtClean="0"/>
              <a:t>Dreissena</a:t>
            </a:r>
            <a:r>
              <a:rPr lang="en-US" dirty="0" smtClean="0"/>
              <a:t> are filter feeders, increase water</a:t>
            </a:r>
          </a:p>
          <a:p>
            <a:r>
              <a:rPr lang="en-US" dirty="0" smtClean="0"/>
              <a:t> clarity, increase light penetration, can enhance benthic algal growth.</a:t>
            </a:r>
            <a:endParaRPr lang="en-CA"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bradb\My Documents\GLINI\Nutrient &amp; Other Issues\Near shore shunt L_ON.tif"/>
          <p:cNvPicPr>
            <a:picLocks noChangeAspect="1" noChangeArrowheads="1"/>
          </p:cNvPicPr>
          <p:nvPr/>
        </p:nvPicPr>
        <p:blipFill>
          <a:blip r:embed="rId2" cstate="print"/>
          <a:srcRect/>
          <a:stretch>
            <a:fillRect/>
          </a:stretch>
        </p:blipFill>
        <p:spPr bwMode="auto">
          <a:xfrm>
            <a:off x="242763" y="0"/>
            <a:ext cx="8195183" cy="5794427"/>
          </a:xfrm>
          <a:prstGeom prst="rect">
            <a:avLst/>
          </a:prstGeom>
          <a:noFill/>
        </p:spPr>
      </p:pic>
      <p:sp>
        <p:nvSpPr>
          <p:cNvPr id="3" name="TextBox 2"/>
          <p:cNvSpPr txBox="1"/>
          <p:nvPr/>
        </p:nvSpPr>
        <p:spPr>
          <a:xfrm>
            <a:off x="1030146" y="5173883"/>
            <a:ext cx="7829131" cy="1200329"/>
          </a:xfrm>
          <a:prstGeom prst="rect">
            <a:avLst/>
          </a:prstGeom>
          <a:noFill/>
        </p:spPr>
        <p:txBody>
          <a:bodyPr wrap="none" rtlCol="0">
            <a:spAutoFit/>
          </a:bodyPr>
          <a:lstStyle/>
          <a:p>
            <a:r>
              <a:rPr lang="en-US" dirty="0" smtClean="0">
                <a:latin typeface="Calibri" pitchFamily="34" charset="0"/>
              </a:rPr>
              <a:t>Zebra and </a:t>
            </a:r>
            <a:r>
              <a:rPr lang="en-US" dirty="0" err="1" smtClean="0">
                <a:latin typeface="Calibri" pitchFamily="34" charset="0"/>
              </a:rPr>
              <a:t>quagga</a:t>
            </a:r>
            <a:r>
              <a:rPr lang="en-US" dirty="0" smtClean="0">
                <a:latin typeface="Calibri" pitchFamily="34" charset="0"/>
              </a:rPr>
              <a:t> mussels are believed to be sequestering phosphorus in the </a:t>
            </a:r>
          </a:p>
          <a:p>
            <a:r>
              <a:rPr lang="en-US" dirty="0" err="1" smtClean="0">
                <a:latin typeface="Calibri" pitchFamily="34" charset="0"/>
              </a:rPr>
              <a:t>nearshore</a:t>
            </a:r>
            <a:r>
              <a:rPr lang="en-US" dirty="0" smtClean="0">
                <a:latin typeface="Calibri" pitchFamily="34" charset="0"/>
              </a:rPr>
              <a:t>, maintaining a supply of soluble phosphorus </a:t>
            </a:r>
            <a:r>
              <a:rPr lang="en-CA" dirty="0" smtClean="0">
                <a:latin typeface="+mn-lt"/>
              </a:rPr>
              <a:t>in the </a:t>
            </a:r>
            <a:r>
              <a:rPr lang="en-CA" dirty="0" err="1" smtClean="0">
                <a:latin typeface="+mn-lt"/>
              </a:rPr>
              <a:t>nearshore</a:t>
            </a:r>
            <a:endParaRPr lang="en-CA" dirty="0" smtClean="0">
              <a:latin typeface="+mn-lt"/>
            </a:endParaRPr>
          </a:p>
          <a:p>
            <a:r>
              <a:rPr lang="en-CA" dirty="0" smtClean="0">
                <a:latin typeface="+mn-lt"/>
              </a:rPr>
              <a:t> area, where they fuel the resurgent </a:t>
            </a:r>
            <a:r>
              <a:rPr lang="en-CA" i="1" dirty="0" err="1" smtClean="0">
                <a:latin typeface="+mn-lt"/>
              </a:rPr>
              <a:t>Cladophora</a:t>
            </a:r>
            <a:r>
              <a:rPr lang="en-CA" dirty="0" smtClean="0">
                <a:latin typeface="+mn-lt"/>
              </a:rPr>
              <a:t> growth </a:t>
            </a:r>
            <a:r>
              <a:rPr lang="en-US" dirty="0" smtClean="0">
                <a:latin typeface="Calibri" pitchFamily="34" charset="0"/>
              </a:rPr>
              <a:t>and create hard surfaces </a:t>
            </a:r>
          </a:p>
          <a:p>
            <a:r>
              <a:rPr lang="en-US" dirty="0" smtClean="0">
                <a:latin typeface="Calibri" pitchFamily="34" charset="0"/>
              </a:rPr>
              <a:t>that allow greater algae growth.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EUTROPHICATION</a:t>
            </a:r>
          </a:p>
        </p:txBody>
      </p:sp>
      <p:sp>
        <p:nvSpPr>
          <p:cNvPr id="59395" name="Rectangle 3"/>
          <p:cNvSpPr>
            <a:spLocks noGrp="1" noChangeArrowheads="1"/>
          </p:cNvSpPr>
          <p:nvPr>
            <p:ph type="body" idx="1"/>
          </p:nvPr>
        </p:nvSpPr>
        <p:spPr/>
        <p:txBody>
          <a:bodyPr/>
          <a:lstStyle/>
          <a:p>
            <a:r>
              <a:rPr lang="en-US" sz="2800"/>
              <a:t>The nutrient enrichment of an aquatic ecosystem.</a:t>
            </a:r>
          </a:p>
          <a:p>
            <a:r>
              <a:rPr lang="en-US" sz="2800"/>
              <a:t>Natural Eutrophication -- a process that occurs as a lake or river ages over a period of hundreds or thousands of years.</a:t>
            </a:r>
          </a:p>
          <a:p>
            <a:r>
              <a:rPr lang="en-US" sz="2800"/>
              <a:t>Cultural Eutrophication -- a process that occurs when humans release excessive amounts of nutrients; it shortens the rate of aging to decades.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30213" y="284163"/>
            <a:ext cx="8229600" cy="1143000"/>
          </a:xfrm>
        </p:spPr>
        <p:txBody>
          <a:bodyPr/>
          <a:lstStyle/>
          <a:p>
            <a:pPr eaLnBrk="1" hangingPunct="1"/>
            <a:r>
              <a:rPr lang="en-US" altLang="zh-TW" sz="4400" smtClean="0"/>
              <a:t>Contents</a:t>
            </a:r>
            <a:endParaRPr lang="en-US" sz="4400" smtClean="0">
              <a:ea typeface="新細明體" pitchFamily="18" charset="-120"/>
            </a:endParaRPr>
          </a:p>
        </p:txBody>
      </p:sp>
      <p:sp>
        <p:nvSpPr>
          <p:cNvPr id="9219" name="Rectangle 3"/>
          <p:cNvSpPr>
            <a:spLocks noGrp="1" noChangeArrowheads="1"/>
          </p:cNvSpPr>
          <p:nvPr>
            <p:ph type="body" idx="1"/>
          </p:nvPr>
        </p:nvSpPr>
        <p:spPr>
          <a:xfrm>
            <a:off x="457200" y="1600200"/>
            <a:ext cx="8229600" cy="4114800"/>
          </a:xfrm>
        </p:spPr>
        <p:txBody>
          <a:bodyPr/>
          <a:lstStyle/>
          <a:p>
            <a:pPr marL="571500" indent="-571500" eaLnBrk="1" hangingPunct="1">
              <a:buFontTx/>
              <a:buAutoNum type="arabicPeriod"/>
            </a:pPr>
            <a:r>
              <a:rPr lang="en-US" dirty="0" smtClean="0">
                <a:ea typeface="新細明體" pitchFamily="18" charset="-120"/>
              </a:rPr>
              <a:t>Background</a:t>
            </a:r>
          </a:p>
          <a:p>
            <a:pPr marL="571500" indent="-571500" eaLnBrk="1" hangingPunct="1">
              <a:buFontTx/>
              <a:buAutoNum type="arabicPeriod"/>
            </a:pPr>
            <a:r>
              <a:rPr lang="en-US" dirty="0" smtClean="0">
                <a:ea typeface="新細明體" pitchFamily="18" charset="-120"/>
              </a:rPr>
              <a:t>Phosphorus 101</a:t>
            </a:r>
          </a:p>
          <a:p>
            <a:pPr marL="571500" indent="-571500" eaLnBrk="1" hangingPunct="1">
              <a:buFontTx/>
              <a:buAutoNum type="arabicPeriod"/>
            </a:pPr>
            <a:r>
              <a:rPr lang="en-US" dirty="0" smtClean="0">
                <a:ea typeface="新細明體" pitchFamily="18" charset="-120"/>
              </a:rPr>
              <a:t>Phosphorus from Urban Areas</a:t>
            </a:r>
          </a:p>
          <a:p>
            <a:pPr marL="571500" indent="-571500" eaLnBrk="1" hangingPunct="1">
              <a:buFontTx/>
              <a:buAutoNum type="arabicPeriod"/>
            </a:pPr>
            <a:r>
              <a:rPr lang="en-US" dirty="0" smtClean="0">
                <a:ea typeface="新細明體" pitchFamily="18" charset="-120"/>
              </a:rPr>
              <a:t>Links to Algal Blooms, Eutrophication and Hypoxia</a:t>
            </a:r>
          </a:p>
          <a:p>
            <a:pPr marL="571500" indent="-571500" eaLnBrk="1" hangingPunct="1">
              <a:buFontTx/>
              <a:buAutoNum type="arabicPeriod"/>
            </a:pPr>
            <a:r>
              <a:rPr lang="en-US" dirty="0" smtClean="0">
                <a:ea typeface="新細明體" pitchFamily="18" charset="-120"/>
              </a:rPr>
              <a:t>The Future</a:t>
            </a:r>
          </a:p>
        </p:txBody>
      </p:sp>
      <p:pic>
        <p:nvPicPr>
          <p:cNvPr id="9220" name="Picture 10" descr="ec_logo_e_bw"/>
          <p:cNvPicPr>
            <a:picLocks noChangeAspect="1" noChangeArrowheads="1"/>
          </p:cNvPicPr>
          <p:nvPr/>
        </p:nvPicPr>
        <p:blipFill>
          <a:blip r:embed="rId3" cstate="print"/>
          <a:srcRect/>
          <a:stretch>
            <a:fillRect/>
          </a:stretch>
        </p:blipFill>
        <p:spPr bwMode="auto">
          <a:xfrm>
            <a:off x="228600" y="6361113"/>
            <a:ext cx="2405063" cy="369887"/>
          </a:xfrm>
          <a:prstGeom prst="rect">
            <a:avLst/>
          </a:prstGeom>
          <a:noFill/>
          <a:ln w="9525">
            <a:noFill/>
            <a:miter lim="800000"/>
            <a:headEnd/>
            <a:tailEnd/>
          </a:ln>
        </p:spPr>
      </p:pic>
      <p:pic>
        <p:nvPicPr>
          <p:cNvPr id="9221" name="Picture 11" descr="wordmark_bw"/>
          <p:cNvPicPr>
            <a:picLocks noChangeAspect="1" noChangeArrowheads="1"/>
          </p:cNvPicPr>
          <p:nvPr/>
        </p:nvPicPr>
        <p:blipFill>
          <a:blip r:embed="rId4" cstate="print"/>
          <a:srcRect/>
          <a:stretch>
            <a:fillRect/>
          </a:stretch>
        </p:blipFill>
        <p:spPr bwMode="auto">
          <a:xfrm>
            <a:off x="7366000" y="6221413"/>
            <a:ext cx="1536700" cy="48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4000" smtClean="0"/>
              <a:t>Phosphorus and Lake Classification</a:t>
            </a:r>
          </a:p>
        </p:txBody>
      </p:sp>
      <p:pic>
        <p:nvPicPr>
          <p:cNvPr id="8195" name="Picture 5" descr="Interaction of P loading and lake depth in determining lake trophic status"/>
          <p:cNvPicPr>
            <a:picLocks noChangeAspect="1" noChangeArrowheads="1"/>
          </p:cNvPicPr>
          <p:nvPr/>
        </p:nvPicPr>
        <p:blipFill>
          <a:blip r:embed="rId3" cstate="print"/>
          <a:srcRect/>
          <a:stretch>
            <a:fillRect/>
          </a:stretch>
        </p:blipFill>
        <p:spPr bwMode="auto">
          <a:xfrm>
            <a:off x="1981200" y="1524000"/>
            <a:ext cx="5029200" cy="3771900"/>
          </a:xfrm>
          <a:prstGeom prst="rect">
            <a:avLst/>
          </a:prstGeom>
          <a:noFill/>
          <a:ln w="9525">
            <a:noFill/>
            <a:miter lim="800000"/>
            <a:headEnd/>
            <a:tailEnd/>
          </a:ln>
        </p:spPr>
      </p:pic>
      <p:sp>
        <p:nvSpPr>
          <p:cNvPr id="8196" name="Text Box 6"/>
          <p:cNvSpPr txBox="1">
            <a:spLocks noChangeArrowheads="1"/>
          </p:cNvSpPr>
          <p:nvPr/>
        </p:nvSpPr>
        <p:spPr bwMode="auto">
          <a:xfrm>
            <a:off x="1447800" y="5562600"/>
            <a:ext cx="6705600" cy="822325"/>
          </a:xfrm>
          <a:prstGeom prst="rect">
            <a:avLst/>
          </a:prstGeom>
          <a:noFill/>
          <a:ln w="9525">
            <a:noFill/>
            <a:miter lim="800000"/>
            <a:headEnd/>
            <a:tailEnd/>
          </a:ln>
        </p:spPr>
        <p:txBody>
          <a:bodyPr>
            <a:spAutoFit/>
          </a:bodyPr>
          <a:lstStyle/>
          <a:p>
            <a:r>
              <a:rPr lang="en-US" sz="2400">
                <a:latin typeface="Calibri" pitchFamily="34" charset="0"/>
              </a:rPr>
              <a:t>The productivity of a lake is often determined by its P loading and its volume (mean depth)</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sz="quarter"/>
          </p:nvPr>
        </p:nvSpPr>
        <p:spPr>
          <a:xfrm>
            <a:off x="685800" y="304800"/>
            <a:ext cx="7772400" cy="762000"/>
          </a:xfrm>
        </p:spPr>
        <p:txBody>
          <a:bodyPr/>
          <a:lstStyle/>
          <a:p>
            <a:r>
              <a:rPr lang="en-US"/>
              <a:t>Natural Eutrophication</a:t>
            </a:r>
          </a:p>
        </p:txBody>
      </p:sp>
      <p:sp>
        <p:nvSpPr>
          <p:cNvPr id="61446" name="Rectangle 6"/>
          <p:cNvSpPr>
            <a:spLocks noGrp="1" noChangeArrowheads="1"/>
          </p:cNvSpPr>
          <p:nvPr>
            <p:ph sz="quarter" idx="4"/>
          </p:nvPr>
        </p:nvSpPr>
        <p:spPr>
          <a:xfrm>
            <a:off x="4343400" y="3581400"/>
            <a:ext cx="4572000" cy="2209800"/>
          </a:xfrm>
        </p:spPr>
        <p:txBody>
          <a:bodyPr/>
          <a:lstStyle/>
          <a:p>
            <a:pPr>
              <a:buFontTx/>
              <a:buNone/>
            </a:pPr>
            <a:r>
              <a:rPr lang="en-US" sz="2400"/>
              <a:t>Lake classification based on </a:t>
            </a:r>
          </a:p>
          <a:p>
            <a:pPr>
              <a:buFontTx/>
              <a:buNone/>
            </a:pPr>
            <a:r>
              <a:rPr lang="en-US" sz="2400"/>
              <a:t>nutrient content and production </a:t>
            </a:r>
          </a:p>
          <a:p>
            <a:pPr>
              <a:buFontTx/>
              <a:buNone/>
            </a:pPr>
            <a:r>
              <a:rPr lang="en-US" sz="2400"/>
              <a:t>of organic matter. Oligo- nutrient </a:t>
            </a:r>
          </a:p>
          <a:p>
            <a:pPr>
              <a:buFontTx/>
              <a:buNone/>
            </a:pPr>
            <a:r>
              <a:rPr lang="en-US" sz="2400"/>
              <a:t>poor; meso- middle nutrient; </a:t>
            </a:r>
          </a:p>
          <a:p>
            <a:pPr>
              <a:buFontTx/>
              <a:buNone/>
            </a:pPr>
            <a:r>
              <a:rPr lang="en-US" sz="2400"/>
              <a:t>eu- nutrient rich.</a:t>
            </a:r>
          </a:p>
        </p:txBody>
      </p:sp>
      <p:pic>
        <p:nvPicPr>
          <p:cNvPr id="61448" name="Picture 8" descr="Oligo lake1"/>
          <p:cNvPicPr>
            <a:picLocks noGrp="1" noChangeAspect="1" noChangeArrowheads="1"/>
          </p:cNvPicPr>
          <p:nvPr>
            <p:ph sz="quarter" idx="1"/>
          </p:nvPr>
        </p:nvPicPr>
        <p:blipFill>
          <a:blip r:embed="rId3" cstate="print"/>
          <a:srcRect/>
          <a:stretch>
            <a:fillRect/>
          </a:stretch>
        </p:blipFill>
        <p:spPr>
          <a:xfrm>
            <a:off x="1143000" y="1295400"/>
            <a:ext cx="2979738" cy="1981200"/>
          </a:xfrm>
        </p:spPr>
      </p:pic>
      <p:pic>
        <p:nvPicPr>
          <p:cNvPr id="61450" name="Picture 10" descr="Meso lake1"/>
          <p:cNvPicPr>
            <a:picLocks noGrp="1" noChangeAspect="1" noChangeArrowheads="1"/>
          </p:cNvPicPr>
          <p:nvPr>
            <p:ph sz="quarter" idx="3"/>
          </p:nvPr>
        </p:nvPicPr>
        <p:blipFill>
          <a:blip r:embed="rId4" cstate="print"/>
          <a:srcRect/>
          <a:stretch>
            <a:fillRect/>
          </a:stretch>
        </p:blipFill>
        <p:spPr>
          <a:xfrm>
            <a:off x="4953000" y="1295400"/>
            <a:ext cx="2971800" cy="1981200"/>
          </a:xfrm>
        </p:spPr>
      </p:pic>
      <p:pic>
        <p:nvPicPr>
          <p:cNvPr id="61452" name="Picture 12" descr="Eutro lake1"/>
          <p:cNvPicPr>
            <a:picLocks noGrp="1" noChangeAspect="1" noChangeArrowheads="1"/>
          </p:cNvPicPr>
          <p:nvPr>
            <p:ph sz="quarter" idx="2"/>
          </p:nvPr>
        </p:nvPicPr>
        <p:blipFill>
          <a:blip r:embed="rId5" cstate="print"/>
          <a:srcRect/>
          <a:stretch>
            <a:fillRect/>
          </a:stretch>
        </p:blipFill>
        <p:spPr>
          <a:xfrm>
            <a:off x="1143000" y="3657600"/>
            <a:ext cx="2971800" cy="1981200"/>
          </a:xfr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Nutrients Stimulate Algal Blooms</a:t>
            </a:r>
          </a:p>
        </p:txBody>
      </p:sp>
      <p:sp>
        <p:nvSpPr>
          <p:cNvPr id="90115" name="Rectangle 3"/>
          <p:cNvSpPr>
            <a:spLocks noGrp="1" noChangeArrowheads="1"/>
          </p:cNvSpPr>
          <p:nvPr>
            <p:ph type="body" sz="half" idx="1"/>
          </p:nvPr>
        </p:nvSpPr>
        <p:spPr/>
        <p:txBody>
          <a:bodyPr/>
          <a:lstStyle/>
          <a:p>
            <a:pPr>
              <a:lnSpc>
                <a:spcPct val="90000"/>
              </a:lnSpc>
            </a:pPr>
            <a:r>
              <a:rPr lang="en-US" sz="2800"/>
              <a:t>Nitrogen and phosphorus from runoff and effluents or decay of organic matter stimulates aquatic plant growth.</a:t>
            </a:r>
          </a:p>
          <a:p>
            <a:pPr>
              <a:lnSpc>
                <a:spcPct val="90000"/>
              </a:lnSpc>
            </a:pPr>
            <a:r>
              <a:rPr lang="en-US" sz="2800"/>
              <a:t>In particular, algal “blooms” give the water a green or blue-green color.</a:t>
            </a:r>
          </a:p>
        </p:txBody>
      </p:sp>
      <p:pic>
        <p:nvPicPr>
          <p:cNvPr id="90118" name="Picture 6" descr="algae-bloom"/>
          <p:cNvPicPr>
            <a:picLocks noGrp="1" noChangeAspect="1" noChangeArrowheads="1"/>
          </p:cNvPicPr>
          <p:nvPr>
            <p:ph sz="half" idx="2"/>
          </p:nvPr>
        </p:nvPicPr>
        <p:blipFill>
          <a:blip r:embed="rId3" cstate="print"/>
          <a:srcRect/>
          <a:stretch>
            <a:fillRect/>
          </a:stretch>
        </p:blipFill>
        <p:spPr>
          <a:xfrm>
            <a:off x="4840148" y="3583329"/>
            <a:ext cx="2895600" cy="1819275"/>
          </a:xfrm>
        </p:spPr>
      </p:pic>
      <p:pic>
        <p:nvPicPr>
          <p:cNvPr id="6" name="Picture 6" descr="sewage"/>
          <p:cNvPicPr>
            <a:picLocks noChangeAspect="1" noChangeArrowheads="1"/>
          </p:cNvPicPr>
          <p:nvPr/>
        </p:nvPicPr>
        <p:blipFill>
          <a:blip r:embed="rId4" cstate="print"/>
          <a:srcRect/>
          <a:stretch>
            <a:fillRect/>
          </a:stretch>
        </p:blipFill>
        <p:spPr bwMode="auto">
          <a:xfrm>
            <a:off x="5589607" y="1458411"/>
            <a:ext cx="2514600" cy="1676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3" cstate="print"/>
          <a:srcRect/>
          <a:stretch>
            <a:fillRect/>
          </a:stretch>
        </p:blipFill>
        <p:spPr bwMode="auto">
          <a:xfrm>
            <a:off x="249238" y="1143000"/>
            <a:ext cx="8759825" cy="3657600"/>
          </a:xfrm>
          <a:prstGeom prst="rect">
            <a:avLst/>
          </a:prstGeom>
          <a:noFill/>
          <a:ln w="28575">
            <a:solidFill>
              <a:schemeClr val="bg1"/>
            </a:solidFill>
            <a:miter lim="800000"/>
            <a:headEnd/>
            <a:tailEnd/>
          </a:ln>
        </p:spPr>
      </p:pic>
      <p:sp>
        <p:nvSpPr>
          <p:cNvPr id="3" name="TextBox 2"/>
          <p:cNvSpPr txBox="1"/>
          <p:nvPr/>
        </p:nvSpPr>
        <p:spPr>
          <a:xfrm>
            <a:off x="249238" y="4876800"/>
            <a:ext cx="8759825" cy="579438"/>
          </a:xfrm>
          <a:prstGeom prst="rect">
            <a:avLst/>
          </a:prstGeom>
          <a:noFill/>
        </p:spPr>
        <p:txBody>
          <a:bodyPr>
            <a:spAutoFit/>
          </a:bodyPr>
          <a:lstStyle/>
          <a:p>
            <a:pPr algn="ctr"/>
            <a:r>
              <a:rPr kumimoji="0" lang="en-US" sz="3200" b="1" smtClean="0">
                <a:solidFill>
                  <a:prstClr val="white"/>
                </a:solidFill>
                <a:effectLst>
                  <a:outerShdw blurRad="38100" dist="38100" dir="2700000" algn="tl">
                    <a:srgbClr val="000000"/>
                  </a:outerShdw>
                </a:effectLst>
                <a:latin typeface="Arial" pitchFamily="34" charset="0"/>
                <a:ea typeface="+mn-ea"/>
                <a:cs typeface="Arial" pitchFamily="34" charset="0"/>
              </a:rPr>
              <a:t>October 14, 2011</a:t>
            </a:r>
          </a:p>
        </p:txBody>
      </p:sp>
      <p:sp>
        <p:nvSpPr>
          <p:cNvPr id="4" name="Title 3"/>
          <p:cNvSpPr>
            <a:spLocks noGrp="1"/>
          </p:cNvSpPr>
          <p:nvPr>
            <p:ph type="title"/>
          </p:nvPr>
        </p:nvSpPr>
        <p:spPr>
          <a:xfrm>
            <a:off x="457200" y="-76200"/>
            <a:ext cx="8229600" cy="1143000"/>
          </a:xfrm>
        </p:spPr>
        <p:txBody>
          <a:bodyPr/>
          <a:lstStyle/>
          <a:p>
            <a:pPr>
              <a:defRPr/>
            </a:pPr>
            <a:r>
              <a:rPr lang="en-US" sz="4000" dirty="0" smtClean="0"/>
              <a:t>Harmful Algal Booms</a:t>
            </a:r>
            <a:endParaRPr lang="en-US" sz="4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347241"/>
            <a:ext cx="7772400" cy="902825"/>
          </a:xfrm>
        </p:spPr>
        <p:txBody>
          <a:bodyPr/>
          <a:lstStyle/>
          <a:p>
            <a:r>
              <a:rPr lang="en-US" dirty="0" smtClean="0"/>
              <a:t>Cultural Eutrophication - Algae Dies, </a:t>
            </a:r>
            <a:r>
              <a:rPr lang="en-US" dirty="0"/>
              <a:t>Bacteria Grow, Deplete Oxygen, Fish Die</a:t>
            </a:r>
          </a:p>
        </p:txBody>
      </p:sp>
      <p:sp>
        <p:nvSpPr>
          <p:cNvPr id="96260" name="Rectangle 4"/>
          <p:cNvSpPr>
            <a:spLocks noGrp="1" noChangeArrowheads="1"/>
          </p:cNvSpPr>
          <p:nvPr>
            <p:ph type="body" sz="half" idx="2"/>
          </p:nvPr>
        </p:nvSpPr>
        <p:spPr>
          <a:xfrm>
            <a:off x="4267200" y="1981200"/>
            <a:ext cx="4495800" cy="4114800"/>
          </a:xfrm>
        </p:spPr>
        <p:txBody>
          <a:bodyPr/>
          <a:lstStyle/>
          <a:p>
            <a:pPr marL="533400" indent="-533400">
              <a:buFont typeface="Arial" pitchFamily="34" charset="0"/>
              <a:buAutoNum type="arabicPeriod"/>
            </a:pPr>
            <a:r>
              <a:rPr lang="en-US" sz="2400" dirty="0" smtClean="0"/>
              <a:t>Algae exhausts </a:t>
            </a:r>
            <a:r>
              <a:rPr lang="en-US" sz="2400" dirty="0"/>
              <a:t>nutrients and </a:t>
            </a:r>
            <a:r>
              <a:rPr lang="en-US" sz="2400" dirty="0" smtClean="0"/>
              <a:t>dies.</a:t>
            </a:r>
            <a:endParaRPr lang="en-US" sz="2400" dirty="0"/>
          </a:p>
          <a:p>
            <a:pPr marL="533400" indent="-533400">
              <a:buFont typeface="Arial" pitchFamily="34" charset="0"/>
              <a:buAutoNum type="arabicPeriod"/>
            </a:pPr>
            <a:r>
              <a:rPr lang="en-US" sz="2400" dirty="0"/>
              <a:t>Bacteria thrive on organic decay of </a:t>
            </a:r>
            <a:r>
              <a:rPr lang="en-US" sz="2400" dirty="0" smtClean="0"/>
              <a:t>algae </a:t>
            </a:r>
            <a:r>
              <a:rPr lang="en-US" sz="2400" dirty="0"/>
              <a:t>and lower dissolved oxygen</a:t>
            </a:r>
            <a:r>
              <a:rPr lang="en-US" sz="2400" dirty="0" smtClean="0"/>
              <a:t>. Rapidly growing bacterial populations need exponentially increasing amounts of oxygen.</a:t>
            </a:r>
            <a:endParaRPr lang="en-US" sz="2400" dirty="0"/>
          </a:p>
          <a:p>
            <a:pPr marL="533400" indent="-533400">
              <a:buFont typeface="Arial" pitchFamily="34" charset="0"/>
              <a:buAutoNum type="arabicPeriod"/>
            </a:pPr>
            <a:r>
              <a:rPr lang="en-US" sz="2400" dirty="0" smtClean="0"/>
              <a:t>Hypoxia / Anoxia: Fish </a:t>
            </a:r>
            <a:r>
              <a:rPr lang="en-US" sz="2400" dirty="0"/>
              <a:t>and invertebrates die when oxygen gets too low.</a:t>
            </a:r>
          </a:p>
        </p:txBody>
      </p:sp>
      <p:pic>
        <p:nvPicPr>
          <p:cNvPr id="6" name="Picture 6" descr="fish kill"/>
          <p:cNvPicPr>
            <a:picLocks noGrp="1" noChangeAspect="1" noChangeArrowheads="1"/>
          </p:cNvPicPr>
          <p:nvPr>
            <p:ph sz="half" idx="1"/>
          </p:nvPr>
        </p:nvPicPr>
        <p:blipFill>
          <a:blip r:embed="rId3" cstate="print"/>
          <a:srcRect/>
          <a:stretch>
            <a:fillRect/>
          </a:stretch>
        </p:blipFill>
        <p:spPr>
          <a:xfrm>
            <a:off x="1805651" y="3690992"/>
            <a:ext cx="2355924" cy="2408866"/>
          </a:xfrm>
        </p:spPr>
      </p:pic>
      <p:pic>
        <p:nvPicPr>
          <p:cNvPr id="5" name="Picture 9" descr="water bacteria"/>
          <p:cNvPicPr>
            <a:picLocks noChangeAspect="1" noChangeArrowheads="1"/>
          </p:cNvPicPr>
          <p:nvPr/>
        </p:nvPicPr>
        <p:blipFill>
          <a:blip r:embed="rId4" cstate="print"/>
          <a:srcRect/>
          <a:stretch>
            <a:fillRect/>
          </a:stretch>
        </p:blipFill>
        <p:spPr bwMode="auto">
          <a:xfrm>
            <a:off x="781291" y="1852914"/>
            <a:ext cx="1905000" cy="1693863"/>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pPr>
              <a:defRPr/>
            </a:pPr>
            <a:r>
              <a:rPr lang="en-US" sz="4000" dirty="0" smtClean="0"/>
              <a:t>Lake Erie Dissolved Oxygen</a:t>
            </a:r>
            <a:endParaRPr lang="en-US" sz="4000" dirty="0"/>
          </a:p>
        </p:txBody>
      </p:sp>
      <p:grpSp>
        <p:nvGrpSpPr>
          <p:cNvPr id="4" name="Group 5"/>
          <p:cNvGrpSpPr>
            <a:grpSpLocks/>
          </p:cNvGrpSpPr>
          <p:nvPr/>
        </p:nvGrpSpPr>
        <p:grpSpPr bwMode="auto">
          <a:xfrm>
            <a:off x="990600" y="1066800"/>
            <a:ext cx="7200900" cy="4876800"/>
            <a:chOff x="1260" y="3780"/>
            <a:chExt cx="5580" cy="3600"/>
          </a:xfrm>
        </p:grpSpPr>
        <p:pic>
          <p:nvPicPr>
            <p:cNvPr id="62470" name="Picture 6"/>
            <p:cNvPicPr>
              <a:picLocks noChangeAspect="1" noChangeArrowheads="1"/>
            </p:cNvPicPr>
            <p:nvPr/>
          </p:nvPicPr>
          <p:blipFill>
            <a:blip r:embed="rId3" cstate="print"/>
            <a:srcRect/>
            <a:stretch>
              <a:fillRect/>
            </a:stretch>
          </p:blipFill>
          <p:spPr bwMode="auto">
            <a:xfrm>
              <a:off x="1260" y="3780"/>
              <a:ext cx="5535" cy="3210"/>
            </a:xfrm>
            <a:prstGeom prst="rect">
              <a:avLst/>
            </a:prstGeom>
            <a:noFill/>
            <a:ln w="9525">
              <a:solidFill>
                <a:srgbClr val="FFFFFF"/>
              </a:solidFill>
              <a:miter lim="800000"/>
              <a:headEnd/>
              <a:tailEnd/>
            </a:ln>
          </p:spPr>
        </p:pic>
        <p:sp>
          <p:nvSpPr>
            <p:cNvPr id="62471" name="Text Box 7"/>
            <p:cNvSpPr txBox="1">
              <a:spLocks noChangeArrowheads="1"/>
            </p:cNvSpPr>
            <p:nvPr/>
          </p:nvSpPr>
          <p:spPr bwMode="auto">
            <a:xfrm>
              <a:off x="1260" y="6981"/>
              <a:ext cx="5580" cy="399"/>
            </a:xfrm>
            <a:prstGeom prst="rect">
              <a:avLst/>
            </a:prstGeom>
            <a:solidFill>
              <a:srgbClr val="FFFFFF"/>
            </a:solidFill>
            <a:ln w="9525">
              <a:noFill/>
              <a:miter lim="800000"/>
              <a:headEnd/>
              <a:tailEnd/>
            </a:ln>
          </p:spPr>
          <p:txBody>
            <a:bodyPr/>
            <a:lstStyle/>
            <a:p>
              <a:r>
                <a:rPr lang="en-US" sz="800">
                  <a:latin typeface="Times New Roman" pitchFamily="18" charset="0"/>
                </a:rPr>
                <a:t>.</a:t>
              </a:r>
              <a:endParaRPr lang="en-US"/>
            </a:p>
          </p:txBody>
        </p:sp>
      </p:grpSp>
      <p:sp>
        <p:nvSpPr>
          <p:cNvPr id="2" name="TextBox 1"/>
          <p:cNvSpPr txBox="1"/>
          <p:nvPr/>
        </p:nvSpPr>
        <p:spPr>
          <a:xfrm>
            <a:off x="1371600" y="5410200"/>
            <a:ext cx="6467475" cy="457200"/>
          </a:xfrm>
          <a:prstGeom prst="rect">
            <a:avLst/>
          </a:prstGeom>
          <a:noFill/>
        </p:spPr>
        <p:txBody>
          <a:bodyPr>
            <a:spAutoFit/>
          </a:bodyPr>
          <a:lstStyle/>
          <a:p>
            <a:r>
              <a:rPr lang="en-US" sz="2400" b="1">
                <a:effectLst>
                  <a:outerShdw blurRad="38100" dist="38100" dir="2700000" algn="tl">
                    <a:srgbClr val="FFFFFF"/>
                  </a:outerShdw>
                </a:effectLst>
              </a:rPr>
              <a:t>Maximum area of anoxia measured in 2010</a:t>
            </a:r>
            <a:r>
              <a:rPr lang="en-US" sz="1600" b="1">
                <a:solidFill>
                  <a:schemeClr val="bg1"/>
                </a:solidFill>
                <a:effectLst>
                  <a:outerShdw blurRad="38100" dist="38100" dir="2700000" algn="tl">
                    <a:srgbClr val="000000"/>
                  </a:outerShdw>
                </a:effectLst>
              </a:rPr>
              <a:t> </a:t>
            </a:r>
          </a:p>
        </p:txBody>
      </p:sp>
      <p:sp>
        <p:nvSpPr>
          <p:cNvPr id="62472" name="Rectangle 8"/>
          <p:cNvSpPr>
            <a:spLocks noChangeArrowheads="1"/>
          </p:cNvSpPr>
          <p:nvPr/>
        </p:nvSpPr>
        <p:spPr bwMode="auto">
          <a:xfrm>
            <a:off x="4096473" y="5128550"/>
            <a:ext cx="3260725" cy="274638"/>
          </a:xfrm>
          <a:prstGeom prst="rect">
            <a:avLst/>
          </a:prstGeom>
          <a:noFill/>
          <a:ln w="9525">
            <a:noFill/>
            <a:miter lim="800000"/>
            <a:headEnd/>
            <a:tailEnd/>
          </a:ln>
          <a:effectLst/>
        </p:spPr>
        <p:txBody>
          <a:bodyPr wrap="none">
            <a:spAutoFit/>
          </a:bodyPr>
          <a:lstStyle/>
          <a:p>
            <a:r>
              <a:rPr lang="en-US" dirty="0"/>
              <a:t>Credit: U.S. Environmental Protection Agency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Point and Nonpoint sources</a:t>
            </a:r>
          </a:p>
        </p:txBody>
      </p:sp>
      <p:pic>
        <p:nvPicPr>
          <p:cNvPr id="14339" name="Picture 5" descr="culturaleutroph"/>
          <p:cNvPicPr>
            <a:picLocks noChangeAspect="1" noChangeArrowheads="1"/>
          </p:cNvPicPr>
          <p:nvPr/>
        </p:nvPicPr>
        <p:blipFill>
          <a:blip r:embed="rId3" cstate="print"/>
          <a:srcRect/>
          <a:stretch>
            <a:fillRect/>
          </a:stretch>
        </p:blipFill>
        <p:spPr bwMode="auto">
          <a:xfrm>
            <a:off x="909577" y="1357132"/>
            <a:ext cx="6858000" cy="4826000"/>
          </a:xfrm>
          <a:prstGeom prst="rect">
            <a:avLst/>
          </a:prstGeom>
          <a:noFill/>
          <a:ln w="9525">
            <a:noFill/>
            <a:miter lim="800000"/>
            <a:headEnd/>
            <a:tailEnd/>
          </a:ln>
        </p:spPr>
      </p:pic>
      <p:sp>
        <p:nvSpPr>
          <p:cNvPr id="14340" name="Rectangle 6"/>
          <p:cNvSpPr>
            <a:spLocks noChangeArrowheads="1"/>
          </p:cNvSpPr>
          <p:nvPr/>
        </p:nvSpPr>
        <p:spPr bwMode="auto">
          <a:xfrm>
            <a:off x="6400800" y="6248400"/>
            <a:ext cx="1620838" cy="366713"/>
          </a:xfrm>
          <a:prstGeom prst="rect">
            <a:avLst/>
          </a:prstGeom>
          <a:noFill/>
          <a:ln w="9525">
            <a:noFill/>
            <a:miter lim="800000"/>
            <a:headEnd/>
            <a:tailEnd/>
          </a:ln>
        </p:spPr>
        <p:txBody>
          <a:bodyPr wrap="none">
            <a:spAutoFit/>
          </a:bodyPr>
          <a:lstStyle/>
          <a:p>
            <a:r>
              <a:rPr lang="en-US">
                <a:latin typeface="Calibri" pitchFamily="34" charset="0"/>
              </a:rPr>
              <a:t>thinkquest.org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bradb\My Documents\GLINI\Nutrient &amp; Other Issues\Jiri Marsalek Urban Water Cycle.tif"/>
          <p:cNvPicPr>
            <a:picLocks noChangeAspect="1" noChangeArrowheads="1"/>
          </p:cNvPicPr>
          <p:nvPr/>
        </p:nvPicPr>
        <p:blipFill>
          <a:blip r:embed="rId2" cstate="print"/>
          <a:srcRect/>
          <a:stretch>
            <a:fillRect/>
          </a:stretch>
        </p:blipFill>
        <p:spPr bwMode="auto">
          <a:xfrm>
            <a:off x="300940" y="0"/>
            <a:ext cx="8509073" cy="6016363"/>
          </a:xfrm>
          <a:prstGeom prst="rect">
            <a:avLst/>
          </a:prstGeom>
          <a:noFill/>
        </p:spPr>
      </p:pic>
      <p:sp>
        <p:nvSpPr>
          <p:cNvPr id="5" name="TextBox 4"/>
          <p:cNvSpPr txBox="1"/>
          <p:nvPr/>
        </p:nvSpPr>
        <p:spPr>
          <a:xfrm>
            <a:off x="3067291" y="6146157"/>
            <a:ext cx="2467342" cy="369332"/>
          </a:xfrm>
          <a:prstGeom prst="rect">
            <a:avLst/>
          </a:prstGeom>
          <a:noFill/>
        </p:spPr>
        <p:txBody>
          <a:bodyPr wrap="none" rtlCol="0">
            <a:spAutoFit/>
          </a:bodyPr>
          <a:lstStyle/>
          <a:p>
            <a:r>
              <a:rPr lang="en-CA" dirty="0" smtClean="0"/>
              <a:t>Courtesy </a:t>
            </a:r>
            <a:r>
              <a:rPr lang="en-CA" dirty="0" err="1" smtClean="0"/>
              <a:t>Jiri</a:t>
            </a:r>
            <a:r>
              <a:rPr lang="en-CA" dirty="0" smtClean="0"/>
              <a:t> </a:t>
            </a:r>
            <a:r>
              <a:rPr lang="en-CA" dirty="0" err="1" smtClean="0"/>
              <a:t>Marsalek</a:t>
            </a:r>
            <a:endParaRPr lang="en-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Are Urban Areas Important – </a:t>
            </a:r>
            <a:br>
              <a:rPr lang="en-CA" dirty="0" smtClean="0"/>
            </a:br>
            <a:r>
              <a:rPr lang="en-CA" dirty="0" smtClean="0"/>
              <a:t>Grand River Example</a:t>
            </a:r>
            <a:endParaRPr lang="en-CA" dirty="0"/>
          </a:p>
        </p:txBody>
      </p:sp>
      <p:pic>
        <p:nvPicPr>
          <p:cNvPr id="7170" name="Picture 2"/>
          <p:cNvPicPr>
            <a:picLocks noChangeAspect="1" noChangeArrowheads="1"/>
          </p:cNvPicPr>
          <p:nvPr/>
        </p:nvPicPr>
        <p:blipFill>
          <a:blip r:embed="rId2" cstate="print"/>
          <a:srcRect/>
          <a:stretch>
            <a:fillRect/>
          </a:stretch>
        </p:blipFill>
        <p:spPr bwMode="auto">
          <a:xfrm>
            <a:off x="4548851" y="1655182"/>
            <a:ext cx="4411438" cy="380807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616535" y="1303236"/>
            <a:ext cx="3706480" cy="4796621"/>
          </a:xfrm>
          <a:prstGeom prst="rect">
            <a:avLst/>
          </a:prstGeom>
          <a:noFill/>
          <a:ln w="9525">
            <a:noFill/>
            <a:miter lim="800000"/>
            <a:headEnd/>
            <a:tailEnd/>
          </a:ln>
        </p:spPr>
      </p:pic>
      <p:sp>
        <p:nvSpPr>
          <p:cNvPr id="5" name="TextBox 4"/>
          <p:cNvSpPr txBox="1"/>
          <p:nvPr/>
        </p:nvSpPr>
        <p:spPr>
          <a:xfrm>
            <a:off x="4583575" y="5625296"/>
            <a:ext cx="2018501" cy="369332"/>
          </a:xfrm>
          <a:prstGeom prst="rect">
            <a:avLst/>
          </a:prstGeom>
          <a:noFill/>
        </p:spPr>
        <p:txBody>
          <a:bodyPr wrap="none" rtlCol="0">
            <a:spAutoFit/>
          </a:bodyPr>
          <a:lstStyle/>
          <a:p>
            <a:r>
              <a:rPr lang="en-CA" dirty="0" smtClean="0"/>
              <a:t>NPS in the Spring</a:t>
            </a:r>
            <a:endParaRPr lang="en-CA" dirty="0"/>
          </a:p>
        </p:txBody>
      </p:sp>
      <p:sp>
        <p:nvSpPr>
          <p:cNvPr id="6" name="TextBox 5"/>
          <p:cNvSpPr txBox="1"/>
          <p:nvPr/>
        </p:nvSpPr>
        <p:spPr>
          <a:xfrm>
            <a:off x="925975" y="6134582"/>
            <a:ext cx="6545446" cy="369332"/>
          </a:xfrm>
          <a:prstGeom prst="rect">
            <a:avLst/>
          </a:prstGeom>
          <a:noFill/>
        </p:spPr>
        <p:txBody>
          <a:bodyPr wrap="none" rtlCol="0">
            <a:spAutoFit/>
          </a:bodyPr>
          <a:lstStyle/>
          <a:p>
            <a:r>
              <a:rPr lang="en-CA" dirty="0" smtClean="0"/>
              <a:t>Courtesy of GRCA, Water Mgt Plan, Partners Workshop, 2013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Where Does it Come From – </a:t>
            </a:r>
            <a:br>
              <a:rPr lang="en-CA" dirty="0" smtClean="0"/>
            </a:br>
            <a:r>
              <a:rPr lang="en-CA" dirty="0" smtClean="0"/>
              <a:t>Grand River Example</a:t>
            </a:r>
            <a:endParaRPr lang="en-CA" dirty="0"/>
          </a:p>
        </p:txBody>
      </p:sp>
      <p:pic>
        <p:nvPicPr>
          <p:cNvPr id="7" name="Content Placeholder 6" descr="Summer P Loads Grand River.tiff"/>
          <p:cNvPicPr>
            <a:picLocks noGrp="1" noChangeAspect="1"/>
          </p:cNvPicPr>
          <p:nvPr>
            <p:ph idx="1"/>
          </p:nvPr>
        </p:nvPicPr>
        <p:blipFill>
          <a:blip r:embed="rId2" cstate="print"/>
          <a:stretch>
            <a:fillRect/>
          </a:stretch>
        </p:blipFill>
        <p:spPr>
          <a:xfrm rot="5400000">
            <a:off x="2406763" y="439071"/>
            <a:ext cx="4363652" cy="6170849"/>
          </a:xfrm>
        </p:spPr>
      </p:pic>
      <p:sp>
        <p:nvSpPr>
          <p:cNvPr id="4" name="TextBox 3"/>
          <p:cNvSpPr txBox="1"/>
          <p:nvPr/>
        </p:nvSpPr>
        <p:spPr>
          <a:xfrm>
            <a:off x="1006997" y="5914664"/>
            <a:ext cx="6545446" cy="369332"/>
          </a:xfrm>
          <a:prstGeom prst="rect">
            <a:avLst/>
          </a:prstGeom>
          <a:noFill/>
        </p:spPr>
        <p:txBody>
          <a:bodyPr wrap="none" rtlCol="0">
            <a:spAutoFit/>
          </a:bodyPr>
          <a:lstStyle/>
          <a:p>
            <a:r>
              <a:rPr lang="en-CA" dirty="0" smtClean="0"/>
              <a:t>Courtesy of GRCA, Water Mgt Plan, Partners Workshop, 2013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dirty="0" smtClean="0"/>
              <a:t>Policy Framework</a:t>
            </a:r>
            <a:endParaRPr lang="en-CA" sz="4800" dirty="0"/>
          </a:p>
        </p:txBody>
      </p:sp>
      <p:sp>
        <p:nvSpPr>
          <p:cNvPr id="3" name="Content Placeholder 2"/>
          <p:cNvSpPr>
            <a:spLocks noGrp="1"/>
          </p:cNvSpPr>
          <p:nvPr>
            <p:ph idx="1"/>
          </p:nvPr>
        </p:nvSpPr>
        <p:spPr/>
        <p:txBody>
          <a:bodyPr/>
          <a:lstStyle/>
          <a:p>
            <a:r>
              <a:rPr lang="en-CA" dirty="0" smtClean="0"/>
              <a:t>Great Lakes Water Quality Agreement</a:t>
            </a:r>
          </a:p>
          <a:p>
            <a:pPr lvl="1"/>
            <a:r>
              <a:rPr lang="en-CA" dirty="0" smtClean="0"/>
              <a:t>Annex 4</a:t>
            </a:r>
          </a:p>
          <a:p>
            <a:r>
              <a:rPr lang="en-CA" dirty="0" smtClean="0"/>
              <a:t>Great Lakes Nutrient Initiative (GLNI)</a:t>
            </a:r>
          </a:p>
          <a:p>
            <a:r>
              <a:rPr lang="en-CA" dirty="0" smtClean="0"/>
              <a:t>Lake Erie </a:t>
            </a:r>
            <a:r>
              <a:rPr lang="en-CA" dirty="0" err="1" smtClean="0"/>
              <a:t>Binational</a:t>
            </a:r>
            <a:r>
              <a:rPr lang="en-CA" dirty="0" smtClean="0"/>
              <a:t> Nutrient Management Strategy</a:t>
            </a:r>
          </a:p>
          <a:p>
            <a:endParaRPr lang="en-C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Estimated P Load to Lake Erie</a:t>
            </a:r>
            <a:endParaRPr lang="en-CA" dirty="0"/>
          </a:p>
        </p:txBody>
      </p:sp>
      <p:pic>
        <p:nvPicPr>
          <p:cNvPr id="5123" name="Picture 3"/>
          <p:cNvPicPr>
            <a:picLocks noChangeAspect="1" noChangeArrowheads="1"/>
          </p:cNvPicPr>
          <p:nvPr/>
        </p:nvPicPr>
        <p:blipFill>
          <a:blip r:embed="rId2" cstate="print"/>
          <a:srcRect/>
          <a:stretch>
            <a:fillRect/>
          </a:stretch>
        </p:blipFill>
        <p:spPr bwMode="auto">
          <a:xfrm>
            <a:off x="636608" y="1412111"/>
            <a:ext cx="8047065" cy="4839214"/>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Concerns – Urban Growth</a:t>
            </a:r>
            <a:endParaRPr lang="en-CA" dirty="0"/>
          </a:p>
        </p:txBody>
      </p:sp>
      <p:sp>
        <p:nvSpPr>
          <p:cNvPr id="11" name="Text Placeholder 10"/>
          <p:cNvSpPr>
            <a:spLocks noGrp="1"/>
          </p:cNvSpPr>
          <p:nvPr>
            <p:ph type="body" sz="half" idx="1"/>
          </p:nvPr>
        </p:nvSpPr>
        <p:spPr/>
        <p:txBody>
          <a:bodyPr/>
          <a:lstStyle/>
          <a:p>
            <a:endParaRPr lang="en-CA"/>
          </a:p>
        </p:txBody>
      </p:sp>
      <p:sp>
        <p:nvSpPr>
          <p:cNvPr id="8" name="Content Placeholder 7"/>
          <p:cNvSpPr>
            <a:spLocks noGrp="1"/>
          </p:cNvSpPr>
          <p:nvPr>
            <p:ph sz="half" idx="2"/>
          </p:nvPr>
        </p:nvSpPr>
        <p:spPr/>
        <p:txBody>
          <a:bodyPr/>
          <a:lstStyle/>
          <a:p>
            <a:r>
              <a:rPr lang="en-CA" dirty="0" smtClean="0"/>
              <a:t>80% of population in 5 Cities</a:t>
            </a:r>
          </a:p>
          <a:p>
            <a:r>
              <a:rPr lang="en-CA" dirty="0" smtClean="0"/>
              <a:t>30 </a:t>
            </a:r>
            <a:r>
              <a:rPr lang="en-CA" dirty="0" smtClean="0"/>
              <a:t>WWTPs</a:t>
            </a:r>
          </a:p>
          <a:p>
            <a:r>
              <a:rPr lang="en-CA" dirty="0" smtClean="0"/>
              <a:t>Expansion of smaller, communities, currently on septic systems</a:t>
            </a:r>
            <a:endParaRPr lang="en-CA" dirty="0"/>
          </a:p>
        </p:txBody>
      </p:sp>
      <p:pic>
        <p:nvPicPr>
          <p:cNvPr id="8194" name="Picture 2"/>
          <p:cNvPicPr>
            <a:picLocks noChangeAspect="1" noChangeArrowheads="1"/>
          </p:cNvPicPr>
          <p:nvPr/>
        </p:nvPicPr>
        <p:blipFill>
          <a:blip r:embed="rId2" cstate="print"/>
          <a:srcRect/>
          <a:stretch>
            <a:fillRect/>
          </a:stretch>
        </p:blipFill>
        <p:spPr bwMode="auto">
          <a:xfrm>
            <a:off x="381280" y="1284790"/>
            <a:ext cx="3679432" cy="4734047"/>
          </a:xfrm>
          <a:prstGeom prst="rect">
            <a:avLst/>
          </a:prstGeom>
          <a:noFill/>
          <a:ln w="9525">
            <a:noFill/>
            <a:miter lim="800000"/>
            <a:headEnd/>
            <a:tailEnd/>
          </a:ln>
        </p:spPr>
      </p:pic>
      <p:sp>
        <p:nvSpPr>
          <p:cNvPr id="4" name="TextBox 3"/>
          <p:cNvSpPr txBox="1"/>
          <p:nvPr/>
        </p:nvSpPr>
        <p:spPr>
          <a:xfrm>
            <a:off x="439838" y="3460830"/>
            <a:ext cx="944233" cy="307777"/>
          </a:xfrm>
          <a:prstGeom prst="rect">
            <a:avLst/>
          </a:prstGeom>
          <a:noFill/>
        </p:spPr>
        <p:txBody>
          <a:bodyPr wrap="none" rtlCol="0">
            <a:spAutoFit/>
          </a:bodyPr>
          <a:lstStyle/>
          <a:p>
            <a:r>
              <a:rPr lang="en-CA" sz="1400" b="1" dirty="0" smtClean="0"/>
              <a:t>Waterloo</a:t>
            </a:r>
            <a:endParaRPr lang="en-CA" sz="1400" b="1" dirty="0"/>
          </a:p>
        </p:txBody>
      </p:sp>
      <p:sp>
        <p:nvSpPr>
          <p:cNvPr id="5" name="TextBox 4"/>
          <p:cNvSpPr txBox="1"/>
          <p:nvPr/>
        </p:nvSpPr>
        <p:spPr>
          <a:xfrm>
            <a:off x="393538" y="3831220"/>
            <a:ext cx="1010213" cy="307777"/>
          </a:xfrm>
          <a:prstGeom prst="rect">
            <a:avLst/>
          </a:prstGeom>
          <a:noFill/>
        </p:spPr>
        <p:txBody>
          <a:bodyPr wrap="none" rtlCol="0">
            <a:spAutoFit/>
          </a:bodyPr>
          <a:lstStyle/>
          <a:p>
            <a:r>
              <a:rPr lang="en-CA" sz="1400" b="1" dirty="0" smtClean="0"/>
              <a:t>Kitchener</a:t>
            </a:r>
            <a:endParaRPr lang="en-CA" sz="1400" b="1" dirty="0"/>
          </a:p>
        </p:txBody>
      </p:sp>
      <p:sp>
        <p:nvSpPr>
          <p:cNvPr id="6" name="TextBox 5"/>
          <p:cNvSpPr txBox="1"/>
          <p:nvPr/>
        </p:nvSpPr>
        <p:spPr>
          <a:xfrm>
            <a:off x="2476983" y="3391382"/>
            <a:ext cx="800219" cy="307777"/>
          </a:xfrm>
          <a:prstGeom prst="rect">
            <a:avLst/>
          </a:prstGeom>
          <a:noFill/>
        </p:spPr>
        <p:txBody>
          <a:bodyPr wrap="none" rtlCol="0">
            <a:spAutoFit/>
          </a:bodyPr>
          <a:lstStyle/>
          <a:p>
            <a:r>
              <a:rPr lang="en-CA" sz="1400" b="1" dirty="0" smtClean="0"/>
              <a:t>Guelph</a:t>
            </a:r>
            <a:endParaRPr lang="en-CA" sz="1400" b="1" dirty="0"/>
          </a:p>
        </p:txBody>
      </p:sp>
      <p:sp>
        <p:nvSpPr>
          <p:cNvPr id="12" name="TextBox 11"/>
          <p:cNvSpPr txBox="1"/>
          <p:nvPr/>
        </p:nvSpPr>
        <p:spPr>
          <a:xfrm>
            <a:off x="2364738" y="5934670"/>
            <a:ext cx="3933513" cy="923330"/>
          </a:xfrm>
          <a:prstGeom prst="rect">
            <a:avLst/>
          </a:prstGeom>
          <a:noFill/>
        </p:spPr>
        <p:txBody>
          <a:bodyPr wrap="none" rtlCol="0">
            <a:spAutoFit/>
          </a:bodyPr>
          <a:lstStyle/>
          <a:p>
            <a:r>
              <a:rPr lang="en-CA" dirty="0" smtClean="0"/>
              <a:t>Courtesy of GRCA, Water Mgt Plan, </a:t>
            </a:r>
          </a:p>
          <a:p>
            <a:r>
              <a:rPr lang="en-CA" dirty="0" smtClean="0"/>
              <a:t>Partners Workshop 2013</a:t>
            </a:r>
          </a:p>
          <a:p>
            <a:endParaRPr lang="en-CA"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Concerns – Urban Growth(?)</a:t>
            </a:r>
            <a:endParaRPr lang="en-CA" dirty="0"/>
          </a:p>
        </p:txBody>
      </p:sp>
      <p:pic>
        <p:nvPicPr>
          <p:cNvPr id="9218" name="Picture 2"/>
          <p:cNvPicPr>
            <a:picLocks noChangeAspect="1" noChangeArrowheads="1"/>
          </p:cNvPicPr>
          <p:nvPr/>
        </p:nvPicPr>
        <p:blipFill>
          <a:blip r:embed="rId2" cstate="print"/>
          <a:srcRect/>
          <a:stretch>
            <a:fillRect/>
          </a:stretch>
        </p:blipFill>
        <p:spPr bwMode="auto">
          <a:xfrm>
            <a:off x="0" y="1408516"/>
            <a:ext cx="4132160" cy="440197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4317357" y="1406082"/>
            <a:ext cx="4826643" cy="4358109"/>
          </a:xfrm>
          <a:prstGeom prst="rect">
            <a:avLst/>
          </a:prstGeom>
          <a:noFill/>
          <a:ln w="9525">
            <a:noFill/>
            <a:miter lim="800000"/>
            <a:headEnd/>
            <a:tailEnd/>
          </a:ln>
        </p:spPr>
      </p:pic>
      <p:sp>
        <p:nvSpPr>
          <p:cNvPr id="13" name="TextBox 12"/>
          <p:cNvSpPr txBox="1"/>
          <p:nvPr/>
        </p:nvSpPr>
        <p:spPr>
          <a:xfrm>
            <a:off x="1724628" y="5833641"/>
            <a:ext cx="6481326" cy="369332"/>
          </a:xfrm>
          <a:prstGeom prst="rect">
            <a:avLst/>
          </a:prstGeom>
          <a:noFill/>
        </p:spPr>
        <p:txBody>
          <a:bodyPr wrap="none" rtlCol="0">
            <a:spAutoFit/>
          </a:bodyPr>
          <a:lstStyle/>
          <a:p>
            <a:r>
              <a:rPr lang="en-CA" dirty="0" smtClean="0"/>
              <a:t>Courtesy of GRCA, Water Mgt Plan, Partners Workshop 2013</a:t>
            </a:r>
            <a:endParaRPr lang="en-CA"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Concerns – Climate Change</a:t>
            </a:r>
            <a:endParaRPr lang="en-CA" dirty="0"/>
          </a:p>
        </p:txBody>
      </p:sp>
      <p:sp>
        <p:nvSpPr>
          <p:cNvPr id="3" name="Text Placeholder 2"/>
          <p:cNvSpPr>
            <a:spLocks noGrp="1"/>
          </p:cNvSpPr>
          <p:nvPr>
            <p:ph type="body" sz="half" idx="1"/>
          </p:nvPr>
        </p:nvSpPr>
        <p:spPr/>
        <p:txBody>
          <a:bodyPr/>
          <a:lstStyle/>
          <a:p>
            <a:r>
              <a:rPr lang="en-CA" dirty="0" smtClean="0"/>
              <a:t>Decreasing </a:t>
            </a:r>
            <a:r>
              <a:rPr lang="en-CA" dirty="0" err="1" smtClean="0"/>
              <a:t>Snow:Rain</a:t>
            </a:r>
            <a:r>
              <a:rPr lang="en-CA" dirty="0" smtClean="0"/>
              <a:t> ratio in Winter</a:t>
            </a:r>
          </a:p>
          <a:p>
            <a:r>
              <a:rPr lang="en-CA" dirty="0" smtClean="0"/>
              <a:t>Rain on frozen or not-frozen, bare soils</a:t>
            </a:r>
          </a:p>
          <a:p>
            <a:r>
              <a:rPr lang="en-CA" dirty="0" smtClean="0"/>
              <a:t>Drier Summer with more sever storms</a:t>
            </a:r>
          </a:p>
          <a:p>
            <a:r>
              <a:rPr lang="en-CA" dirty="0" smtClean="0"/>
              <a:t>Stable late Summer / Fall lake temperatures delay overturning</a:t>
            </a:r>
            <a:endParaRPr lang="en-CA" dirty="0"/>
          </a:p>
        </p:txBody>
      </p:sp>
      <p:pic>
        <p:nvPicPr>
          <p:cNvPr id="7" name="Content Placeholder 6" descr="Rain melting snow and flooding roads.jpg"/>
          <p:cNvPicPr>
            <a:picLocks noGrp="1" noChangeAspect="1"/>
          </p:cNvPicPr>
          <p:nvPr>
            <p:ph sz="half" idx="2"/>
          </p:nvPr>
        </p:nvPicPr>
        <p:blipFill>
          <a:blip r:embed="rId2" cstate="print"/>
          <a:stretch>
            <a:fillRect/>
          </a:stretch>
        </p:blipFill>
        <p:spPr>
          <a:xfrm>
            <a:off x="6358273" y="1313284"/>
            <a:ext cx="2306886" cy="1719283"/>
          </a:xfrm>
        </p:spPr>
      </p:pic>
      <p:sp>
        <p:nvSpPr>
          <p:cNvPr id="5" name="Date Placeholder 4"/>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CCF611A7-3ED0-4A9D-8925-F7A5C3D3E88E}" type="slidenum">
              <a:rPr lang="en-US" smtClean="0"/>
              <a:pPr/>
              <a:t>33</a:t>
            </a:fld>
            <a:endParaRPr lang="en-US"/>
          </a:p>
        </p:txBody>
      </p:sp>
      <p:pic>
        <p:nvPicPr>
          <p:cNvPr id="8" name="Picture 7" descr="Runoff on frozen ground warning sign.jpg"/>
          <p:cNvPicPr>
            <a:picLocks noChangeAspect="1"/>
          </p:cNvPicPr>
          <p:nvPr/>
        </p:nvPicPr>
        <p:blipFill>
          <a:blip r:embed="rId3" cstate="print"/>
          <a:stretch>
            <a:fillRect/>
          </a:stretch>
        </p:blipFill>
        <p:spPr>
          <a:xfrm>
            <a:off x="4740676" y="2247236"/>
            <a:ext cx="1352550" cy="581025"/>
          </a:xfrm>
          <a:prstGeom prst="rect">
            <a:avLst/>
          </a:prstGeom>
        </p:spPr>
      </p:pic>
      <p:pic>
        <p:nvPicPr>
          <p:cNvPr id="9" name="Picture 8" descr="Heavy rain on Frozen Ground Iowa.jpg"/>
          <p:cNvPicPr>
            <a:picLocks noChangeAspect="1"/>
          </p:cNvPicPr>
          <p:nvPr/>
        </p:nvPicPr>
        <p:blipFill>
          <a:blip r:embed="rId4" cstate="print"/>
          <a:stretch>
            <a:fillRect/>
          </a:stretch>
        </p:blipFill>
        <p:spPr>
          <a:xfrm>
            <a:off x="4748274" y="3391383"/>
            <a:ext cx="3959987" cy="266217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3" cstate="print"/>
          <a:srcRect/>
          <a:stretch>
            <a:fillRect/>
          </a:stretch>
        </p:blipFill>
        <p:spPr bwMode="auto">
          <a:xfrm>
            <a:off x="2025567" y="326375"/>
            <a:ext cx="5843086" cy="6297093"/>
          </a:xfrm>
          <a:prstGeom prst="rect">
            <a:avLst/>
          </a:prstGeom>
          <a:noFill/>
          <a:ln w="9525">
            <a:noFill/>
            <a:miter lim="800000"/>
            <a:headEnd/>
            <a:tailEnd/>
          </a:ln>
          <a:effectLst/>
        </p:spPr>
      </p:pic>
      <p:sp>
        <p:nvSpPr>
          <p:cNvPr id="234499" name="Text Box 3"/>
          <p:cNvSpPr txBox="1">
            <a:spLocks noChangeArrowheads="1"/>
          </p:cNvSpPr>
          <p:nvPr/>
        </p:nvSpPr>
        <p:spPr bwMode="auto">
          <a:xfrm>
            <a:off x="477838" y="849313"/>
            <a:ext cx="1666875" cy="1006475"/>
          </a:xfrm>
          <a:prstGeom prst="rect">
            <a:avLst/>
          </a:prstGeom>
          <a:noFill/>
          <a:ln w="9525">
            <a:noFill/>
            <a:miter lim="800000"/>
            <a:headEnd/>
            <a:tailEnd/>
          </a:ln>
          <a:effectLst/>
        </p:spPr>
        <p:txBody>
          <a:bodyPr wrap="none">
            <a:spAutoFit/>
          </a:bodyPr>
          <a:lstStyle/>
          <a:p>
            <a:pPr eaLnBrk="0" hangingPunct="0"/>
            <a:r>
              <a:rPr lang="en-GB" sz="2000">
                <a:solidFill>
                  <a:schemeClr val="bg1"/>
                </a:solidFill>
                <a:latin typeface="Arial" charset="0"/>
              </a:rPr>
              <a:t>CONVINCING</a:t>
            </a:r>
          </a:p>
          <a:p>
            <a:pPr eaLnBrk="0" hangingPunct="0"/>
            <a:r>
              <a:rPr lang="en-GB" sz="2000">
                <a:solidFill>
                  <a:schemeClr val="bg1"/>
                </a:solidFill>
                <a:latin typeface="Arial" charset="0"/>
              </a:rPr>
              <a:t>CLIENTS</a:t>
            </a:r>
            <a:br>
              <a:rPr lang="en-GB" sz="2000">
                <a:solidFill>
                  <a:schemeClr val="bg1"/>
                </a:solidFill>
                <a:latin typeface="Arial" charset="0"/>
              </a:rPr>
            </a:br>
            <a:r>
              <a:rPr lang="en-GB" sz="2000">
                <a:solidFill>
                  <a:schemeClr val="bg1"/>
                </a:solidFill>
                <a:latin typeface="Arial" charset="0"/>
              </a:rPr>
              <a:t>PEOPLE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482" name="Picture 15" descr="thank_you"/>
          <p:cNvPicPr>
            <a:picLocks noChangeAspect="1" noChangeArrowheads="1"/>
          </p:cNvPicPr>
          <p:nvPr/>
        </p:nvPicPr>
        <p:blipFill>
          <a:blip r:embed="rId3" cstate="print"/>
          <a:srcRect/>
          <a:stretch>
            <a:fillRect/>
          </a:stretch>
        </p:blipFill>
        <p:spPr bwMode="auto">
          <a:xfrm>
            <a:off x="1639888" y="2660650"/>
            <a:ext cx="6181725" cy="1106488"/>
          </a:xfrm>
          <a:prstGeom prst="rect">
            <a:avLst/>
          </a:prstGeom>
          <a:noFill/>
          <a:ln w="9525">
            <a:noFill/>
            <a:miter lim="800000"/>
            <a:headEnd/>
            <a:tailEnd/>
          </a:ln>
        </p:spPr>
      </p:pic>
      <p:sp>
        <p:nvSpPr>
          <p:cNvPr id="20483" name="Rectangle 17"/>
          <p:cNvSpPr>
            <a:spLocks noChangeArrowheads="1"/>
          </p:cNvSpPr>
          <p:nvPr/>
        </p:nvSpPr>
        <p:spPr bwMode="auto">
          <a:xfrm>
            <a:off x="0" y="-39688"/>
            <a:ext cx="2370138" cy="427038"/>
          </a:xfrm>
          <a:prstGeom prst="rect">
            <a:avLst/>
          </a:prstGeom>
          <a:noFill/>
          <a:ln w="9525">
            <a:noFill/>
            <a:miter lim="800000"/>
            <a:headEnd/>
            <a:tailEnd/>
          </a:ln>
          <a:effectLst/>
        </p:spPr>
        <p:txBody>
          <a:bodyPr wrap="none">
            <a:spAutoFit/>
          </a:bodyPr>
          <a:lstStyle/>
          <a:p>
            <a:r>
              <a:rPr lang="en-US" altLang="zh-TW" sz="2200">
                <a:solidFill>
                  <a:schemeClr val="bg1"/>
                </a:solidFill>
                <a:latin typeface="Arial Black" pitchFamily="34" charset="0"/>
              </a:rPr>
              <a:t>www.ec.gc.ca</a:t>
            </a:r>
          </a:p>
        </p:txBody>
      </p:sp>
      <p:pic>
        <p:nvPicPr>
          <p:cNvPr id="20484" name="Picture 18" descr="right_leaf"/>
          <p:cNvPicPr>
            <a:picLocks noChangeAspect="1" noChangeArrowheads="1"/>
          </p:cNvPicPr>
          <p:nvPr/>
        </p:nvPicPr>
        <p:blipFill>
          <a:blip r:embed="rId4" cstate="print"/>
          <a:srcRect/>
          <a:stretch>
            <a:fillRect/>
          </a:stretch>
        </p:blipFill>
        <p:spPr bwMode="auto">
          <a:xfrm>
            <a:off x="7415213" y="736600"/>
            <a:ext cx="1728787" cy="1728788"/>
          </a:xfrm>
          <a:prstGeom prst="rect">
            <a:avLst/>
          </a:prstGeom>
          <a:noFill/>
          <a:ln w="9525">
            <a:noFill/>
            <a:miter lim="800000"/>
            <a:headEnd/>
            <a:tailEnd/>
          </a:ln>
        </p:spPr>
      </p:pic>
      <p:pic>
        <p:nvPicPr>
          <p:cNvPr id="20485" name="Picture 19" descr="left_leaf"/>
          <p:cNvPicPr>
            <a:picLocks noChangeAspect="1" noChangeArrowheads="1"/>
          </p:cNvPicPr>
          <p:nvPr/>
        </p:nvPicPr>
        <p:blipFill>
          <a:blip r:embed="rId5" cstate="print"/>
          <a:srcRect/>
          <a:stretch>
            <a:fillRect/>
          </a:stretch>
        </p:blipFill>
        <p:spPr bwMode="auto">
          <a:xfrm>
            <a:off x="0" y="2328863"/>
            <a:ext cx="1773238" cy="1773237"/>
          </a:xfrm>
          <a:prstGeom prst="rect">
            <a:avLst/>
          </a:prstGeom>
          <a:noFill/>
          <a:ln w="9525">
            <a:noFill/>
            <a:miter lim="800000"/>
            <a:headEnd/>
            <a:tailEnd/>
          </a:ln>
        </p:spPr>
      </p:pic>
      <p:pic>
        <p:nvPicPr>
          <p:cNvPr id="20486" name="Picture 20" descr="wordmark_bw"/>
          <p:cNvPicPr>
            <a:picLocks noChangeAspect="1" noChangeArrowheads="1"/>
          </p:cNvPicPr>
          <p:nvPr/>
        </p:nvPicPr>
        <p:blipFill>
          <a:blip r:embed="rId6" cstate="print"/>
          <a:srcRect/>
          <a:stretch>
            <a:fillRect/>
          </a:stretch>
        </p:blipFill>
        <p:spPr bwMode="auto">
          <a:xfrm>
            <a:off x="6635750" y="6008688"/>
            <a:ext cx="2292350" cy="722312"/>
          </a:xfrm>
          <a:prstGeom prst="rect">
            <a:avLst/>
          </a:prstGeom>
          <a:noFill/>
          <a:ln w="9525">
            <a:noFill/>
            <a:miter lim="800000"/>
            <a:headEnd/>
            <a:tailEnd/>
          </a:ln>
        </p:spPr>
      </p:pic>
      <p:pic>
        <p:nvPicPr>
          <p:cNvPr id="20487" name="Picture 21" descr="ec_logo_e_bw"/>
          <p:cNvPicPr>
            <a:picLocks noChangeAspect="1" noChangeArrowheads="1"/>
          </p:cNvPicPr>
          <p:nvPr/>
        </p:nvPicPr>
        <p:blipFill>
          <a:blip r:embed="rId7" cstate="print"/>
          <a:srcRect/>
          <a:stretch>
            <a:fillRect/>
          </a:stretch>
        </p:blipFill>
        <p:spPr bwMode="auto">
          <a:xfrm>
            <a:off x="228600" y="6361113"/>
            <a:ext cx="2405063" cy="369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The Great Lakes Water Quality Agreement </a:t>
            </a:r>
            <a:r>
              <a:rPr lang="en-US" i="1" smtClean="0"/>
              <a:t>– centerpiece of action</a:t>
            </a:r>
            <a:endParaRPr lang="en-CA" i="1" smtClean="0"/>
          </a:p>
        </p:txBody>
      </p:sp>
      <p:pic>
        <p:nvPicPr>
          <p:cNvPr id="19458" name="Picture 9"/>
          <p:cNvPicPr>
            <a:picLocks noChangeAspect="1" noChangeArrowheads="1"/>
          </p:cNvPicPr>
          <p:nvPr/>
        </p:nvPicPr>
        <p:blipFill>
          <a:blip r:embed="rId3" cstate="print"/>
          <a:srcRect/>
          <a:stretch>
            <a:fillRect/>
          </a:stretch>
        </p:blipFill>
        <p:spPr bwMode="auto">
          <a:xfrm>
            <a:off x="1397000" y="1628775"/>
            <a:ext cx="3390900" cy="2089150"/>
          </a:xfrm>
          <a:prstGeom prst="rect">
            <a:avLst/>
          </a:prstGeom>
          <a:noFill/>
          <a:ln w="9525">
            <a:noFill/>
            <a:miter lim="800000"/>
            <a:headEnd/>
            <a:tailEnd/>
          </a:ln>
        </p:spPr>
      </p:pic>
      <p:sp>
        <p:nvSpPr>
          <p:cNvPr id="19459" name="TextBox 1"/>
          <p:cNvSpPr txBox="1">
            <a:spLocks noChangeArrowheads="1"/>
          </p:cNvSpPr>
          <p:nvPr/>
        </p:nvSpPr>
        <p:spPr bwMode="auto">
          <a:xfrm>
            <a:off x="4733925" y="6581775"/>
            <a:ext cx="427038" cy="276225"/>
          </a:xfrm>
          <a:prstGeom prst="rect">
            <a:avLst/>
          </a:prstGeom>
          <a:noFill/>
          <a:ln w="9525">
            <a:noFill/>
            <a:miter lim="800000"/>
            <a:headEnd/>
            <a:tailEnd/>
          </a:ln>
        </p:spPr>
        <p:txBody>
          <a:bodyPr wrap="none">
            <a:spAutoFit/>
          </a:bodyPr>
          <a:lstStyle/>
          <a:p>
            <a:pPr algn="ctr"/>
            <a:r>
              <a:rPr lang="en-CA" sz="1200" b="1">
                <a:solidFill>
                  <a:srgbClr val="3A601B"/>
                </a:solidFill>
                <a:latin typeface="Calibri" pitchFamily="34" charset="0"/>
              </a:rPr>
              <a:t>- 3 -</a:t>
            </a:r>
          </a:p>
        </p:txBody>
      </p:sp>
      <p:pic>
        <p:nvPicPr>
          <p:cNvPr id="19460" name="Picture 147" descr="http://stevengoddard.files.wordpress.com/2010/09/1245269141-riverfire.jpg"/>
          <p:cNvPicPr>
            <a:picLocks noChangeAspect="1" noChangeArrowheads="1"/>
          </p:cNvPicPr>
          <p:nvPr/>
        </p:nvPicPr>
        <p:blipFill>
          <a:blip r:embed="rId4" cstate="print"/>
          <a:srcRect/>
          <a:stretch>
            <a:fillRect/>
          </a:stretch>
        </p:blipFill>
        <p:spPr bwMode="auto">
          <a:xfrm>
            <a:off x="4948238" y="1628775"/>
            <a:ext cx="3549650" cy="2089150"/>
          </a:xfrm>
          <a:prstGeom prst="rect">
            <a:avLst/>
          </a:prstGeom>
          <a:noFill/>
          <a:ln w="9525">
            <a:noFill/>
            <a:miter lim="800000"/>
            <a:headEnd/>
            <a:tailEnd/>
          </a:ln>
        </p:spPr>
      </p:pic>
      <p:grpSp>
        <p:nvGrpSpPr>
          <p:cNvPr id="2" name="Group 2"/>
          <p:cNvGrpSpPr>
            <a:grpSpLocks/>
          </p:cNvGrpSpPr>
          <p:nvPr/>
        </p:nvGrpSpPr>
        <p:grpSpPr bwMode="auto">
          <a:xfrm>
            <a:off x="1397000" y="3921125"/>
            <a:ext cx="7100888" cy="2239963"/>
            <a:chOff x="1621254" y="4069407"/>
            <a:chExt cx="7102380" cy="2239913"/>
          </a:xfrm>
        </p:grpSpPr>
        <p:pic>
          <p:nvPicPr>
            <p:cNvPr id="19462" name="Picture 69"/>
            <p:cNvPicPr>
              <a:picLocks noChangeAspect="1" noChangeArrowheads="1"/>
            </p:cNvPicPr>
            <p:nvPr/>
          </p:nvPicPr>
          <p:blipFill>
            <a:blip r:embed="rId5" cstate="print"/>
            <a:srcRect/>
            <a:stretch>
              <a:fillRect/>
            </a:stretch>
          </p:blipFill>
          <p:spPr bwMode="auto">
            <a:xfrm>
              <a:off x="3239709" y="4069407"/>
              <a:ext cx="5483925" cy="2239913"/>
            </a:xfrm>
            <a:prstGeom prst="rect">
              <a:avLst/>
            </a:prstGeom>
            <a:noFill/>
            <a:ln w="9525">
              <a:solidFill>
                <a:schemeClr val="tx1"/>
              </a:solidFill>
              <a:miter lim="800000"/>
              <a:headEnd/>
              <a:tailEnd/>
            </a:ln>
          </p:spPr>
        </p:pic>
        <p:pic>
          <p:nvPicPr>
            <p:cNvPr id="19463" name="Picture 149" descr="http://i.ebayimg.com/t/Dr-Seuss-The-Lorax-First-UK-Edition-First-Printing-Extremely-Rare-/00/s/MzUwWDI1Mw==/$%28KGrHqJ,%21rgE-dIYuygzBPynN4kV3Q%7E%7E60_12.JPG"/>
            <p:cNvPicPr>
              <a:picLocks noChangeAspect="1" noChangeArrowheads="1"/>
            </p:cNvPicPr>
            <p:nvPr/>
          </p:nvPicPr>
          <p:blipFill>
            <a:blip r:embed="rId6" cstate="print"/>
            <a:srcRect/>
            <a:stretch>
              <a:fillRect/>
            </a:stretch>
          </p:blipFill>
          <p:spPr bwMode="auto">
            <a:xfrm>
              <a:off x="1621254" y="4069407"/>
              <a:ext cx="1618455" cy="2238970"/>
            </a:xfrm>
            <a:prstGeom prst="rect">
              <a:avLst/>
            </a:prstGeom>
            <a:noFill/>
            <a:ln w="9525">
              <a:solidFill>
                <a:schemeClr val="tx1"/>
              </a:solid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457200" y="274638"/>
            <a:ext cx="8229600" cy="1144800"/>
          </a:xfrm>
        </p:spPr>
        <p:txBody>
          <a:bodyPr/>
          <a:lstStyle/>
          <a:p>
            <a:pPr eaLnBrk="1" hangingPunct="1">
              <a:lnSpc>
                <a:spcPct val="70000"/>
              </a:lnSpc>
            </a:pPr>
            <a:r>
              <a:rPr lang="en-CA" sz="3600" b="1" dirty="0" smtClean="0"/>
              <a:t>GLWQA Annex 4 Nutrients Commitments</a:t>
            </a:r>
          </a:p>
        </p:txBody>
      </p:sp>
      <p:sp>
        <p:nvSpPr>
          <p:cNvPr id="15362" name="Rectangle 30"/>
          <p:cNvSpPr>
            <a:spLocks noGrp="1"/>
          </p:cNvSpPr>
          <p:nvPr>
            <p:ph type="body" idx="4294967295"/>
          </p:nvPr>
        </p:nvSpPr>
        <p:spPr>
          <a:xfrm>
            <a:off x="304800" y="1371600"/>
            <a:ext cx="8382000" cy="3733800"/>
          </a:xfrm>
        </p:spPr>
        <p:txBody>
          <a:bodyPr/>
          <a:lstStyle/>
          <a:p>
            <a:pPr>
              <a:lnSpc>
                <a:spcPct val="80000"/>
              </a:lnSpc>
            </a:pPr>
            <a:r>
              <a:rPr lang="en-US" sz="2000" dirty="0" smtClean="0"/>
              <a:t>Lake Ecosystem Objectives </a:t>
            </a:r>
            <a:endParaRPr lang="en-CA" sz="2000" dirty="0" smtClean="0"/>
          </a:p>
          <a:p>
            <a:pPr lvl="2">
              <a:lnSpc>
                <a:spcPct val="80000"/>
              </a:lnSpc>
              <a:buFont typeface="Wingdings" pitchFamily="2" charset="2"/>
              <a:buChar char="Ø"/>
            </a:pPr>
            <a:r>
              <a:rPr lang="en-US" sz="1600" dirty="0" smtClean="0"/>
              <a:t>Maintain healthy </a:t>
            </a:r>
            <a:r>
              <a:rPr lang="en-US" sz="1600" dirty="0" err="1" smtClean="0"/>
              <a:t>nearshore</a:t>
            </a:r>
            <a:r>
              <a:rPr lang="en-US" sz="1600" dirty="0" smtClean="0"/>
              <a:t> and offshore algal communities</a:t>
            </a:r>
          </a:p>
          <a:p>
            <a:pPr lvl="2">
              <a:lnSpc>
                <a:spcPct val="80000"/>
              </a:lnSpc>
              <a:buFont typeface="Wingdings" pitchFamily="2" charset="2"/>
              <a:buChar char="Ø"/>
            </a:pPr>
            <a:r>
              <a:rPr lang="en-US" sz="1600" dirty="0" smtClean="0"/>
              <a:t>Reduce extent of hypoxic zones,  </a:t>
            </a:r>
          </a:p>
          <a:p>
            <a:pPr lvl="2">
              <a:lnSpc>
                <a:spcPct val="80000"/>
              </a:lnSpc>
              <a:buFont typeface="Wingdings" pitchFamily="2" charset="2"/>
              <a:buChar char="Ø"/>
            </a:pPr>
            <a:r>
              <a:rPr lang="en-US" sz="1600" dirty="0" smtClean="0"/>
              <a:t>Reduce human health risk from </a:t>
            </a:r>
            <a:r>
              <a:rPr lang="en-US" sz="1600" dirty="0" err="1" smtClean="0"/>
              <a:t>Cyanobacteria</a:t>
            </a:r>
            <a:r>
              <a:rPr lang="en-US" sz="1600" dirty="0" smtClean="0"/>
              <a:t> toxins</a:t>
            </a:r>
          </a:p>
          <a:p>
            <a:pPr>
              <a:lnSpc>
                <a:spcPct val="80000"/>
              </a:lnSpc>
            </a:pPr>
            <a:endParaRPr lang="en-US" sz="1600" dirty="0" smtClean="0"/>
          </a:p>
          <a:p>
            <a:pPr>
              <a:lnSpc>
                <a:spcPct val="80000"/>
              </a:lnSpc>
            </a:pPr>
            <a:r>
              <a:rPr lang="en-US" sz="2000" dirty="0" smtClean="0"/>
              <a:t>Establish phosphorus objectives, loading targets and allocations</a:t>
            </a:r>
          </a:p>
          <a:p>
            <a:r>
              <a:rPr lang="en-US" sz="2000" dirty="0" smtClean="0"/>
              <a:t>Implement programs and other measures to</a:t>
            </a:r>
          </a:p>
          <a:p>
            <a:pPr lvl="2">
              <a:buFont typeface="Wingdings" pitchFamily="2" charset="2"/>
              <a:buChar char="Ø"/>
            </a:pPr>
            <a:r>
              <a:rPr lang="en-US" sz="1600" dirty="0" smtClean="0"/>
              <a:t>Manage excess phosphorus from point and non-point sources in urban and rural communities, industrial and agricultural sectors including;</a:t>
            </a:r>
          </a:p>
          <a:p>
            <a:pPr>
              <a:lnSpc>
                <a:spcPct val="80000"/>
              </a:lnSpc>
            </a:pPr>
            <a:r>
              <a:rPr lang="en-US" sz="2000" dirty="0" smtClean="0"/>
              <a:t>Identify priority watersheds for nutrient control and develop management plans for these watersheds</a:t>
            </a:r>
          </a:p>
          <a:p>
            <a:pPr>
              <a:lnSpc>
                <a:spcPct val="80000"/>
              </a:lnSpc>
            </a:pPr>
            <a:r>
              <a:rPr lang="en-US" sz="2000" dirty="0" smtClean="0"/>
              <a:t>Develop phosphorus reduction strategies and domestic action plans</a:t>
            </a:r>
          </a:p>
          <a:p>
            <a:pPr>
              <a:lnSpc>
                <a:spcPct val="80000"/>
              </a:lnSpc>
            </a:pPr>
            <a:endParaRPr lang="en-CA" sz="2000" dirty="0" smtClean="0"/>
          </a:p>
          <a:p>
            <a:pPr>
              <a:lnSpc>
                <a:spcPct val="80000"/>
              </a:lnSpc>
            </a:pPr>
            <a:endParaRPr lang="en-CA" sz="1600" dirty="0" smtClean="0"/>
          </a:p>
        </p:txBody>
      </p:sp>
      <p:sp>
        <p:nvSpPr>
          <p:cNvPr id="15363" name="Slide Number Placeholder 9"/>
          <p:cNvSpPr txBox="1">
            <a:spLocks noGrp="1"/>
          </p:cNvSpPr>
          <p:nvPr/>
        </p:nvSpPr>
        <p:spPr bwMode="auto">
          <a:xfrm>
            <a:off x="6553200" y="6356350"/>
            <a:ext cx="2133600" cy="365125"/>
          </a:xfrm>
          <a:prstGeom prst="rect">
            <a:avLst/>
          </a:prstGeom>
          <a:noFill/>
          <a:ln>
            <a:miter lim="800000"/>
            <a:headEnd/>
            <a:tailEnd/>
          </a:ln>
        </p:spPr>
        <p:txBody>
          <a:bodyPr anchor="ctr"/>
          <a:lstStyle/>
          <a:p>
            <a:pPr algn="r">
              <a:defRPr/>
            </a:pPr>
            <a:fld id="{A4B58827-E36D-4991-A889-776FA1AFB4C9}" type="slidenum">
              <a:rPr lang="en-US" sz="1200">
                <a:latin typeface="+mn-lt"/>
              </a:rPr>
              <a:pPr algn="r">
                <a:defRPr/>
              </a:pPr>
              <a:t>5</a:t>
            </a:fld>
            <a:endParaRPr lang="en-US" sz="1200">
              <a:latin typeface="+mn-lt"/>
            </a:endParaRPr>
          </a:p>
        </p:txBody>
      </p:sp>
      <p:sp>
        <p:nvSpPr>
          <p:cNvPr id="15365" name="Text Box 29"/>
          <p:cNvSpPr txBox="1">
            <a:spLocks noChangeArrowheads="1"/>
          </p:cNvSpPr>
          <p:nvPr/>
        </p:nvSpPr>
        <p:spPr bwMode="auto">
          <a:xfrm>
            <a:off x="288925" y="1941513"/>
            <a:ext cx="184150" cy="366712"/>
          </a:xfrm>
          <a:prstGeom prst="rect">
            <a:avLst/>
          </a:prstGeom>
          <a:noFill/>
          <a:ln w="9525">
            <a:noFill/>
            <a:miter lim="800000"/>
            <a:headEnd/>
            <a:tailEnd/>
          </a:ln>
        </p:spPr>
        <p:txBody>
          <a:bodyPr wrap="none">
            <a:spAutoFit/>
          </a:bodyPr>
          <a:lstStyle/>
          <a:p>
            <a:endParaRPr lang="en-US"/>
          </a:p>
        </p:txBody>
      </p:sp>
      <p:grpSp>
        <p:nvGrpSpPr>
          <p:cNvPr id="2" name="Group 24"/>
          <p:cNvGrpSpPr>
            <a:grpSpLocks/>
          </p:cNvGrpSpPr>
          <p:nvPr/>
        </p:nvGrpSpPr>
        <p:grpSpPr bwMode="auto">
          <a:xfrm>
            <a:off x="381000" y="4897767"/>
            <a:ext cx="8305800" cy="1447800"/>
            <a:chOff x="0" y="3113"/>
            <a:chExt cx="5760" cy="1207"/>
          </a:xfrm>
        </p:grpSpPr>
        <p:pic>
          <p:nvPicPr>
            <p:cNvPr id="15367" name="Picture 25" descr="Gradn Rvier algae"/>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969" y="3113"/>
              <a:ext cx="1791" cy="1207"/>
            </a:xfrm>
            <a:prstGeom prst="rect">
              <a:avLst/>
            </a:prstGeom>
            <a:noFill/>
            <a:ln w="9525">
              <a:noFill/>
              <a:miter lim="800000"/>
              <a:headEnd/>
              <a:tailEnd/>
            </a:ln>
          </p:spPr>
        </p:pic>
        <p:grpSp>
          <p:nvGrpSpPr>
            <p:cNvPr id="3" name="Group 26"/>
            <p:cNvGrpSpPr>
              <a:grpSpLocks/>
            </p:cNvGrpSpPr>
            <p:nvPr/>
          </p:nvGrpSpPr>
          <p:grpSpPr bwMode="auto">
            <a:xfrm>
              <a:off x="0" y="3113"/>
              <a:ext cx="3969" cy="1207"/>
              <a:chOff x="0" y="3113"/>
              <a:chExt cx="3969" cy="1207"/>
            </a:xfrm>
          </p:grpSpPr>
          <p:pic>
            <p:nvPicPr>
              <p:cNvPr id="15369" name="Picture 27" descr="Aug 19 2011 Peele Island algae"/>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3113"/>
                <a:ext cx="1973" cy="1207"/>
              </a:xfrm>
              <a:prstGeom prst="rect">
                <a:avLst/>
              </a:prstGeom>
              <a:noFill/>
              <a:ln w="9525">
                <a:noFill/>
                <a:miter lim="800000"/>
                <a:headEnd/>
                <a:tailEnd/>
              </a:ln>
            </p:spPr>
          </p:pic>
          <p:pic>
            <p:nvPicPr>
              <p:cNvPr id="15370" name="Picture 28" descr="lakeerie_amo_201128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1973" y="3113"/>
                <a:ext cx="1996" cy="1207"/>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400" dirty="0" smtClean="0">
                <a:ea typeface="新細明體" pitchFamily="18" charset="-120"/>
              </a:rPr>
              <a:t>Great Lakes Nutrient Initiative </a:t>
            </a:r>
          </a:p>
        </p:txBody>
      </p:sp>
      <p:sp>
        <p:nvSpPr>
          <p:cNvPr id="10243" name="Rectangle 3"/>
          <p:cNvSpPr>
            <a:spLocks noGrp="1" noChangeArrowheads="1"/>
          </p:cNvSpPr>
          <p:nvPr>
            <p:ph type="body" idx="1"/>
          </p:nvPr>
        </p:nvSpPr>
        <p:spPr/>
        <p:txBody>
          <a:bodyPr/>
          <a:lstStyle/>
          <a:p>
            <a:pPr eaLnBrk="1" hangingPunct="1">
              <a:defRPr/>
            </a:pPr>
            <a:r>
              <a:rPr lang="en-US" sz="2400" dirty="0" smtClean="0">
                <a:ea typeface="新細明體" pitchFamily="18" charset="-120"/>
              </a:rPr>
              <a:t>Program established to improve nearshore and ecosystem health, and better address the presence of phosphorus in the Great Lakes.</a:t>
            </a:r>
          </a:p>
          <a:p>
            <a:pPr marL="0" indent="0" eaLnBrk="1" hangingPunct="1">
              <a:buFontTx/>
              <a:buNone/>
              <a:defRPr/>
            </a:pPr>
            <a:endParaRPr lang="en-US" sz="800" dirty="0" smtClean="0">
              <a:ea typeface="新細明體" pitchFamily="18" charset="-120"/>
            </a:endParaRPr>
          </a:p>
          <a:p>
            <a:pPr eaLnBrk="1" hangingPunct="1">
              <a:defRPr/>
            </a:pPr>
            <a:r>
              <a:rPr lang="en-CA" sz="2400" dirty="0" smtClean="0">
                <a:ea typeface="新細明體" pitchFamily="18" charset="-120"/>
              </a:rPr>
              <a:t>Focused on toxic and nuisance algae in the nearshore and open waters of Lake Erie.</a:t>
            </a:r>
          </a:p>
          <a:p>
            <a:pPr marL="0" indent="0" eaLnBrk="1" hangingPunct="1">
              <a:buFontTx/>
              <a:buNone/>
              <a:defRPr/>
            </a:pPr>
            <a:endParaRPr lang="en-CA" sz="800" dirty="0" smtClean="0">
              <a:ea typeface="新細明體" pitchFamily="18" charset="-120"/>
            </a:endParaRPr>
          </a:p>
          <a:p>
            <a:pPr eaLnBrk="1" hangingPunct="1">
              <a:defRPr/>
            </a:pPr>
            <a:r>
              <a:rPr lang="en-CA" sz="2400" dirty="0" smtClean="0"/>
              <a:t>Science </a:t>
            </a:r>
            <a:r>
              <a:rPr lang="en-CA" sz="2400" dirty="0"/>
              <a:t>and policy approaches developed through the Initiative will be transferable to the other Great </a:t>
            </a:r>
            <a:r>
              <a:rPr lang="en-CA" sz="2400" dirty="0" smtClean="0"/>
              <a:t>Lakes. </a:t>
            </a:r>
          </a:p>
          <a:p>
            <a:pPr marL="0" indent="0" eaLnBrk="1" hangingPunct="1">
              <a:buFontTx/>
              <a:buNone/>
              <a:defRPr/>
            </a:pPr>
            <a:endParaRPr lang="en-US" sz="800" dirty="0" smtClean="0">
              <a:ea typeface="新細明體" pitchFamily="18" charset="-120"/>
            </a:endParaRPr>
          </a:p>
          <a:p>
            <a:pPr eaLnBrk="1" hangingPunct="1">
              <a:defRPr/>
            </a:pPr>
            <a:r>
              <a:rPr lang="en-US" sz="2400" dirty="0" smtClean="0">
                <a:ea typeface="新細明體" pitchFamily="18" charset="-120"/>
              </a:rPr>
              <a:t>Urban, Agriculture, C/B analysis, Engagement</a:t>
            </a:r>
          </a:p>
          <a:p>
            <a:pPr marL="0" indent="0" eaLnBrk="1" hangingPunct="1">
              <a:buFontTx/>
              <a:buNone/>
              <a:defRPr/>
            </a:pPr>
            <a:endParaRPr lang="en-US" sz="800" dirty="0" smtClean="0">
              <a:ea typeface="新細明體" pitchFamily="18" charset="-120"/>
            </a:endParaRPr>
          </a:p>
          <a:p>
            <a:pPr eaLnBrk="1" hangingPunct="1">
              <a:defRPr/>
            </a:pPr>
            <a:r>
              <a:rPr lang="en-US" sz="2400" dirty="0" smtClean="0">
                <a:ea typeface="新細明體" pitchFamily="18" charset="-120"/>
              </a:rPr>
              <a:t>4 years (2012-2016)</a:t>
            </a:r>
          </a:p>
          <a:p>
            <a:pPr eaLnBrk="1" hangingPunct="1">
              <a:defRPr/>
            </a:pPr>
            <a:endParaRPr lang="en-US" sz="2800" dirty="0" smtClean="0">
              <a:ea typeface="新細明體" pitchFamily="18" charset="-120"/>
            </a:endParaRPr>
          </a:p>
          <a:p>
            <a:pPr eaLnBrk="1" hangingPunct="1">
              <a:defRPr/>
            </a:pPr>
            <a:endParaRPr lang="en-US" sz="2800" dirty="0" smtClean="0">
              <a:ea typeface="新細明體" pitchFamily="18"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23528" y="324000"/>
            <a:ext cx="8424936" cy="6217087"/>
          </a:xfrm>
          <a:prstGeom prst="rect">
            <a:avLst/>
          </a:prstGeom>
        </p:spPr>
        <p:txBody>
          <a:bodyPr wrap="square">
            <a:spAutoFit/>
          </a:bodyPr>
          <a:lstStyle/>
          <a:p>
            <a:r>
              <a:rPr lang="en-US" sz="2400" b="1" dirty="0" smtClean="0"/>
              <a:t>Lake Erie </a:t>
            </a:r>
            <a:r>
              <a:rPr lang="en-US" sz="2400" b="1" dirty="0" err="1" smtClean="0"/>
              <a:t>Binational</a:t>
            </a:r>
            <a:r>
              <a:rPr lang="en-US" sz="2400" b="1" dirty="0" smtClean="0"/>
              <a:t> Nutrient </a:t>
            </a:r>
            <a:r>
              <a:rPr lang="en-US" sz="2400" b="1" dirty="0"/>
              <a:t>Management </a:t>
            </a:r>
            <a:r>
              <a:rPr lang="en-US" sz="2400" b="1" dirty="0" smtClean="0"/>
              <a:t>Strategy</a:t>
            </a:r>
            <a:endParaRPr lang="en-US" sz="2400" b="1" i="1" dirty="0" smtClean="0"/>
          </a:p>
          <a:p>
            <a:endParaRPr lang="en-US" dirty="0"/>
          </a:p>
          <a:p>
            <a:pPr marL="285750" indent="-285750">
              <a:buFont typeface="Wingdings" pitchFamily="2" charset="2"/>
              <a:buChar char="§"/>
            </a:pPr>
            <a:endParaRPr lang="en-CA" sz="1600" dirty="0" smtClean="0"/>
          </a:p>
          <a:p>
            <a:pPr marL="285750" indent="-285750">
              <a:buFont typeface="Wingdings" pitchFamily="2" charset="2"/>
              <a:buChar char="§"/>
            </a:pPr>
            <a:endParaRPr lang="en-CA" sz="1600" dirty="0" smtClean="0"/>
          </a:p>
          <a:p>
            <a:pPr marL="285750" indent="-285750">
              <a:buFont typeface="Wingdings" pitchFamily="2" charset="2"/>
              <a:buChar char="§"/>
            </a:pPr>
            <a:r>
              <a:rPr lang="en-CA" sz="1600" dirty="0" smtClean="0"/>
              <a:t>Sets goals</a:t>
            </a:r>
            <a:r>
              <a:rPr lang="en-CA" sz="1600" dirty="0"/>
              <a:t>, objectives, quantitative targets and actions needed to improve current conditions and prevent further eutrophication of Lake </a:t>
            </a:r>
            <a:r>
              <a:rPr lang="en-CA" sz="1600" dirty="0" smtClean="0"/>
              <a:t>Erie</a:t>
            </a:r>
          </a:p>
          <a:p>
            <a:pPr marL="285750" indent="-285750">
              <a:buFont typeface="Wingdings" pitchFamily="2" charset="2"/>
              <a:buChar char="§"/>
            </a:pPr>
            <a:endParaRPr lang="en-US" sz="1600" dirty="0"/>
          </a:p>
          <a:p>
            <a:pPr marL="285750" indent="-285750">
              <a:buFont typeface="Wingdings" pitchFamily="2" charset="2"/>
              <a:buChar char="§"/>
            </a:pPr>
            <a:r>
              <a:rPr lang="en-CA" sz="1600" dirty="0" smtClean="0"/>
              <a:t>The </a:t>
            </a:r>
            <a:r>
              <a:rPr lang="en-CA" sz="1600" dirty="0"/>
              <a:t>focus is phosphorus because it is the primary nutrient causing excessive algae </a:t>
            </a:r>
            <a:endParaRPr lang="en-CA" sz="1600" dirty="0" smtClean="0"/>
          </a:p>
          <a:p>
            <a:pPr marL="285750" indent="-285750">
              <a:buFont typeface="Wingdings" pitchFamily="2" charset="2"/>
              <a:buChar char="§"/>
            </a:pPr>
            <a:endParaRPr lang="en-CA" sz="1600" dirty="0" smtClean="0"/>
          </a:p>
          <a:p>
            <a:pPr marL="285750" indent="-285750">
              <a:buFont typeface="Wingdings" pitchFamily="2" charset="2"/>
              <a:buChar char="§"/>
            </a:pPr>
            <a:r>
              <a:rPr lang="en-US" sz="1600" dirty="0" smtClean="0"/>
              <a:t>Key </a:t>
            </a:r>
            <a:r>
              <a:rPr lang="en-US" sz="1600" u="sng" dirty="0" smtClean="0"/>
              <a:t>Principles</a:t>
            </a:r>
            <a:r>
              <a:rPr lang="en-US" sz="1600" dirty="0" smtClean="0"/>
              <a:t> for implementing the Strategy: Adaptive Management, Precautionary Principle, Pollution Prevention, Shared Responsibility, Accountability, Work Together (integration and cooperation), Promote Awareness</a:t>
            </a:r>
            <a:endParaRPr lang="en-CA" sz="1600" dirty="0" smtClean="0"/>
          </a:p>
          <a:p>
            <a:endParaRPr lang="en-CA" sz="1600" dirty="0"/>
          </a:p>
          <a:p>
            <a:pPr marL="285750" indent="-285750">
              <a:buFont typeface="Wingdings" pitchFamily="2" charset="2"/>
              <a:buChar char="§"/>
            </a:pPr>
            <a:r>
              <a:rPr lang="en-US" sz="1600" dirty="0" smtClean="0"/>
              <a:t>Lake Erie </a:t>
            </a:r>
            <a:r>
              <a:rPr lang="en-US" sz="1600" dirty="0" err="1" smtClean="0"/>
              <a:t>LaMP</a:t>
            </a:r>
            <a:r>
              <a:rPr lang="en-US" sz="1600" dirty="0" smtClean="0"/>
              <a:t> </a:t>
            </a:r>
            <a:r>
              <a:rPr lang="en-US" sz="1600" u="sng" dirty="0" smtClean="0"/>
              <a:t>Nutrient Goals</a:t>
            </a:r>
            <a:r>
              <a:rPr lang="en-US" sz="1600" dirty="0" smtClean="0"/>
              <a:t>:</a:t>
            </a:r>
          </a:p>
          <a:p>
            <a:pPr marL="285750" indent="-285750">
              <a:buFont typeface="Wingdings" pitchFamily="2" charset="2"/>
              <a:buChar char="§"/>
            </a:pPr>
            <a:endParaRPr lang="en-US" sz="1600" dirty="0" smtClean="0"/>
          </a:p>
          <a:p>
            <a:pPr marL="266700" lvl="2" indent="-4763"/>
            <a:r>
              <a:rPr lang="en-US" sz="1600" i="1" dirty="0" smtClean="0"/>
              <a:t>Nutrient inputs from both point and non-point sources</a:t>
            </a:r>
          </a:p>
          <a:p>
            <a:pPr marL="261938" lvl="2"/>
            <a:r>
              <a:rPr lang="en-US" sz="1600" i="1" dirty="0" smtClean="0"/>
              <a:t>are managed to ensure that ambient concentrations</a:t>
            </a:r>
          </a:p>
          <a:p>
            <a:pPr marL="261938" lvl="2"/>
            <a:r>
              <a:rPr lang="en-US" sz="1600" i="1" dirty="0" smtClean="0"/>
              <a:t>are within bounds of sustainable watershed management</a:t>
            </a:r>
          </a:p>
          <a:p>
            <a:pPr marL="261938" lvl="2"/>
            <a:r>
              <a:rPr lang="en-US" sz="1600" i="1" dirty="0" smtClean="0"/>
              <a:t>and consistent with the Lake Erie Vision.</a:t>
            </a:r>
          </a:p>
          <a:p>
            <a:pPr marL="261938" lvl="2"/>
            <a:endParaRPr lang="en-US" sz="1600" i="1" dirty="0" smtClean="0"/>
          </a:p>
          <a:p>
            <a:pPr marL="261938" lvl="2"/>
            <a:r>
              <a:rPr lang="en-CA" sz="1600" i="1" dirty="0" smtClean="0"/>
              <a:t>A substantial reduction in the current levels of algal biomass</a:t>
            </a:r>
          </a:p>
          <a:p>
            <a:pPr marL="261938" lvl="2"/>
            <a:r>
              <a:rPr lang="en-CA" sz="1600" i="1" dirty="0" smtClean="0"/>
              <a:t>to levels below a nuisance condition in Lakes Erie,  . . .</a:t>
            </a:r>
          </a:p>
          <a:p>
            <a:pPr marL="261938" lvl="2"/>
            <a:endParaRPr lang="en-CA" i="1" dirty="0" smtClean="0"/>
          </a:p>
          <a:p>
            <a:pPr marL="261938" lvl="2"/>
            <a:endParaRPr lang="en-US" i="1" dirty="0" smtClean="0"/>
          </a:p>
        </p:txBody>
      </p:sp>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16216" y="3492903"/>
            <a:ext cx="2448272" cy="3176457"/>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3735927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Phosphorus Essentials</a:t>
            </a:r>
            <a:endParaRPr lang="en-CA" dirty="0"/>
          </a:p>
        </p:txBody>
      </p:sp>
      <p:sp>
        <p:nvSpPr>
          <p:cNvPr id="3" name="Content Placeholder 2"/>
          <p:cNvSpPr>
            <a:spLocks noGrp="1"/>
          </p:cNvSpPr>
          <p:nvPr>
            <p:ph idx="1"/>
          </p:nvPr>
        </p:nvSpPr>
        <p:spPr/>
        <p:txBody>
          <a:bodyPr/>
          <a:lstStyle/>
          <a:p>
            <a:r>
              <a:rPr lang="en-CA" sz="2800" dirty="0" smtClean="0"/>
              <a:t>Essential for life, crucial for global food supply</a:t>
            </a:r>
          </a:p>
          <a:p>
            <a:r>
              <a:rPr lang="en-CA" sz="2800" dirty="0" smtClean="0"/>
              <a:t>We contain approx. 1.5 kg of P</a:t>
            </a:r>
          </a:p>
          <a:p>
            <a:r>
              <a:rPr lang="en-CA" sz="2800" dirty="0" smtClean="0"/>
              <a:t>No known </a:t>
            </a:r>
            <a:r>
              <a:rPr lang="en-CA" sz="2800" dirty="0" smtClean="0"/>
              <a:t>substitute</a:t>
            </a:r>
            <a:endParaRPr lang="en-CA" sz="2800" dirty="0" smtClean="0"/>
          </a:p>
          <a:p>
            <a:r>
              <a:rPr lang="en-CA" sz="2800" dirty="0" smtClean="0"/>
              <a:t>Cannot be manufactured, cannot be destroyed</a:t>
            </a:r>
          </a:p>
          <a:p>
            <a:r>
              <a:rPr lang="en-CA" sz="2800" dirty="0" smtClean="0"/>
              <a:t>We excrete 3-4 grams daily in urine</a:t>
            </a:r>
          </a:p>
          <a:p>
            <a:r>
              <a:rPr lang="en-CA" sz="2800" dirty="0" smtClean="0"/>
              <a:t>Cows, hogs </a:t>
            </a:r>
            <a:r>
              <a:rPr lang="en-CA" sz="2800" dirty="0" err="1" smtClean="0"/>
              <a:t>exrete</a:t>
            </a:r>
            <a:r>
              <a:rPr lang="en-CA" sz="2800" dirty="0" smtClean="0"/>
              <a:t> 15 – 20 times that amount</a:t>
            </a:r>
          </a:p>
          <a:p>
            <a:r>
              <a:rPr lang="en-CA" sz="2800" dirty="0" smtClean="0"/>
              <a:t>95% of </a:t>
            </a:r>
            <a:r>
              <a:rPr lang="en-CA" sz="2800" dirty="0" smtClean="0"/>
              <a:t>high quality, </a:t>
            </a:r>
            <a:r>
              <a:rPr lang="en-CA" sz="2800" dirty="0" smtClean="0"/>
              <a:t>economically recoverable P in 5 </a:t>
            </a:r>
            <a:r>
              <a:rPr lang="en-CA" sz="2800" dirty="0" smtClean="0"/>
              <a:t>countries, a group that does not include Canada</a:t>
            </a:r>
            <a:endParaRPr lang="en-CA" sz="2800" dirty="0"/>
          </a:p>
        </p:txBody>
      </p:sp>
      <p:sp>
        <p:nvSpPr>
          <p:cNvPr id="4" name="Date Placeholder 3"/>
          <p:cNvSpPr>
            <a:spLocks noGrp="1"/>
          </p:cNvSpPr>
          <p:nvPr>
            <p:ph type="dt" sz="half" idx="10"/>
          </p:nvPr>
        </p:nvSpPr>
        <p:spPr/>
        <p:txBody>
          <a:bodyPr/>
          <a:lstStyle/>
          <a:p>
            <a:pPr>
              <a:defRPr/>
            </a:pPr>
            <a:fld id="{9B8FF228-9F47-4C89-92FA-66DDA180C04F}" type="datetime1">
              <a:rPr lang="en-US" smtClean="0"/>
              <a:pPr>
                <a:defRPr/>
              </a:pPr>
              <a:t>3/20/2013</a:t>
            </a:fld>
            <a:endParaRPr lang="en-US" altLang="zh-TW"/>
          </a:p>
        </p:txBody>
      </p:sp>
      <p:sp>
        <p:nvSpPr>
          <p:cNvPr id="5" name="Slide Number Placeholder 4"/>
          <p:cNvSpPr>
            <a:spLocks noGrp="1"/>
          </p:cNvSpPr>
          <p:nvPr>
            <p:ph type="sldNum" sz="quarter" idx="12"/>
          </p:nvPr>
        </p:nvSpPr>
        <p:spPr/>
        <p:txBody>
          <a:bodyPr/>
          <a:lstStyle/>
          <a:p>
            <a:pPr>
              <a:defRPr/>
            </a:pPr>
            <a:r>
              <a:rPr lang="en-US" altLang="zh-TW" smtClean="0"/>
              <a:t>Page </a:t>
            </a:r>
            <a:fld id="{BC688AE7-A7F2-4402-A019-1C9C21F35837}" type="slidenum">
              <a:rPr lang="en-US" altLang="zh-TW" smtClean="0"/>
              <a:pPr>
                <a:defRPr/>
              </a:pPr>
              <a:t>8</a:t>
            </a:fld>
            <a:endParaRPr lang="en-US" altLang="zh-TW"/>
          </a:p>
        </p:txBody>
      </p:sp>
      <p:sp>
        <p:nvSpPr>
          <p:cNvPr id="6" name="TextBox 5"/>
          <p:cNvSpPr txBox="1"/>
          <p:nvPr/>
        </p:nvSpPr>
        <p:spPr>
          <a:xfrm>
            <a:off x="2777924" y="6331352"/>
            <a:ext cx="3339376" cy="369332"/>
          </a:xfrm>
          <a:prstGeom prst="rect">
            <a:avLst/>
          </a:prstGeom>
          <a:noFill/>
        </p:spPr>
        <p:txBody>
          <a:bodyPr wrap="none" rtlCol="0">
            <a:spAutoFit/>
          </a:bodyPr>
          <a:lstStyle/>
          <a:p>
            <a:r>
              <a:rPr lang="en-CA" dirty="0" smtClean="0"/>
              <a:t>Courtesy of D.S. </a:t>
            </a:r>
            <a:r>
              <a:rPr lang="en-CA" dirty="0" err="1" smtClean="0"/>
              <a:t>Mavinic</a:t>
            </a:r>
            <a:r>
              <a:rPr lang="en-CA" dirty="0" smtClean="0"/>
              <a:t>, UBC</a:t>
            </a:r>
            <a:endParaRPr lang="en-C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Looking for Keywords . . . Look Everywhere</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1180617" y="1215342"/>
            <a:ext cx="6329425" cy="5142658"/>
          </a:xfrm>
          <a:prstGeom prst="rect">
            <a:avLst/>
          </a:prstGeom>
          <a:noFill/>
          <a:ln w="9525">
            <a:noFill/>
            <a:miter lim="800000"/>
            <a:headEnd/>
            <a:tailEnd/>
          </a:ln>
        </p:spPr>
      </p:pic>
      <p:sp>
        <p:nvSpPr>
          <p:cNvPr id="4" name="TextBox 3"/>
          <p:cNvSpPr txBox="1"/>
          <p:nvPr/>
        </p:nvSpPr>
        <p:spPr>
          <a:xfrm>
            <a:off x="2928395" y="6308202"/>
            <a:ext cx="3339376" cy="369332"/>
          </a:xfrm>
          <a:prstGeom prst="rect">
            <a:avLst/>
          </a:prstGeom>
          <a:noFill/>
        </p:spPr>
        <p:txBody>
          <a:bodyPr wrap="none" rtlCol="0">
            <a:spAutoFit/>
          </a:bodyPr>
          <a:lstStyle/>
          <a:p>
            <a:r>
              <a:rPr lang="en-CA" dirty="0" smtClean="0"/>
              <a:t>Courtesy of D.S. </a:t>
            </a:r>
            <a:r>
              <a:rPr lang="en-CA" dirty="0" err="1" smtClean="0"/>
              <a:t>Mavinic</a:t>
            </a:r>
            <a:r>
              <a:rPr lang="en-CA" dirty="0" smtClean="0"/>
              <a:t>, UBC</a:t>
            </a:r>
            <a:endParaRPr lang="en-CA"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2107</TotalTime>
  <Words>1992</Words>
  <Application>Microsoft Office PowerPoint</Application>
  <PresentationFormat>On-screen Show (4:3)</PresentationFormat>
  <Paragraphs>255</Paragraphs>
  <Slides>35</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Calibri</vt:lpstr>
      <vt:lpstr>新細明體</vt:lpstr>
      <vt:lpstr>Arial Black</vt:lpstr>
      <vt:lpstr>Wingdings</vt:lpstr>
      <vt:lpstr>Garamond</vt:lpstr>
      <vt:lpstr>Arial Unicode MS</vt:lpstr>
      <vt:lpstr>Helvetica</vt:lpstr>
      <vt:lpstr>Times New Roman</vt:lpstr>
      <vt:lpstr>Franklin Gothic Demi</vt:lpstr>
      <vt:lpstr>Default Design</vt:lpstr>
      <vt:lpstr>Office Theme</vt:lpstr>
      <vt:lpstr>  Great Lakes Nutrient Initiative (GLNI)        </vt:lpstr>
      <vt:lpstr>Contents</vt:lpstr>
      <vt:lpstr>Policy Framework</vt:lpstr>
      <vt:lpstr>The Great Lakes Water Quality Agreement – centerpiece of action</vt:lpstr>
      <vt:lpstr>GLWQA Annex 4 Nutrients Commitments</vt:lpstr>
      <vt:lpstr>Great Lakes Nutrient Initiative </vt:lpstr>
      <vt:lpstr>Slide 7</vt:lpstr>
      <vt:lpstr>Phosphorus Essentials</vt:lpstr>
      <vt:lpstr>Looking for Keywords . . . Look Everywhere</vt:lpstr>
      <vt:lpstr>Including in our Urban Drainage</vt:lpstr>
      <vt:lpstr>Phosphorus –increases aquatic plant growth </vt:lpstr>
      <vt:lpstr>GLWQA Annual Phosphorus Targets Met</vt:lpstr>
      <vt:lpstr>Slide 13</vt:lpstr>
      <vt:lpstr>Excessive Nutrients </vt:lpstr>
      <vt:lpstr>Excessive Phosphorus </vt:lpstr>
      <vt:lpstr>What are local-scale interactions between Dreissena and benthic algae?</vt:lpstr>
      <vt:lpstr>Cladophora glomerata</vt:lpstr>
      <vt:lpstr>Slide 18</vt:lpstr>
      <vt:lpstr>EUTROPHICATION</vt:lpstr>
      <vt:lpstr>Phosphorus and Lake Classification</vt:lpstr>
      <vt:lpstr>Natural Eutrophication</vt:lpstr>
      <vt:lpstr>Nutrients Stimulate Algal Blooms</vt:lpstr>
      <vt:lpstr>Harmful Algal Booms</vt:lpstr>
      <vt:lpstr>Cultural Eutrophication - Algae Dies, Bacteria Grow, Deplete Oxygen, Fish Die</vt:lpstr>
      <vt:lpstr>Lake Erie Dissolved Oxygen</vt:lpstr>
      <vt:lpstr>Point and Nonpoint sources</vt:lpstr>
      <vt:lpstr>Slide 27</vt:lpstr>
      <vt:lpstr>Are Urban Areas Important –  Grand River Example</vt:lpstr>
      <vt:lpstr>Where Does it Come From –  Grand River Example</vt:lpstr>
      <vt:lpstr>Estimated P Load to Lake Erie</vt:lpstr>
      <vt:lpstr>Future Concerns – Urban Growth</vt:lpstr>
      <vt:lpstr>Future Concerns – Urban Growth(?)</vt:lpstr>
      <vt:lpstr>Future Concerns – Climate Change</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Georgiana Chung</dc:creator>
  <cp:lastModifiedBy>bradb</cp:lastModifiedBy>
  <cp:revision>160</cp:revision>
  <dcterms:created xsi:type="dcterms:W3CDTF">2006-02-27T19:58:49Z</dcterms:created>
  <dcterms:modified xsi:type="dcterms:W3CDTF">2013-03-21T01:39:40Z</dcterms:modified>
</cp:coreProperties>
</file>